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3" r:id="rId1"/>
  </p:sldMasterIdLst>
  <p:notesMasterIdLst>
    <p:notesMasterId r:id="rId54"/>
  </p:notesMasterIdLst>
  <p:sldIdLst>
    <p:sldId id="256" r:id="rId2"/>
    <p:sldId id="262" r:id="rId3"/>
    <p:sldId id="257" r:id="rId4"/>
    <p:sldId id="260" r:id="rId5"/>
    <p:sldId id="258" r:id="rId6"/>
    <p:sldId id="259" r:id="rId7"/>
    <p:sldId id="261" r:id="rId8"/>
    <p:sldId id="263" r:id="rId9"/>
    <p:sldId id="264" r:id="rId10"/>
    <p:sldId id="265" r:id="rId11"/>
    <p:sldId id="266" r:id="rId12"/>
    <p:sldId id="279" r:id="rId13"/>
    <p:sldId id="267" r:id="rId14"/>
    <p:sldId id="268" r:id="rId15"/>
    <p:sldId id="300" r:id="rId16"/>
    <p:sldId id="269" r:id="rId17"/>
    <p:sldId id="287" r:id="rId18"/>
    <p:sldId id="270" r:id="rId19"/>
    <p:sldId id="275" r:id="rId20"/>
    <p:sldId id="306" r:id="rId21"/>
    <p:sldId id="307" r:id="rId22"/>
    <p:sldId id="280" r:id="rId23"/>
    <p:sldId id="308" r:id="rId24"/>
    <p:sldId id="276" r:id="rId25"/>
    <p:sldId id="272" r:id="rId26"/>
    <p:sldId id="273" r:id="rId27"/>
    <p:sldId id="283" r:id="rId28"/>
    <p:sldId id="274" r:id="rId29"/>
    <p:sldId id="277" r:id="rId30"/>
    <p:sldId id="286" r:id="rId31"/>
    <p:sldId id="278" r:id="rId32"/>
    <p:sldId id="281" r:id="rId33"/>
    <p:sldId id="285" r:id="rId34"/>
    <p:sldId id="298" r:id="rId35"/>
    <p:sldId id="299" r:id="rId36"/>
    <p:sldId id="297" r:id="rId37"/>
    <p:sldId id="288" r:id="rId38"/>
    <p:sldId id="291" r:id="rId39"/>
    <p:sldId id="292" r:id="rId40"/>
    <p:sldId id="289" r:id="rId41"/>
    <p:sldId id="290" r:id="rId42"/>
    <p:sldId id="284" r:id="rId43"/>
    <p:sldId id="310" r:id="rId44"/>
    <p:sldId id="296" r:id="rId45"/>
    <p:sldId id="294" r:id="rId46"/>
    <p:sldId id="302" r:id="rId47"/>
    <p:sldId id="301" r:id="rId48"/>
    <p:sldId id="295" r:id="rId49"/>
    <p:sldId id="305" r:id="rId50"/>
    <p:sldId id="303" r:id="rId51"/>
    <p:sldId id="309" r:id="rId52"/>
    <p:sldId id="304"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F4B8A10A-8F57-A842-8478-AABA334BA3EC}">
          <p14:sldIdLst>
            <p14:sldId id="256"/>
            <p14:sldId id="262"/>
            <p14:sldId id="257"/>
            <p14:sldId id="260"/>
          </p14:sldIdLst>
        </p14:section>
        <p14:section name="Thématique" id="{2B6B1815-9774-AC4C-9C0C-66C52FFF7131}">
          <p14:sldIdLst>
            <p14:sldId id="258"/>
            <p14:sldId id="259"/>
            <p14:sldId id="261"/>
            <p14:sldId id="263"/>
            <p14:sldId id="264"/>
            <p14:sldId id="265"/>
            <p14:sldId id="266"/>
            <p14:sldId id="279"/>
            <p14:sldId id="267"/>
            <p14:sldId id="268"/>
            <p14:sldId id="300"/>
            <p14:sldId id="269"/>
            <p14:sldId id="287"/>
            <p14:sldId id="270"/>
            <p14:sldId id="275"/>
            <p14:sldId id="306"/>
            <p14:sldId id="307"/>
            <p14:sldId id="280"/>
            <p14:sldId id="308"/>
            <p14:sldId id="276"/>
            <p14:sldId id="272"/>
            <p14:sldId id="273"/>
            <p14:sldId id="283"/>
            <p14:sldId id="274"/>
            <p14:sldId id="277"/>
            <p14:sldId id="286"/>
            <p14:sldId id="278"/>
            <p14:sldId id="281"/>
            <p14:sldId id="285"/>
            <p14:sldId id="298"/>
            <p14:sldId id="299"/>
            <p14:sldId id="297"/>
            <p14:sldId id="288"/>
            <p14:sldId id="291"/>
            <p14:sldId id="292"/>
            <p14:sldId id="289"/>
            <p14:sldId id="290"/>
            <p14:sldId id="284"/>
            <p14:sldId id="310"/>
            <p14:sldId id="296"/>
            <p14:sldId id="294"/>
            <p14:sldId id="302"/>
            <p14:sldId id="301"/>
            <p14:sldId id="295"/>
            <p14:sldId id="305"/>
            <p14:sldId id="303"/>
            <p14:sldId id="309"/>
            <p14:sldId id="30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illaume Painchaud" initials="GP" lastIdx="1" clrIdx="0">
    <p:extLst/>
  </p:cmAuthor>
  <p:cmAuthor id="2" name="Guillaume Painchaud" initials="GP [2]" lastIdx="1" clrIdx="1">
    <p:extLst/>
  </p:cmAuthor>
  <p:cmAuthor id="3" name="Guillaume Painchaud" initials="GP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B75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758"/>
    <p:restoredTop sz="94586"/>
  </p:normalViewPr>
  <p:slideViewPr>
    <p:cSldViewPr snapToGrid="0" snapToObjects="1">
      <p:cViewPr varScale="1">
        <p:scale>
          <a:sx n="74" d="100"/>
          <a:sy n="74" d="100"/>
        </p:scale>
        <p:origin x="192" y="7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commentAuthors" Target="commentAuthors.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BD7A9D-64AF-B240-9379-A66F5D982C60}" type="datetimeFigureOut">
              <a:rPr lang="fr-FR" smtClean="0"/>
              <a:t>20/04/2017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2138A4-9AAD-3B43-AE72-E1AACFC64178}" type="slidenum">
              <a:rPr lang="fr-FR" smtClean="0"/>
              <a:t>‹#›</a:t>
            </a:fld>
            <a:endParaRPr lang="fr-FR"/>
          </a:p>
        </p:txBody>
      </p:sp>
    </p:spTree>
    <p:extLst>
      <p:ext uri="{BB962C8B-B14F-4D97-AF65-F5344CB8AC3E}">
        <p14:creationId xmlns:p14="http://schemas.microsoft.com/office/powerpoint/2010/main" val="691665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C2138A4-9AAD-3B43-AE72-E1AACFC64178}" type="slidenum">
              <a:rPr lang="fr-FR" smtClean="0"/>
              <a:t>6</a:t>
            </a:fld>
            <a:endParaRPr lang="fr-FR"/>
          </a:p>
        </p:txBody>
      </p:sp>
    </p:spTree>
    <p:extLst>
      <p:ext uri="{BB962C8B-B14F-4D97-AF65-F5344CB8AC3E}">
        <p14:creationId xmlns:p14="http://schemas.microsoft.com/office/powerpoint/2010/main" val="1531382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C2138A4-9AAD-3B43-AE72-E1AACFC64178}" type="slidenum">
              <a:rPr lang="fr-FR" smtClean="0"/>
              <a:t>9</a:t>
            </a:fld>
            <a:endParaRPr lang="fr-FR"/>
          </a:p>
        </p:txBody>
      </p:sp>
    </p:spTree>
    <p:extLst>
      <p:ext uri="{BB962C8B-B14F-4D97-AF65-F5344CB8AC3E}">
        <p14:creationId xmlns:p14="http://schemas.microsoft.com/office/powerpoint/2010/main" val="500791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C2138A4-9AAD-3B43-AE72-E1AACFC64178}" type="slidenum">
              <a:rPr lang="fr-FR" smtClean="0"/>
              <a:t>16</a:t>
            </a:fld>
            <a:endParaRPr lang="fr-FR"/>
          </a:p>
        </p:txBody>
      </p:sp>
    </p:spTree>
    <p:extLst>
      <p:ext uri="{BB962C8B-B14F-4D97-AF65-F5344CB8AC3E}">
        <p14:creationId xmlns:p14="http://schemas.microsoft.com/office/powerpoint/2010/main" val="257316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C2138A4-9AAD-3B43-AE72-E1AACFC64178}" type="slidenum">
              <a:rPr lang="fr-FR" smtClean="0"/>
              <a:t>19</a:t>
            </a:fld>
            <a:endParaRPr lang="fr-FR"/>
          </a:p>
        </p:txBody>
      </p:sp>
    </p:spTree>
    <p:extLst>
      <p:ext uri="{BB962C8B-B14F-4D97-AF65-F5344CB8AC3E}">
        <p14:creationId xmlns:p14="http://schemas.microsoft.com/office/powerpoint/2010/main" val="616008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C2138A4-9AAD-3B43-AE72-E1AACFC64178}" type="slidenum">
              <a:rPr lang="fr-FR" smtClean="0"/>
              <a:t>22</a:t>
            </a:fld>
            <a:endParaRPr lang="fr-FR"/>
          </a:p>
        </p:txBody>
      </p:sp>
    </p:spTree>
    <p:extLst>
      <p:ext uri="{BB962C8B-B14F-4D97-AF65-F5344CB8AC3E}">
        <p14:creationId xmlns:p14="http://schemas.microsoft.com/office/powerpoint/2010/main" val="268832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C2138A4-9AAD-3B43-AE72-E1AACFC64178}" type="slidenum">
              <a:rPr lang="fr-FR" smtClean="0"/>
              <a:t>26</a:t>
            </a:fld>
            <a:endParaRPr lang="fr-FR"/>
          </a:p>
        </p:txBody>
      </p:sp>
    </p:spTree>
    <p:extLst>
      <p:ext uri="{BB962C8B-B14F-4D97-AF65-F5344CB8AC3E}">
        <p14:creationId xmlns:p14="http://schemas.microsoft.com/office/powerpoint/2010/main" val="157566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C2138A4-9AAD-3B43-AE72-E1AACFC64178}" type="slidenum">
              <a:rPr lang="fr-FR" smtClean="0"/>
              <a:t>37</a:t>
            </a:fld>
            <a:endParaRPr lang="fr-FR"/>
          </a:p>
        </p:txBody>
      </p:sp>
    </p:spTree>
    <p:extLst>
      <p:ext uri="{BB962C8B-B14F-4D97-AF65-F5344CB8AC3E}">
        <p14:creationId xmlns:p14="http://schemas.microsoft.com/office/powerpoint/2010/main" val="974745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C2138A4-9AAD-3B43-AE72-E1AACFC64178}" type="slidenum">
              <a:rPr lang="fr-FR" smtClean="0"/>
              <a:t>42</a:t>
            </a:fld>
            <a:endParaRPr lang="fr-FR"/>
          </a:p>
        </p:txBody>
      </p:sp>
    </p:spTree>
    <p:extLst>
      <p:ext uri="{BB962C8B-B14F-4D97-AF65-F5344CB8AC3E}">
        <p14:creationId xmlns:p14="http://schemas.microsoft.com/office/powerpoint/2010/main" val="951421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C2138A4-9AAD-3B43-AE72-E1AACFC64178}" type="slidenum">
              <a:rPr lang="fr-FR" smtClean="0"/>
              <a:t>51</a:t>
            </a:fld>
            <a:endParaRPr lang="fr-FR"/>
          </a:p>
        </p:txBody>
      </p:sp>
    </p:spTree>
    <p:extLst>
      <p:ext uri="{BB962C8B-B14F-4D97-AF65-F5344CB8AC3E}">
        <p14:creationId xmlns:p14="http://schemas.microsoft.com/office/powerpoint/2010/main" val="101676855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fr-FR" smtClean="0"/>
              <a:t>Cliquez et modifiez le titre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8319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49FF1211-4E0C-4AB3-B04F-585959BDAFE8}" type="datetimeFigureOut">
              <a:rPr lang="en-US" smtClean="0"/>
              <a:t>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8567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3690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62214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fr-FR" smtClean="0"/>
              <a:t>Cliquez et modifiez le titre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a:xfrm>
            <a:off x="8593667" y="6272784"/>
            <a:ext cx="2644309" cy="365125"/>
          </a:xfrm>
        </p:spPr>
        <p:txBody>
          <a:bodyPr/>
          <a:lstStyle/>
          <a:p>
            <a:fld id="{0F7F47CF-67C9-420C-80A5-E2069FF0C2DF}" type="datetimeFigureOut">
              <a:rPr lang="en-US" smtClean="0"/>
              <a:t>4/20/17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59547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878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
        <p:nvSpPr>
          <p:cNvPr id="10" name="Title 9"/>
          <p:cNvSpPr>
            <a:spLocks noGrp="1"/>
          </p:cNvSpPr>
          <p:nvPr>
            <p:ph type="title"/>
          </p:nvPr>
        </p:nvSpPr>
        <p:spPr/>
        <p:txBody>
          <a:bodyPr/>
          <a:lstStyle/>
          <a:p>
            <a:r>
              <a:rPr lang="fr-FR" smtClean="0"/>
              <a:t>Cliquez et modifiez le titre</a:t>
            </a:r>
            <a:endParaRPr lang="en-US" dirty="0"/>
          </a:p>
        </p:txBody>
      </p:sp>
    </p:spTree>
    <p:extLst>
      <p:ext uri="{BB962C8B-B14F-4D97-AF65-F5344CB8AC3E}">
        <p14:creationId xmlns:p14="http://schemas.microsoft.com/office/powerpoint/2010/main" val="89060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649AC-CB8F-4FF1-9A34-5861C74DD0A7}" type="datetimeFigureOut">
              <a:rPr lang="en-US" smtClean="0"/>
              <a:t>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6" name="Title 5"/>
          <p:cNvSpPr>
            <a:spLocks noGrp="1"/>
          </p:cNvSpPr>
          <p:nvPr>
            <p:ph type="title"/>
          </p:nvPr>
        </p:nvSpPr>
        <p:spPr/>
        <p:txBody>
          <a:bodyPr/>
          <a:lstStyle/>
          <a:p>
            <a:r>
              <a:rPr lang="fr-FR" smtClean="0"/>
              <a:t>Cliquez et modifiez le titre</a:t>
            </a:r>
            <a:endParaRPr lang="en-US"/>
          </a:p>
        </p:txBody>
      </p:sp>
    </p:spTree>
    <p:extLst>
      <p:ext uri="{BB962C8B-B14F-4D97-AF65-F5344CB8AC3E}">
        <p14:creationId xmlns:p14="http://schemas.microsoft.com/office/powerpoint/2010/main" val="37321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139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smtClean="0"/>
              <a:t>Cliquez et modifiez le titre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50C3BFE2-83B7-4B0A-B9D3-AB28331082B3}" type="datetimeFigureOut">
              <a:rPr lang="en-US" smtClean="0"/>
              <a:t>4/20/17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9566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smtClean="0"/>
              <a:t>Cliquez et modifiez le titre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12EF78E3-FDA3-4D28-AAA2-0B81F349A39D}" type="datetimeFigureOut">
              <a:rPr lang="en-US" smtClean="0"/>
              <a:t>4/20/17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3375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microsoft.com/office/2007/relationships/hdphoto" Target="../media/hdphoto1.wdp"/><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fr-FR" smtClean="0"/>
              <a:t>Cliquez et modifiez le titre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35BB1C6-BF8F-4481-8AB2-603A1C8A906A}" type="datetimeFigureOut">
              <a:rPr lang="en-US" smtClean="0"/>
              <a:t>4/20/17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53903471"/>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r.wikipedia.org/wiki/Gay_(homosexualit%C3%A9)#cite_note-etymonline-4" TargetMode="External"/><Relationship Id="rId4" Type="http://schemas.openxmlformats.org/officeDocument/2006/relationships/hyperlink" Target="https://fr.wikipedia.org/wiki/Gay_(homosexualit%C3%A9)#cite_note-9" TargetMode="External"/><Relationship Id="rId5" Type="http://schemas.openxmlformats.org/officeDocument/2006/relationships/hyperlink" Target="https://fr.wikipedia.org/wiki/Prostitution" TargetMode="External"/><Relationship Id="rId6" Type="http://schemas.openxmlformats.org/officeDocument/2006/relationships/hyperlink" Target="https://fr.wikipedia.org/wiki/Lupanar" TargetMode="External"/><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hyperlink" Target="http://www.psychomedia.qc.ca/lexique/definition/idee-delirante" TargetMode="External"/><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8.jpeg"/></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5" Type="http://schemas.openxmlformats.org/officeDocument/2006/relationships/image" Target="../media/image49.jpeg"/><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22248" y="1090380"/>
            <a:ext cx="9793415" cy="3700462"/>
          </a:xfrm>
        </p:spPr>
        <p:txBody>
          <a:bodyPr>
            <a:normAutofit/>
          </a:bodyPr>
          <a:lstStyle/>
          <a:p>
            <a:r>
              <a:rPr lang="fr-FR" sz="6000" dirty="0"/>
              <a:t>Santé des hommes</a:t>
            </a:r>
            <a:r>
              <a:rPr lang="fr-FR" sz="6000" dirty="0" smtClean="0"/>
              <a:t>:</a:t>
            </a:r>
            <a:br>
              <a:rPr lang="fr-FR" sz="6000" dirty="0" smtClean="0"/>
            </a:br>
            <a:r>
              <a:rPr lang="fr-FR" sz="6000" dirty="0" smtClean="0"/>
              <a:t>3 </a:t>
            </a:r>
            <a:r>
              <a:rPr lang="fr-FR" sz="6000" dirty="0"/>
              <a:t>années de </a:t>
            </a:r>
            <a:r>
              <a:rPr lang="fr-FR" sz="6000" dirty="0" smtClean="0"/>
              <a:t>suivi </a:t>
            </a:r>
            <a:r>
              <a:rPr lang="mr-IN" sz="6000" dirty="0" smtClean="0"/>
              <a:t>…</a:t>
            </a:r>
            <a:r>
              <a:rPr lang="fr-CA" sz="6000" dirty="0" smtClean="0"/>
              <a:t/>
            </a:r>
            <a:br>
              <a:rPr lang="fr-CA" sz="6000" dirty="0" smtClean="0"/>
            </a:br>
            <a:r>
              <a:rPr lang="fr-FR" sz="6000" dirty="0" smtClean="0"/>
              <a:t>avec </a:t>
            </a:r>
            <a:r>
              <a:rPr lang="fr-FR" sz="6000" dirty="0"/>
              <a:t>le CSBEQ et </a:t>
            </a:r>
            <a:r>
              <a:rPr lang="fr-FR" sz="6000" dirty="0" err="1"/>
              <a:t>AutonHommie</a:t>
            </a:r>
            <a:endParaRPr lang="fr-FR" sz="6000" dirty="0"/>
          </a:p>
        </p:txBody>
      </p:sp>
      <p:sp>
        <p:nvSpPr>
          <p:cNvPr id="3" name="Sous-titre 2"/>
          <p:cNvSpPr>
            <a:spLocks noGrp="1"/>
          </p:cNvSpPr>
          <p:nvPr>
            <p:ph type="subTitle" idx="1"/>
          </p:nvPr>
        </p:nvSpPr>
        <p:spPr>
          <a:xfrm>
            <a:off x="1222248" y="4468031"/>
            <a:ext cx="7891272" cy="1661160"/>
          </a:xfrm>
        </p:spPr>
        <p:txBody>
          <a:bodyPr>
            <a:normAutofit/>
          </a:bodyPr>
          <a:lstStyle/>
          <a:p>
            <a:endParaRPr lang="fr-FR" sz="1400" dirty="0" smtClean="0"/>
          </a:p>
          <a:p>
            <a:endParaRPr lang="fr-FR" sz="1400" dirty="0" smtClean="0"/>
          </a:p>
        </p:txBody>
      </p:sp>
    </p:spTree>
    <p:extLst>
      <p:ext uri="{BB962C8B-B14F-4D97-AF65-F5344CB8AC3E}">
        <p14:creationId xmlns:p14="http://schemas.microsoft.com/office/powerpoint/2010/main" val="120310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1360" y="1741255"/>
            <a:ext cx="4548757" cy="4331208"/>
          </a:xfrm>
          <a:prstGeom prst="rect">
            <a:avLst/>
          </a:prstGeom>
        </p:spPr>
      </p:pic>
      <p:sp>
        <p:nvSpPr>
          <p:cNvPr id="2" name="Titre 1"/>
          <p:cNvSpPr>
            <a:spLocks noGrp="1"/>
          </p:cNvSpPr>
          <p:nvPr>
            <p:ph type="title"/>
          </p:nvPr>
        </p:nvSpPr>
        <p:spPr>
          <a:xfrm>
            <a:off x="1113445" y="427144"/>
            <a:ext cx="10058400" cy="1609344"/>
          </a:xfrm>
        </p:spPr>
        <p:txBody>
          <a:bodyPr/>
          <a:lstStyle/>
          <a:p>
            <a:r>
              <a:rPr lang="fr-FR" dirty="0" smtClean="0">
                <a:solidFill>
                  <a:srgbClr val="FF0000"/>
                </a:solidFill>
              </a:rPr>
              <a:t>Définition du mot gay  </a:t>
            </a:r>
            <a:r>
              <a:rPr lang="mr-IN" dirty="0" smtClean="0">
                <a:solidFill>
                  <a:schemeClr val="tx1"/>
                </a:solidFill>
              </a:rPr>
              <a:t>…</a:t>
            </a:r>
            <a:r>
              <a:rPr lang="fr-CA" dirty="0" smtClean="0">
                <a:solidFill>
                  <a:schemeClr val="tx1"/>
                </a:solidFill>
              </a:rPr>
              <a:t> </a:t>
            </a:r>
            <a:br>
              <a:rPr lang="fr-CA" dirty="0" smtClean="0">
                <a:solidFill>
                  <a:schemeClr val="tx1"/>
                </a:solidFill>
              </a:rPr>
            </a:br>
            <a:r>
              <a:rPr lang="fr-CA" sz="2000" dirty="0" smtClean="0">
                <a:solidFill>
                  <a:schemeClr val="accent2"/>
                </a:solidFill>
              </a:rPr>
              <a:t>pour mieux comprendre les moutons !</a:t>
            </a:r>
            <a:endParaRPr lang="fr-FR" sz="2000" dirty="0">
              <a:solidFill>
                <a:schemeClr val="accent2"/>
              </a:solidFill>
            </a:endParaRPr>
          </a:p>
        </p:txBody>
      </p:sp>
      <p:sp>
        <p:nvSpPr>
          <p:cNvPr id="3" name="Espace réservé du contenu 2"/>
          <p:cNvSpPr>
            <a:spLocks noGrp="1"/>
          </p:cNvSpPr>
          <p:nvPr>
            <p:ph idx="1"/>
          </p:nvPr>
        </p:nvSpPr>
        <p:spPr>
          <a:xfrm>
            <a:off x="1021080" y="2158619"/>
            <a:ext cx="10058400" cy="3791712"/>
          </a:xfrm>
        </p:spPr>
        <p:txBody>
          <a:bodyPr>
            <a:normAutofit lnSpcReduction="10000"/>
          </a:bodyPr>
          <a:lstStyle/>
          <a:p>
            <a:r>
              <a:rPr lang="fr-FR" dirty="0"/>
              <a:t>Il ne semble </a:t>
            </a:r>
            <a:r>
              <a:rPr lang="fr-FR" dirty="0" smtClean="0"/>
              <a:t>pas, </a:t>
            </a:r>
            <a:r>
              <a:rPr lang="fr-FR" dirty="0">
                <a:solidFill>
                  <a:srgbClr val="0070C0"/>
                </a:solidFill>
              </a:rPr>
              <a:t>jusqu'au </a:t>
            </a:r>
            <a:r>
              <a:rPr lang="fr-FR" cap="small" dirty="0" err="1">
                <a:solidFill>
                  <a:srgbClr val="0070C0"/>
                </a:solidFill>
              </a:rPr>
              <a:t>xx</a:t>
            </a:r>
            <a:r>
              <a:rPr lang="fr-FR" baseline="30000" dirty="0" err="1">
                <a:solidFill>
                  <a:srgbClr val="0070C0"/>
                </a:solidFill>
              </a:rPr>
              <a:t>e</a:t>
            </a:r>
            <a:r>
              <a:rPr lang="fr-FR" dirty="0"/>
              <a:t> </a:t>
            </a:r>
            <a:r>
              <a:rPr lang="fr-FR" dirty="0" smtClean="0"/>
              <a:t>siècle, </a:t>
            </a:r>
            <a:r>
              <a:rPr lang="fr-FR" dirty="0"/>
              <a:t>que le mot soit utilisé pour désigner spécifiquement les homosexuels, mais il avait précédemment acquis des </a:t>
            </a:r>
            <a:r>
              <a:rPr lang="fr-FR" dirty="0">
                <a:solidFill>
                  <a:srgbClr val="0070C0"/>
                </a:solidFill>
              </a:rPr>
              <a:t>connotations sexuelles</a:t>
            </a:r>
            <a:r>
              <a:rPr lang="fr-FR" baseline="30000" dirty="0">
                <a:solidFill>
                  <a:srgbClr val="0070C0"/>
                </a:solidFill>
                <a:hlinkClick r:id="rId3"/>
              </a:rPr>
              <a:t>4</a:t>
            </a:r>
            <a:r>
              <a:rPr lang="fr-FR" dirty="0" smtClean="0">
                <a:solidFill>
                  <a:srgbClr val="0070C0"/>
                </a:solidFill>
              </a:rPr>
              <a:t>.</a:t>
            </a:r>
          </a:p>
          <a:p>
            <a:endParaRPr lang="fr-FR" dirty="0"/>
          </a:p>
          <a:p>
            <a:r>
              <a:rPr lang="fr-FR" dirty="0"/>
              <a:t>Le mot semble être associé à </a:t>
            </a:r>
            <a:r>
              <a:rPr lang="fr-FR" dirty="0">
                <a:solidFill>
                  <a:srgbClr val="0070C0"/>
                </a:solidFill>
              </a:rPr>
              <a:t>l'immoralité</a:t>
            </a:r>
            <a:r>
              <a:rPr lang="fr-FR" dirty="0"/>
              <a:t> à partir de 1637</a:t>
            </a:r>
            <a:r>
              <a:rPr lang="fr-FR" baseline="30000" dirty="0">
                <a:hlinkClick r:id="rId3"/>
              </a:rPr>
              <a:t>4</a:t>
            </a:r>
            <a:r>
              <a:rPr lang="fr-FR" dirty="0"/>
              <a:t> et est utilisé à la fin du </a:t>
            </a:r>
            <a:r>
              <a:rPr lang="fr-FR" cap="small" dirty="0" err="1"/>
              <a:t>xvii</a:t>
            </a:r>
            <a:r>
              <a:rPr lang="fr-FR" baseline="30000" dirty="0" err="1"/>
              <a:t>e</a:t>
            </a:r>
            <a:r>
              <a:rPr lang="fr-FR" dirty="0"/>
              <a:t> siècle avec le sens de « dépendance aux </a:t>
            </a:r>
            <a:r>
              <a:rPr lang="fr-FR" dirty="0">
                <a:solidFill>
                  <a:srgbClr val="0070C0"/>
                </a:solidFill>
              </a:rPr>
              <a:t>plaisirs</a:t>
            </a:r>
            <a:r>
              <a:rPr lang="fr-FR" dirty="0"/>
              <a:t> et à la </a:t>
            </a:r>
            <a:r>
              <a:rPr lang="fr-FR" dirty="0">
                <a:solidFill>
                  <a:srgbClr val="0070C0"/>
                </a:solidFill>
              </a:rPr>
              <a:t>débauche</a:t>
            </a:r>
            <a:r>
              <a:rPr lang="fr-FR" dirty="0"/>
              <a:t> »</a:t>
            </a:r>
            <a:r>
              <a:rPr lang="fr-FR" baseline="30000" dirty="0">
                <a:hlinkClick r:id="rId4"/>
              </a:rPr>
              <a:t>9</a:t>
            </a:r>
            <a:r>
              <a:rPr lang="fr-FR" dirty="0"/>
              <a:t>, et cela, par extension de la première signification du terme : « </a:t>
            </a:r>
            <a:r>
              <a:rPr lang="fr-FR" dirty="0">
                <a:solidFill>
                  <a:srgbClr val="0070C0"/>
                </a:solidFill>
              </a:rPr>
              <a:t>sans souci</a:t>
            </a:r>
            <a:r>
              <a:rPr lang="fr-FR" dirty="0"/>
              <a:t> », impliquant « </a:t>
            </a:r>
            <a:r>
              <a:rPr lang="fr-FR" dirty="0">
                <a:solidFill>
                  <a:srgbClr val="0070C0"/>
                </a:solidFill>
              </a:rPr>
              <a:t>sans complexe au regard des contraintes morales</a:t>
            </a:r>
            <a:r>
              <a:rPr lang="fr-FR" dirty="0"/>
              <a:t> ». </a:t>
            </a:r>
            <a:endParaRPr lang="fr-FR" dirty="0" smtClean="0"/>
          </a:p>
          <a:p>
            <a:r>
              <a:rPr lang="fr-FR" dirty="0" smtClean="0"/>
              <a:t>Une </a:t>
            </a:r>
            <a:r>
              <a:rPr lang="fr-FR" dirty="0"/>
              <a:t>femme « gay » est une </a:t>
            </a:r>
            <a:r>
              <a:rPr lang="fr-FR" dirty="0" smtClean="0">
                <a:solidFill>
                  <a:srgbClr val="C00000"/>
                </a:solidFill>
                <a:hlinkClick r:id="rId5" tooltip="Prostitution"/>
              </a:rPr>
              <a:t>prostituée</a:t>
            </a:r>
            <a:r>
              <a:rPr lang="fr-FR" dirty="0" smtClean="0"/>
              <a:t>      </a:t>
            </a:r>
            <a:r>
              <a:rPr lang="fr-FR" sz="1400" dirty="0" smtClean="0">
                <a:solidFill>
                  <a:srgbClr val="FFC000"/>
                </a:solidFill>
              </a:rPr>
              <a:t>(</a:t>
            </a:r>
            <a:r>
              <a:rPr lang="mr-IN" sz="1400" dirty="0" smtClean="0">
                <a:solidFill>
                  <a:srgbClr val="FFC000"/>
                </a:solidFill>
              </a:rPr>
              <a:t>…</a:t>
            </a:r>
            <a:r>
              <a:rPr lang="fr-CA" sz="1400" dirty="0" smtClean="0">
                <a:solidFill>
                  <a:srgbClr val="FFC000"/>
                </a:solidFill>
              </a:rPr>
              <a:t> Un peu de dignité quand même</a:t>
            </a:r>
            <a:r>
              <a:rPr lang="mr-IN" sz="1400" dirty="0" smtClean="0">
                <a:solidFill>
                  <a:srgbClr val="FFC000"/>
                </a:solidFill>
              </a:rPr>
              <a:t>…</a:t>
            </a:r>
            <a:r>
              <a:rPr lang="fr-CA" sz="1400" dirty="0" smtClean="0">
                <a:solidFill>
                  <a:srgbClr val="FFC000"/>
                </a:solidFill>
              </a:rPr>
              <a:t> )</a:t>
            </a:r>
            <a:endParaRPr lang="fr-FR" sz="1400" dirty="0">
              <a:solidFill>
                <a:srgbClr val="FFC000"/>
              </a:solidFill>
            </a:endParaRPr>
          </a:p>
          <a:p>
            <a:r>
              <a:rPr lang="fr-FR" dirty="0"/>
              <a:t>U</a:t>
            </a:r>
            <a:r>
              <a:rPr lang="fr-FR" dirty="0" smtClean="0"/>
              <a:t>n </a:t>
            </a:r>
            <a:r>
              <a:rPr lang="fr-FR" dirty="0"/>
              <a:t>homme « gay » est un homme à </a:t>
            </a:r>
            <a:r>
              <a:rPr lang="fr-FR" dirty="0" smtClean="0"/>
              <a:t>femmes</a:t>
            </a:r>
            <a:r>
              <a:rPr lang="fr-FR" dirty="0" smtClean="0">
                <a:solidFill>
                  <a:srgbClr val="C00000"/>
                </a:solidFill>
              </a:rPr>
              <a:t> </a:t>
            </a:r>
            <a:r>
              <a:rPr lang="fr-FR" sz="1400" dirty="0" smtClean="0">
                <a:solidFill>
                  <a:srgbClr val="C00000"/>
                </a:solidFill>
              </a:rPr>
              <a:t>( </a:t>
            </a:r>
            <a:r>
              <a:rPr lang="mr-IN" sz="1400" dirty="0" smtClean="0">
                <a:solidFill>
                  <a:srgbClr val="C00000"/>
                </a:solidFill>
              </a:rPr>
              <a:t>…</a:t>
            </a:r>
            <a:r>
              <a:rPr lang="fr-CA" sz="1400" dirty="0" smtClean="0">
                <a:solidFill>
                  <a:srgbClr val="C00000"/>
                </a:solidFill>
              </a:rPr>
              <a:t> </a:t>
            </a:r>
            <a:r>
              <a:rPr lang="fr-FR" sz="1400" dirty="0" smtClean="0">
                <a:solidFill>
                  <a:srgbClr val="C00000"/>
                </a:solidFill>
              </a:rPr>
              <a:t>au moins messieurs votre honneur est sauf ! </a:t>
            </a:r>
            <a:r>
              <a:rPr lang="fr-CA" sz="1400" dirty="0" smtClean="0">
                <a:solidFill>
                  <a:srgbClr val="C00000"/>
                </a:solidFill>
              </a:rPr>
              <a:t>)</a:t>
            </a:r>
          </a:p>
          <a:p>
            <a:r>
              <a:rPr lang="fr-FR" dirty="0" smtClean="0"/>
              <a:t>Une </a:t>
            </a:r>
            <a:r>
              <a:rPr lang="fr-FR" dirty="0"/>
              <a:t>maison « gay », un </a:t>
            </a:r>
            <a:r>
              <a:rPr lang="fr-FR" dirty="0">
                <a:solidFill>
                  <a:srgbClr val="C00000"/>
                </a:solidFill>
                <a:hlinkClick r:id="rId6" tooltip="Lupanar"/>
              </a:rPr>
              <a:t>lupanar</a:t>
            </a:r>
            <a:r>
              <a:rPr lang="fr-FR" baseline="30000" dirty="0">
                <a:solidFill>
                  <a:srgbClr val="C00000"/>
                </a:solidFill>
                <a:hlinkClick r:id="rId3"/>
              </a:rPr>
              <a:t>4</a:t>
            </a:r>
            <a:r>
              <a:rPr lang="fr-FR" dirty="0" smtClean="0"/>
              <a:t>. </a:t>
            </a:r>
            <a:r>
              <a:rPr lang="fr-FR" sz="1400" dirty="0" smtClean="0"/>
              <a:t>(C’est le mot savant pour un Bordel)</a:t>
            </a:r>
            <a:endParaRPr lang="fr-FR" sz="1400" dirty="0"/>
          </a:p>
        </p:txBody>
      </p:sp>
      <p:sp>
        <p:nvSpPr>
          <p:cNvPr id="5" name="ZoneTexte 4"/>
          <p:cNvSpPr txBox="1"/>
          <p:nvPr/>
        </p:nvSpPr>
        <p:spPr>
          <a:xfrm>
            <a:off x="7140256" y="6231805"/>
            <a:ext cx="2204899" cy="276999"/>
          </a:xfrm>
          <a:prstGeom prst="rect">
            <a:avLst/>
          </a:prstGeom>
          <a:noFill/>
        </p:spPr>
        <p:txBody>
          <a:bodyPr wrap="none" rtlCol="0">
            <a:spAutoFit/>
          </a:bodyPr>
          <a:lstStyle/>
          <a:p>
            <a:r>
              <a:rPr lang="fr-FR" sz="1200" dirty="0" smtClean="0"/>
              <a:t>Tiré du très fiable Wikipédia</a:t>
            </a:r>
            <a:endParaRPr lang="fr-FR" sz="1200" dirty="0"/>
          </a:p>
        </p:txBody>
      </p:sp>
    </p:spTree>
    <p:extLst>
      <p:ext uri="{BB962C8B-B14F-4D97-AF65-F5344CB8AC3E}">
        <p14:creationId xmlns:p14="http://schemas.microsoft.com/office/powerpoint/2010/main" val="172127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alphaModFix amt="26000"/>
            <a:extLst>
              <a:ext uri="{28A0092B-C50C-407E-A947-70E740481C1C}">
                <a14:useLocalDpi xmlns:a14="http://schemas.microsoft.com/office/drawing/2010/main" val="0"/>
              </a:ext>
            </a:extLst>
          </a:blip>
          <a:stretch>
            <a:fillRect/>
          </a:stretch>
        </p:blipFill>
        <p:spPr>
          <a:xfrm>
            <a:off x="-27214" y="15240"/>
            <a:ext cx="12219214" cy="6842760"/>
          </a:xfrm>
          <a:prstGeom prst="rect">
            <a:avLst/>
          </a:prstGeom>
        </p:spPr>
      </p:pic>
      <p:sp>
        <p:nvSpPr>
          <p:cNvPr id="2" name="Titre 1"/>
          <p:cNvSpPr>
            <a:spLocks noGrp="1"/>
          </p:cNvSpPr>
          <p:nvPr>
            <p:ph type="title"/>
          </p:nvPr>
        </p:nvSpPr>
        <p:spPr/>
        <p:txBody>
          <a:bodyPr/>
          <a:lstStyle/>
          <a:p>
            <a:r>
              <a:rPr lang="fr-FR" dirty="0">
                <a:solidFill>
                  <a:srgbClr val="FF0000"/>
                </a:solidFill>
              </a:rPr>
              <a:t>Définition du mot </a:t>
            </a:r>
            <a:r>
              <a:rPr lang="fr-FR" dirty="0" smtClean="0">
                <a:solidFill>
                  <a:srgbClr val="FF0000"/>
                </a:solidFill>
              </a:rPr>
              <a:t>gay</a:t>
            </a:r>
            <a:r>
              <a:rPr lang="mr-IN" dirty="0" smtClean="0">
                <a:solidFill>
                  <a:srgbClr val="FF0000"/>
                </a:solidFill>
              </a:rPr>
              <a:t>…</a:t>
            </a:r>
            <a:r>
              <a:rPr lang="fr-CA" dirty="0" smtClean="0">
                <a:solidFill>
                  <a:srgbClr val="FF0000"/>
                </a:solidFill>
              </a:rPr>
              <a:t/>
            </a:r>
            <a:br>
              <a:rPr lang="fr-CA" dirty="0" smtClean="0">
                <a:solidFill>
                  <a:srgbClr val="FF0000"/>
                </a:solidFill>
              </a:rPr>
            </a:br>
            <a:r>
              <a:rPr lang="fr-CA" sz="2400" dirty="0" smtClean="0">
                <a:solidFill>
                  <a:schemeClr val="accent2"/>
                </a:solidFill>
              </a:rPr>
              <a:t>fini les </a:t>
            </a:r>
            <a:r>
              <a:rPr lang="fr-CA" sz="2400" dirty="0" err="1" smtClean="0">
                <a:solidFill>
                  <a:schemeClr val="accent2"/>
                </a:solidFill>
              </a:rPr>
              <a:t>fofolleries</a:t>
            </a:r>
            <a:endParaRPr lang="fr-FR" sz="2400" dirty="0">
              <a:solidFill>
                <a:schemeClr val="accent2"/>
              </a:solidFill>
            </a:endParaRPr>
          </a:p>
        </p:txBody>
      </p:sp>
      <p:sp>
        <p:nvSpPr>
          <p:cNvPr id="3" name="Espace réservé du contenu 2"/>
          <p:cNvSpPr>
            <a:spLocks noGrp="1"/>
          </p:cNvSpPr>
          <p:nvPr>
            <p:ph idx="1"/>
          </p:nvPr>
        </p:nvSpPr>
        <p:spPr>
          <a:xfrm>
            <a:off x="1069848" y="2121408"/>
            <a:ext cx="10058400" cy="2785872"/>
          </a:xfrm>
        </p:spPr>
        <p:txBody>
          <a:bodyPr>
            <a:normAutofit fontScale="85000" lnSpcReduction="20000"/>
          </a:bodyPr>
          <a:lstStyle/>
          <a:p>
            <a:r>
              <a:rPr lang="fr-FR" dirty="0" smtClean="0"/>
              <a:t>Par la suite le terme a été utilisé pour désigner les homosexuels</a:t>
            </a:r>
          </a:p>
          <a:p>
            <a:r>
              <a:rPr lang="fr-FR" dirty="0" smtClean="0"/>
              <a:t>Puis l’</a:t>
            </a:r>
            <a:r>
              <a:rPr lang="fr-FR" dirty="0" err="1" smtClean="0"/>
              <a:t>effeminée</a:t>
            </a:r>
            <a:r>
              <a:rPr lang="fr-FR" dirty="0" smtClean="0"/>
              <a:t>, l’infériorité, </a:t>
            </a:r>
            <a:r>
              <a:rPr lang="mr-IN" dirty="0" smtClean="0"/>
              <a:t>…</a:t>
            </a:r>
            <a:endParaRPr lang="fr-FR" dirty="0" smtClean="0"/>
          </a:p>
          <a:p>
            <a:r>
              <a:rPr lang="fr-FR" dirty="0" smtClean="0"/>
              <a:t>Donc essentiellement il s’agit de connotations négatives ou peu respectueuses</a:t>
            </a:r>
            <a:r>
              <a:rPr lang="mr-IN" dirty="0" smtClean="0"/>
              <a:t>…</a:t>
            </a:r>
            <a:r>
              <a:rPr lang="fr-CA" dirty="0" smtClean="0"/>
              <a:t> peu importe la perspective</a:t>
            </a:r>
            <a:r>
              <a:rPr lang="mr-IN" dirty="0" smtClean="0"/>
              <a:t>…</a:t>
            </a:r>
            <a:r>
              <a:rPr lang="fr-CA" dirty="0" smtClean="0"/>
              <a:t> </a:t>
            </a:r>
          </a:p>
          <a:p>
            <a:endParaRPr lang="fr-CA" dirty="0"/>
          </a:p>
          <a:p>
            <a:r>
              <a:rPr lang="fr-CA" dirty="0" smtClean="0"/>
              <a:t>Alors, il y a eu réaction du milieu pour apporter une modification au sens de ce mot afin de lui donner un sens positif</a:t>
            </a:r>
            <a:r>
              <a:rPr lang="fr-FR" dirty="0" smtClean="0"/>
              <a:t>:  </a:t>
            </a:r>
            <a:r>
              <a:rPr lang="fr-CA" dirty="0" smtClean="0"/>
              <a:t>un rétro acronyme</a:t>
            </a:r>
          </a:p>
          <a:p>
            <a:endParaRPr lang="fr-CA" dirty="0"/>
          </a:p>
          <a:p>
            <a:r>
              <a:rPr lang="fr-CA" dirty="0" err="1"/>
              <a:t>w</a:t>
            </a:r>
            <a:r>
              <a:rPr lang="fr-CA" dirty="0" err="1" smtClean="0"/>
              <a:t>e</a:t>
            </a:r>
            <a:r>
              <a:rPr lang="fr-CA" dirty="0" smtClean="0"/>
              <a:t> are as</a:t>
            </a:r>
            <a:r>
              <a:rPr lang="mr-IN" dirty="0" smtClean="0"/>
              <a:t>…</a:t>
            </a:r>
            <a:r>
              <a:rPr lang="fr-CA" dirty="0" smtClean="0"/>
              <a:t> </a:t>
            </a:r>
          </a:p>
        </p:txBody>
      </p:sp>
      <p:sp>
        <p:nvSpPr>
          <p:cNvPr id="4" name="ZoneTexte 3"/>
          <p:cNvSpPr txBox="1"/>
          <p:nvPr/>
        </p:nvSpPr>
        <p:spPr>
          <a:xfrm>
            <a:off x="3368039" y="4120295"/>
            <a:ext cx="5072864" cy="923330"/>
          </a:xfrm>
          <a:prstGeom prst="rect">
            <a:avLst/>
          </a:prstGeom>
          <a:noFill/>
        </p:spPr>
        <p:txBody>
          <a:bodyPr wrap="none" rtlCol="0">
            <a:spAutoFit/>
          </a:bodyPr>
          <a:lstStyle/>
          <a:p>
            <a:r>
              <a:rPr lang="fr-FR" sz="5400" smtClean="0">
                <a:solidFill>
                  <a:srgbClr val="FF0000"/>
                </a:solidFill>
              </a:rPr>
              <a:t>G</a:t>
            </a:r>
            <a:r>
              <a:rPr lang="fr-FR" sz="5400" smtClean="0">
                <a:solidFill>
                  <a:srgbClr val="0070C0"/>
                </a:solidFill>
              </a:rPr>
              <a:t>OOD</a:t>
            </a:r>
            <a:r>
              <a:rPr lang="fr-FR" sz="5400" smtClean="0"/>
              <a:t> </a:t>
            </a:r>
            <a:r>
              <a:rPr lang="fr-FR" sz="5400" smtClean="0">
                <a:solidFill>
                  <a:srgbClr val="FF0000"/>
                </a:solidFill>
              </a:rPr>
              <a:t>A</a:t>
            </a:r>
            <a:r>
              <a:rPr lang="fr-FR" sz="5400">
                <a:solidFill>
                  <a:srgbClr val="0070C0"/>
                </a:solidFill>
              </a:rPr>
              <a:t>S</a:t>
            </a:r>
            <a:r>
              <a:rPr lang="fr-FR" sz="5400" smtClean="0"/>
              <a:t> </a:t>
            </a:r>
            <a:r>
              <a:rPr lang="fr-FR" sz="5400" smtClean="0">
                <a:solidFill>
                  <a:srgbClr val="FF0000"/>
                </a:solidFill>
              </a:rPr>
              <a:t>Y</a:t>
            </a:r>
            <a:r>
              <a:rPr lang="fr-FR" sz="5400" smtClean="0">
                <a:solidFill>
                  <a:srgbClr val="0070C0"/>
                </a:solidFill>
              </a:rPr>
              <a:t>OU</a:t>
            </a:r>
            <a:r>
              <a:rPr lang="fr-FR" sz="5400" smtClean="0"/>
              <a:t> </a:t>
            </a:r>
            <a:endParaRPr lang="fr-FR" sz="5400" dirty="0"/>
          </a:p>
        </p:txBody>
      </p:sp>
      <p:sp>
        <p:nvSpPr>
          <p:cNvPr id="5" name="ZoneTexte 4"/>
          <p:cNvSpPr txBox="1"/>
          <p:nvPr/>
        </p:nvSpPr>
        <p:spPr>
          <a:xfrm>
            <a:off x="2348238" y="5107983"/>
            <a:ext cx="7112467" cy="1477328"/>
          </a:xfrm>
          <a:prstGeom prst="rect">
            <a:avLst/>
          </a:prstGeom>
          <a:noFill/>
        </p:spPr>
        <p:txBody>
          <a:bodyPr wrap="square" rtlCol="0">
            <a:spAutoFit/>
          </a:bodyPr>
          <a:lstStyle/>
          <a:p>
            <a:pPr algn="ctr"/>
            <a:r>
              <a:rPr lang="fr-FR" b="1" u="sng" dirty="0" smtClean="0">
                <a:solidFill>
                  <a:srgbClr val="0070C0"/>
                </a:solidFill>
              </a:rPr>
              <a:t>BREF Il FAUT SAVOIR SE RÉINVENTER </a:t>
            </a:r>
          </a:p>
          <a:p>
            <a:pPr algn="ctr"/>
            <a:r>
              <a:rPr lang="fr-FR" b="1" u="sng" dirty="0" smtClean="0">
                <a:solidFill>
                  <a:srgbClr val="0070C0"/>
                </a:solidFill>
              </a:rPr>
              <a:t>EN SE DONNANT UNE IMAGE POSITIVE</a:t>
            </a:r>
          </a:p>
          <a:p>
            <a:pPr algn="ctr"/>
            <a:r>
              <a:rPr lang="fr-FR" b="1" u="sng" dirty="0" smtClean="0">
                <a:solidFill>
                  <a:srgbClr val="0070C0"/>
                </a:solidFill>
              </a:rPr>
              <a:t>TELLE QU’ON VEUT LA PRÉSENTER </a:t>
            </a:r>
          </a:p>
          <a:p>
            <a:pPr algn="ctr"/>
            <a:r>
              <a:rPr lang="fr-FR" b="1" u="sng" dirty="0" smtClean="0">
                <a:solidFill>
                  <a:srgbClr val="0070C0"/>
                </a:solidFill>
              </a:rPr>
              <a:t>ET NON EN FONCTION DE CE QU’ON</a:t>
            </a:r>
          </a:p>
          <a:p>
            <a:pPr algn="ctr"/>
            <a:r>
              <a:rPr lang="fr-FR" b="1" u="sng" dirty="0" smtClean="0">
                <a:solidFill>
                  <a:srgbClr val="0070C0"/>
                </a:solidFill>
              </a:rPr>
              <a:t>VEUT NOUS PROJETER</a:t>
            </a:r>
          </a:p>
        </p:txBody>
      </p:sp>
    </p:spTree>
    <p:extLst>
      <p:ext uri="{BB962C8B-B14F-4D97-AF65-F5344CB8AC3E}">
        <p14:creationId xmlns:p14="http://schemas.microsoft.com/office/powerpoint/2010/main" val="10951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p:tgtEl>
                                          <p:spTgt spid="3">
                                            <p:txEl>
                                              <p:pRg st="4" end="4"/>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3">
                                            <p:txEl>
                                              <p:pRg st="4" end="4"/>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wheel(1)">
                                      <p:cBhvr>
                                        <p:cTn id="24" dur="2000"/>
                                        <p:tgtEl>
                                          <p:spTgt spid="5">
                                            <p:txEl>
                                              <p:pRg st="0" end="0"/>
                                            </p:txEl>
                                          </p:spTgt>
                                        </p:tgtEl>
                                      </p:cBhvr>
                                    </p:animEffect>
                                  </p:childTnLst>
                                </p:cTn>
                              </p:par>
                              <p:par>
                                <p:cTn id="25" presetID="21" presetClass="entr" presetSubtype="1"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heel(1)">
                                      <p:cBhvr>
                                        <p:cTn id="27" dur="2000"/>
                                        <p:tgtEl>
                                          <p:spTgt spid="5">
                                            <p:txEl>
                                              <p:pRg st="1" end="1"/>
                                            </p:txEl>
                                          </p:spTgt>
                                        </p:tgtEl>
                                      </p:cBhvr>
                                    </p:animEffect>
                                  </p:childTnLst>
                                </p:cTn>
                              </p:par>
                              <p:par>
                                <p:cTn id="28" presetID="21" presetClass="entr" presetSubtype="1" fill="hold" nodeType="with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heel(1)">
                                      <p:cBhvr>
                                        <p:cTn id="30" dur="2000"/>
                                        <p:tgtEl>
                                          <p:spTgt spid="5">
                                            <p:txEl>
                                              <p:pRg st="2" end="2"/>
                                            </p:txEl>
                                          </p:spTgt>
                                        </p:tgtEl>
                                      </p:cBhvr>
                                    </p:animEffect>
                                  </p:childTnLst>
                                </p:cTn>
                              </p:par>
                              <p:par>
                                <p:cTn id="31" presetID="21" presetClass="entr" presetSubtype="1" fill="hold"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wheel(1)">
                                      <p:cBhvr>
                                        <p:cTn id="33" dur="2000"/>
                                        <p:tgtEl>
                                          <p:spTgt spid="5">
                                            <p:txEl>
                                              <p:pRg st="3" end="3"/>
                                            </p:txEl>
                                          </p:spTgt>
                                        </p:tgtEl>
                                      </p:cBhvr>
                                    </p:animEffect>
                                  </p:childTnLst>
                                </p:cTn>
                              </p:par>
                              <p:par>
                                <p:cTn id="34" presetID="21" presetClass="entr" presetSubtype="1" fill="hold" nodeType="with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wheel(1)">
                                      <p:cBhvr>
                                        <p:cTn id="36"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alphaModFix amt="13000"/>
            <a:extLst>
              <a:ext uri="{28A0092B-C50C-407E-A947-70E740481C1C}">
                <a14:useLocalDpi xmlns:a14="http://schemas.microsoft.com/office/drawing/2010/main" val="0"/>
              </a:ext>
            </a:extLst>
          </a:blip>
          <a:stretch>
            <a:fillRect/>
          </a:stretch>
        </p:blipFill>
        <p:spPr>
          <a:xfrm>
            <a:off x="3657600" y="1289304"/>
            <a:ext cx="4500880" cy="4500880"/>
          </a:xfrm>
          <a:prstGeom prst="rect">
            <a:avLst/>
          </a:prstGeom>
        </p:spPr>
      </p:pic>
      <p:sp>
        <p:nvSpPr>
          <p:cNvPr id="2" name="Titre 1"/>
          <p:cNvSpPr>
            <a:spLocks noGrp="1"/>
          </p:cNvSpPr>
          <p:nvPr>
            <p:ph type="title"/>
          </p:nvPr>
        </p:nvSpPr>
        <p:spPr/>
        <p:txBody>
          <a:bodyPr/>
          <a:lstStyle/>
          <a:p>
            <a:r>
              <a:rPr lang="fr-FR" dirty="0" smtClean="0"/>
              <a:t>Pour une approche gay</a:t>
            </a:r>
            <a:r>
              <a:rPr lang="mr-IN" dirty="0" smtClean="0"/>
              <a:t>…</a:t>
            </a:r>
            <a:r>
              <a:rPr lang="fr-FR" dirty="0" smtClean="0"/>
              <a:t/>
            </a:r>
            <a:br>
              <a:rPr lang="fr-FR" dirty="0" smtClean="0"/>
            </a:br>
            <a:r>
              <a:rPr lang="fr-FR" sz="2400" dirty="0" smtClean="0">
                <a:solidFill>
                  <a:schemeClr val="accent2"/>
                </a:solidFill>
              </a:rPr>
              <a:t>« as GOOD as </a:t>
            </a:r>
            <a:r>
              <a:rPr lang="fr-FR" sz="2400" dirty="0" err="1" smtClean="0">
                <a:solidFill>
                  <a:schemeClr val="accent2"/>
                </a:solidFill>
              </a:rPr>
              <a:t>you</a:t>
            </a:r>
            <a:r>
              <a:rPr lang="fr-FR" sz="2400" dirty="0" smtClean="0">
                <a:solidFill>
                  <a:schemeClr val="accent2"/>
                </a:solidFill>
              </a:rPr>
              <a:t> »</a:t>
            </a:r>
            <a:endParaRPr lang="fr-FR" sz="2400" dirty="0">
              <a:solidFill>
                <a:schemeClr val="accent2"/>
              </a:solidFill>
            </a:endParaRPr>
          </a:p>
        </p:txBody>
      </p:sp>
      <p:sp>
        <p:nvSpPr>
          <p:cNvPr id="3" name="Espace réservé du contenu 2"/>
          <p:cNvSpPr>
            <a:spLocks noGrp="1"/>
          </p:cNvSpPr>
          <p:nvPr>
            <p:ph idx="1"/>
          </p:nvPr>
        </p:nvSpPr>
        <p:spPr/>
        <p:txBody>
          <a:bodyPr>
            <a:normAutofit fontScale="92500" lnSpcReduction="10000"/>
          </a:bodyPr>
          <a:lstStyle/>
          <a:p>
            <a:endParaRPr lang="fr-FR" dirty="0" smtClean="0"/>
          </a:p>
          <a:p>
            <a:endParaRPr lang="fr-FR" dirty="0"/>
          </a:p>
          <a:p>
            <a:r>
              <a:rPr lang="fr-FR" dirty="0" smtClean="0"/>
              <a:t>C’est une approche essentiellement égalitaire entre les personnes peu importe leurs attributs.</a:t>
            </a:r>
          </a:p>
          <a:p>
            <a:r>
              <a:rPr lang="fr-FR" dirty="0" smtClean="0"/>
              <a:t>On souhaite avant tout leur venir en aide et les aider à gérer leurs difficultés</a:t>
            </a:r>
          </a:p>
          <a:p>
            <a:endParaRPr lang="fr-FR" dirty="0"/>
          </a:p>
          <a:p>
            <a:r>
              <a:rPr lang="fr-FR" dirty="0" smtClean="0">
                <a:solidFill>
                  <a:srgbClr val="00B050"/>
                </a:solidFill>
              </a:rPr>
              <a:t>C’est donc avec cette philosophie que je rencontre la clientèle qui m’est référée</a:t>
            </a:r>
          </a:p>
          <a:p>
            <a:r>
              <a:rPr lang="fr-FR" dirty="0" smtClean="0">
                <a:solidFill>
                  <a:srgbClr val="00B050"/>
                </a:solidFill>
              </a:rPr>
              <a:t>C’est la même que pour le reste de ma clientèle</a:t>
            </a:r>
          </a:p>
          <a:p>
            <a:pPr lvl="1"/>
            <a:r>
              <a:rPr lang="fr-FR" dirty="0" smtClean="0">
                <a:solidFill>
                  <a:srgbClr val="00B050"/>
                </a:solidFill>
              </a:rPr>
              <a:t>Toxicomanes, VIH, Dépendances, Transgenre,..</a:t>
            </a:r>
          </a:p>
          <a:p>
            <a:pPr lvl="1"/>
            <a:r>
              <a:rPr lang="fr-FR" dirty="0" smtClean="0">
                <a:solidFill>
                  <a:srgbClr val="00B050"/>
                </a:solidFill>
              </a:rPr>
              <a:t>Problèmes judiciaires</a:t>
            </a:r>
          </a:p>
          <a:p>
            <a:pPr lvl="1"/>
            <a:r>
              <a:rPr lang="fr-FR" dirty="0" smtClean="0">
                <a:solidFill>
                  <a:srgbClr val="00B050"/>
                </a:solidFill>
              </a:rPr>
              <a:t>Hommes ou femmes violentes</a:t>
            </a:r>
          </a:p>
          <a:p>
            <a:pPr lvl="1"/>
            <a:r>
              <a:rPr lang="fr-FR" dirty="0" smtClean="0">
                <a:solidFill>
                  <a:srgbClr val="00B050"/>
                </a:solidFill>
              </a:rPr>
              <a:t>Même les hommes hétérosexuels blancs et riches.</a:t>
            </a:r>
            <a:endParaRPr lang="fr-FR" dirty="0"/>
          </a:p>
        </p:txBody>
      </p:sp>
    </p:spTree>
    <p:extLst>
      <p:ext uri="{BB962C8B-B14F-4D97-AF65-F5344CB8AC3E}">
        <p14:creationId xmlns:p14="http://schemas.microsoft.com/office/powerpoint/2010/main" val="107991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2093976"/>
            <a:ext cx="3616960" cy="3616960"/>
          </a:xfrm>
          <a:prstGeom prst="rect">
            <a:avLst/>
          </a:prstGeom>
        </p:spPr>
      </p:pic>
      <p:sp>
        <p:nvSpPr>
          <p:cNvPr id="2" name="Titre 1"/>
          <p:cNvSpPr>
            <a:spLocks noGrp="1"/>
          </p:cNvSpPr>
          <p:nvPr>
            <p:ph type="title"/>
          </p:nvPr>
        </p:nvSpPr>
        <p:spPr/>
        <p:txBody>
          <a:bodyPr>
            <a:normAutofit/>
          </a:bodyPr>
          <a:lstStyle/>
          <a:p>
            <a:r>
              <a:rPr lang="fr-FR" dirty="0" smtClean="0"/>
              <a:t>DES MOUTONS ET DES HOMMES</a:t>
            </a:r>
            <a:br>
              <a:rPr lang="fr-FR" dirty="0" smtClean="0"/>
            </a:br>
            <a:r>
              <a:rPr lang="fr-FR" sz="1800" dirty="0" smtClean="0">
                <a:solidFill>
                  <a:schemeClr val="accent2"/>
                </a:solidFill>
              </a:rPr>
              <a:t>Objectif 1:  identification de la clientèle</a:t>
            </a:r>
            <a:endParaRPr lang="fr-FR" sz="1800" dirty="0">
              <a:solidFill>
                <a:schemeClr val="accent2"/>
              </a:solidFill>
            </a:endParaRPr>
          </a:p>
        </p:txBody>
      </p:sp>
      <p:sp>
        <p:nvSpPr>
          <p:cNvPr id="3" name="Espace réservé du contenu 2"/>
          <p:cNvSpPr>
            <a:spLocks noGrp="1"/>
          </p:cNvSpPr>
          <p:nvPr>
            <p:ph idx="1"/>
          </p:nvPr>
        </p:nvSpPr>
        <p:spPr/>
        <p:txBody>
          <a:bodyPr/>
          <a:lstStyle/>
          <a:p>
            <a:r>
              <a:rPr lang="fr-FR" dirty="0" smtClean="0"/>
              <a:t>Pourquoi la clientèle masculine au début de ma pratique:</a:t>
            </a:r>
          </a:p>
          <a:p>
            <a:endParaRPr lang="fr-FR" dirty="0" smtClean="0"/>
          </a:p>
          <a:p>
            <a:pPr lvl="1"/>
            <a:r>
              <a:rPr lang="fr-FR" dirty="0"/>
              <a:t>La </a:t>
            </a:r>
            <a:r>
              <a:rPr lang="fr-FR" dirty="0" smtClean="0"/>
              <a:t>société </a:t>
            </a:r>
            <a:r>
              <a:rPr lang="fr-FR" dirty="0"/>
              <a:t>a une vision essentiellement négative </a:t>
            </a:r>
            <a:r>
              <a:rPr lang="fr-FR" dirty="0" smtClean="0"/>
              <a:t>des hommes sauf </a:t>
            </a:r>
            <a:r>
              <a:rPr lang="fr-FR" dirty="0"/>
              <a:t>lorsqu’ils sont </a:t>
            </a:r>
            <a:r>
              <a:rPr lang="fr-FR" dirty="0" smtClean="0"/>
              <a:t>performants</a:t>
            </a:r>
          </a:p>
          <a:p>
            <a:endParaRPr lang="fr-FR" dirty="0" smtClean="0"/>
          </a:p>
          <a:p>
            <a:pPr lvl="1"/>
            <a:r>
              <a:rPr lang="fr-FR" dirty="0" smtClean="0"/>
              <a:t>Mauvaise couverture médicale par manque d’intérêt</a:t>
            </a:r>
          </a:p>
          <a:p>
            <a:pPr lvl="1"/>
            <a:r>
              <a:rPr lang="fr-FR" dirty="0" smtClean="0"/>
              <a:t>Pauvre réseau de soutien par choix personnel</a:t>
            </a:r>
          </a:p>
          <a:p>
            <a:pPr lvl="1"/>
            <a:r>
              <a:rPr lang="fr-FR" dirty="0" smtClean="0"/>
              <a:t>Ne vont pas chercher l’aide lorsqu’ils en ont besoin parce qu’ils sont récalcitrants</a:t>
            </a:r>
          </a:p>
          <a:p>
            <a:pPr lvl="1"/>
            <a:r>
              <a:rPr lang="fr-FR" dirty="0" smtClean="0"/>
              <a:t>Doivent avoir des consultations rapidement disponibles en lien avec leur préférences</a:t>
            </a:r>
          </a:p>
          <a:p>
            <a:pPr lvl="1"/>
            <a:r>
              <a:rPr lang="fr-FR" dirty="0" smtClean="0"/>
              <a:t>Se livrent moins bien en entrevue parce qu’ils sont réservés et se confient peu</a:t>
            </a:r>
            <a:endParaRPr lang="fr-FR" dirty="0"/>
          </a:p>
          <a:p>
            <a:pPr lvl="1"/>
            <a:endParaRPr lang="fr-FR" dirty="0"/>
          </a:p>
          <a:p>
            <a:pPr lvl="1"/>
            <a:endParaRPr lang="fr-FR" dirty="0" smtClean="0"/>
          </a:p>
          <a:p>
            <a:pPr lvl="1"/>
            <a:endParaRPr lang="fr-FR" dirty="0" smtClean="0"/>
          </a:p>
        </p:txBody>
      </p:sp>
    </p:spTree>
    <p:extLst>
      <p:ext uri="{BB962C8B-B14F-4D97-AF65-F5344CB8AC3E}">
        <p14:creationId xmlns:p14="http://schemas.microsoft.com/office/powerpoint/2010/main" val="19121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alphaModFix amt="24000"/>
            <a:extLst>
              <a:ext uri="{28A0092B-C50C-407E-A947-70E740481C1C}">
                <a14:useLocalDpi xmlns:a14="http://schemas.microsoft.com/office/drawing/2010/main" val="0"/>
              </a:ext>
            </a:extLst>
          </a:blip>
          <a:stretch>
            <a:fillRect/>
          </a:stretch>
        </p:blipFill>
        <p:spPr>
          <a:xfrm>
            <a:off x="0" y="0"/>
            <a:ext cx="12137572" cy="6858000"/>
          </a:xfrm>
          <a:prstGeom prst="rect">
            <a:avLst/>
          </a:prstGeom>
        </p:spPr>
      </p:pic>
      <p:sp>
        <p:nvSpPr>
          <p:cNvPr id="2" name="Titre 1"/>
          <p:cNvSpPr>
            <a:spLocks noGrp="1"/>
          </p:cNvSpPr>
          <p:nvPr>
            <p:ph type="title"/>
          </p:nvPr>
        </p:nvSpPr>
        <p:spPr/>
        <p:txBody>
          <a:bodyPr>
            <a:normAutofit/>
          </a:bodyPr>
          <a:lstStyle/>
          <a:p>
            <a:r>
              <a:rPr lang="fr-FR" dirty="0"/>
              <a:t>DES MOUTONS ET DES </a:t>
            </a:r>
            <a:r>
              <a:rPr lang="fr-FR" dirty="0" smtClean="0"/>
              <a:t>HOMMES</a:t>
            </a:r>
            <a:br>
              <a:rPr lang="fr-FR" dirty="0" smtClean="0"/>
            </a:br>
            <a:r>
              <a:rPr lang="fr-FR" sz="2000" dirty="0"/>
              <a:t> </a:t>
            </a:r>
            <a:r>
              <a:rPr lang="fr-FR" sz="2000" dirty="0">
                <a:solidFill>
                  <a:schemeClr val="accent2"/>
                </a:solidFill>
              </a:rPr>
              <a:t>Objectif 1:  identification de la clientèle</a:t>
            </a:r>
          </a:p>
        </p:txBody>
      </p:sp>
      <p:sp>
        <p:nvSpPr>
          <p:cNvPr id="3" name="Espace réservé du contenu 2"/>
          <p:cNvSpPr>
            <a:spLocks noGrp="1"/>
          </p:cNvSpPr>
          <p:nvPr>
            <p:ph idx="1"/>
          </p:nvPr>
        </p:nvSpPr>
        <p:spPr>
          <a:xfrm>
            <a:off x="1069848" y="2121407"/>
            <a:ext cx="10058400" cy="4431793"/>
          </a:xfrm>
        </p:spPr>
        <p:txBody>
          <a:bodyPr>
            <a:normAutofit fontScale="92500" lnSpcReduction="20000"/>
          </a:bodyPr>
          <a:lstStyle/>
          <a:p>
            <a:r>
              <a:rPr lang="fr-FR" dirty="0"/>
              <a:t>Pourquoi la clientèle masculine </a:t>
            </a:r>
            <a:r>
              <a:rPr lang="fr-FR" dirty="0" smtClean="0"/>
              <a:t>maintenant:</a:t>
            </a:r>
          </a:p>
          <a:p>
            <a:pPr lvl="1"/>
            <a:endParaRPr lang="fr-FR" dirty="0" smtClean="0"/>
          </a:p>
          <a:p>
            <a:pPr lvl="1"/>
            <a:r>
              <a:rPr lang="fr-FR" dirty="0" smtClean="0"/>
              <a:t>La </a:t>
            </a:r>
            <a:r>
              <a:rPr lang="fr-FR" dirty="0"/>
              <a:t>société en a une vision essentiellement négative sauf lorsqu’ils sont </a:t>
            </a:r>
            <a:r>
              <a:rPr lang="fr-FR" dirty="0" smtClean="0"/>
              <a:t>performants</a:t>
            </a:r>
            <a:endParaRPr lang="fr-FR" dirty="0"/>
          </a:p>
          <a:p>
            <a:pPr lvl="1"/>
            <a:r>
              <a:rPr lang="fr-FR" dirty="0" smtClean="0">
                <a:solidFill>
                  <a:srgbClr val="0070C0"/>
                </a:solidFill>
              </a:rPr>
              <a:t>Parce que lorsqu’on les écoute sans porter de jugement on comprend leur vécu et leurs difficultés parfois extrêmement lourdes à entendre</a:t>
            </a:r>
          </a:p>
          <a:p>
            <a:pPr lvl="1"/>
            <a:r>
              <a:rPr lang="fr-FR" dirty="0" smtClean="0"/>
              <a:t>Parce qu’ils se livrent facilement lorsqu’on prend le temps de les écouter, sans jugement.</a:t>
            </a:r>
          </a:p>
          <a:p>
            <a:pPr lvl="1"/>
            <a:r>
              <a:rPr lang="fr-FR" dirty="0" smtClean="0">
                <a:solidFill>
                  <a:srgbClr val="0070C0"/>
                </a:solidFill>
              </a:rPr>
              <a:t>Parce qu’ils ont souvent une mauvaise couverture médicale</a:t>
            </a:r>
            <a:r>
              <a:rPr lang="mr-IN" dirty="0" smtClean="0">
                <a:solidFill>
                  <a:srgbClr val="0070C0"/>
                </a:solidFill>
              </a:rPr>
              <a:t>…</a:t>
            </a:r>
            <a:r>
              <a:rPr lang="fr-CA" dirty="0">
                <a:solidFill>
                  <a:srgbClr val="0070C0"/>
                </a:solidFill>
              </a:rPr>
              <a:t> </a:t>
            </a:r>
            <a:r>
              <a:rPr lang="fr-CA" dirty="0" smtClean="0">
                <a:solidFill>
                  <a:srgbClr val="0070C0"/>
                </a:solidFill>
              </a:rPr>
              <a:t>On ne leur laisse pas le temps de se soigner, on les encourage à tolérer leurs maux</a:t>
            </a:r>
          </a:p>
          <a:p>
            <a:pPr lvl="1"/>
            <a:r>
              <a:rPr lang="fr-CA" dirty="0" smtClean="0"/>
              <a:t>Parce qu’ils ont un mauvais réseau de soutien</a:t>
            </a:r>
            <a:r>
              <a:rPr lang="mr-IN" dirty="0" smtClean="0"/>
              <a:t>…</a:t>
            </a:r>
            <a:r>
              <a:rPr lang="fr-CA" dirty="0" smtClean="0"/>
              <a:t> Ils sont encouragé à ne s’engager que dans leur fonction de pourvoyeur puis on leur reproche de le faire</a:t>
            </a:r>
          </a:p>
          <a:p>
            <a:pPr lvl="1"/>
            <a:r>
              <a:rPr lang="fr-FR" dirty="0">
                <a:solidFill>
                  <a:srgbClr val="0070C0"/>
                </a:solidFill>
              </a:rPr>
              <a:t>Parce qu’ils font face </a:t>
            </a:r>
            <a:r>
              <a:rPr lang="fr-FR" dirty="0" smtClean="0">
                <a:solidFill>
                  <a:srgbClr val="0070C0"/>
                </a:solidFill>
              </a:rPr>
              <a:t>à du profilage,  </a:t>
            </a:r>
            <a:r>
              <a:rPr lang="fr-FR" dirty="0">
                <a:solidFill>
                  <a:srgbClr val="0070C0"/>
                </a:solidFill>
              </a:rPr>
              <a:t>des protocoles et des approches sexistes et </a:t>
            </a:r>
            <a:r>
              <a:rPr lang="fr-FR" dirty="0" smtClean="0">
                <a:solidFill>
                  <a:srgbClr val="0070C0"/>
                </a:solidFill>
              </a:rPr>
              <a:t>discriminatoires</a:t>
            </a:r>
          </a:p>
          <a:p>
            <a:pPr lvl="1"/>
            <a:r>
              <a:rPr lang="fr-FR" dirty="0" smtClean="0"/>
              <a:t>Parce souvent on les culpabilise pour tous ce qui se passe et ils n’ont pas de voix pour se défendre</a:t>
            </a:r>
          </a:p>
          <a:p>
            <a:pPr lvl="1"/>
            <a:r>
              <a:rPr lang="fr-FR" dirty="0" smtClean="0">
                <a:solidFill>
                  <a:srgbClr val="0070C0"/>
                </a:solidFill>
              </a:rPr>
              <a:t>Parce qu’ils ont besoin d’aide pour s’améliorer</a:t>
            </a:r>
          </a:p>
          <a:p>
            <a:pPr lvl="1"/>
            <a:endParaRPr lang="fr-CA" dirty="0"/>
          </a:p>
          <a:p>
            <a:pPr lvl="1" algn="ctr"/>
            <a:r>
              <a:rPr lang="fr-FR" sz="2200" b="1" dirty="0">
                <a:solidFill>
                  <a:srgbClr val="C00000"/>
                </a:solidFill>
              </a:rPr>
              <a:t>Parce qu’ils en ont tout simplement </a:t>
            </a:r>
            <a:r>
              <a:rPr lang="fr-FR" sz="2200" b="1" dirty="0" smtClean="0">
                <a:solidFill>
                  <a:srgbClr val="C00000"/>
                </a:solidFill>
              </a:rPr>
              <a:t>besoin</a:t>
            </a:r>
          </a:p>
          <a:p>
            <a:pPr lvl="1"/>
            <a:endParaRPr lang="fr-FR" dirty="0" smtClean="0"/>
          </a:p>
        </p:txBody>
      </p:sp>
      <p:sp>
        <p:nvSpPr>
          <p:cNvPr id="4" name="ZoneTexte 3"/>
          <p:cNvSpPr txBox="1"/>
          <p:nvPr/>
        </p:nvSpPr>
        <p:spPr>
          <a:xfrm rot="19765889">
            <a:off x="1118029" y="2596828"/>
            <a:ext cx="10451899" cy="2308324"/>
          </a:xfrm>
          <a:prstGeom prst="rect">
            <a:avLst/>
          </a:prstGeom>
          <a:noFill/>
        </p:spPr>
        <p:txBody>
          <a:bodyPr wrap="none" rtlCol="0">
            <a:spAutoFit/>
          </a:bodyPr>
          <a:lstStyle/>
          <a:p>
            <a:pPr algn="ctr"/>
            <a:r>
              <a:rPr lang="fr-FR" sz="3600" b="1" dirty="0" smtClean="0">
                <a:solidFill>
                  <a:schemeClr val="accent2"/>
                </a:solidFill>
              </a:rPr>
              <a:t>MERCI POUR TOUT </a:t>
            </a:r>
            <a:r>
              <a:rPr lang="mr-IN" sz="3600" b="1" dirty="0" smtClean="0">
                <a:solidFill>
                  <a:schemeClr val="accent2"/>
                </a:solidFill>
              </a:rPr>
              <a:t>…</a:t>
            </a:r>
            <a:r>
              <a:rPr lang="fr-CA" sz="3600" b="1" dirty="0" smtClean="0">
                <a:solidFill>
                  <a:schemeClr val="accent2"/>
                </a:solidFill>
              </a:rPr>
              <a:t> </a:t>
            </a:r>
          </a:p>
          <a:p>
            <a:pPr algn="ctr"/>
            <a:r>
              <a:rPr lang="fr-FR" sz="3600" b="1" dirty="0" smtClean="0">
                <a:solidFill>
                  <a:schemeClr val="accent2"/>
                </a:solidFill>
              </a:rPr>
              <a:t>CETTE IMPLICATION QUI A </a:t>
            </a:r>
          </a:p>
          <a:p>
            <a:pPr algn="ctr"/>
            <a:r>
              <a:rPr lang="fr-FR" sz="3600" b="1" dirty="0" smtClean="0">
                <a:solidFill>
                  <a:schemeClr val="accent2"/>
                </a:solidFill>
              </a:rPr>
              <a:t>GRANDEMENT MODIFIÉ MA PERCEPTION </a:t>
            </a:r>
            <a:br>
              <a:rPr lang="fr-FR" sz="3600" b="1" dirty="0" smtClean="0">
                <a:solidFill>
                  <a:schemeClr val="accent2"/>
                </a:solidFill>
              </a:rPr>
            </a:br>
            <a:r>
              <a:rPr lang="fr-FR" sz="3600" b="1" dirty="0" smtClean="0">
                <a:solidFill>
                  <a:schemeClr val="accent2"/>
                </a:solidFill>
              </a:rPr>
              <a:t>DES HOMMES</a:t>
            </a:r>
            <a:endParaRPr lang="fr-FR" sz="3600" b="1" dirty="0">
              <a:solidFill>
                <a:schemeClr val="accent2"/>
              </a:solidFill>
            </a:endParaRPr>
          </a:p>
        </p:txBody>
      </p:sp>
    </p:spTree>
    <p:extLst>
      <p:ext uri="{BB962C8B-B14F-4D97-AF65-F5344CB8AC3E}">
        <p14:creationId xmlns:p14="http://schemas.microsoft.com/office/powerpoint/2010/main" val="180866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dissolv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dissolv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dissolv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dissolv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dissolve">
                                      <p:cBhvr>
                                        <p:cTn id="48" dur="5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wipe(down)">
                                      <p:cBhvr>
                                        <p:cTn id="53" dur="580">
                                          <p:stCondLst>
                                            <p:cond delay="0"/>
                                          </p:stCondLst>
                                        </p:cTn>
                                        <p:tgtEl>
                                          <p:spTgt spid="3">
                                            <p:txEl>
                                              <p:pRg st="11" end="11"/>
                                            </p:txEl>
                                          </p:spTgt>
                                        </p:tgtEl>
                                      </p:cBhvr>
                                    </p:animEffect>
                                    <p:anim calcmode="lin" valueType="num">
                                      <p:cBhvr>
                                        <p:cTn id="54"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3">
                                            <p:txEl>
                                              <p:pRg st="11" end="11"/>
                                            </p:txEl>
                                          </p:spTgt>
                                        </p:tgtEl>
                                      </p:cBhvr>
                                      <p:to x="100000" y="60000"/>
                                    </p:animScale>
                                    <p:animScale>
                                      <p:cBhvr>
                                        <p:cTn id="60" dur="166" decel="50000">
                                          <p:stCondLst>
                                            <p:cond delay="676"/>
                                          </p:stCondLst>
                                        </p:cTn>
                                        <p:tgtEl>
                                          <p:spTgt spid="3">
                                            <p:txEl>
                                              <p:pRg st="11" end="11"/>
                                            </p:txEl>
                                          </p:spTgt>
                                        </p:tgtEl>
                                      </p:cBhvr>
                                      <p:to x="100000" y="100000"/>
                                    </p:animScale>
                                    <p:animScale>
                                      <p:cBhvr>
                                        <p:cTn id="61" dur="26">
                                          <p:stCondLst>
                                            <p:cond delay="1312"/>
                                          </p:stCondLst>
                                        </p:cTn>
                                        <p:tgtEl>
                                          <p:spTgt spid="3">
                                            <p:txEl>
                                              <p:pRg st="11" end="11"/>
                                            </p:txEl>
                                          </p:spTgt>
                                        </p:tgtEl>
                                      </p:cBhvr>
                                      <p:to x="100000" y="80000"/>
                                    </p:animScale>
                                    <p:animScale>
                                      <p:cBhvr>
                                        <p:cTn id="62" dur="166" decel="50000">
                                          <p:stCondLst>
                                            <p:cond delay="1338"/>
                                          </p:stCondLst>
                                        </p:cTn>
                                        <p:tgtEl>
                                          <p:spTgt spid="3">
                                            <p:txEl>
                                              <p:pRg st="11" end="11"/>
                                            </p:txEl>
                                          </p:spTgt>
                                        </p:tgtEl>
                                      </p:cBhvr>
                                      <p:to x="100000" y="100000"/>
                                    </p:animScale>
                                    <p:animScale>
                                      <p:cBhvr>
                                        <p:cTn id="63" dur="26">
                                          <p:stCondLst>
                                            <p:cond delay="1642"/>
                                          </p:stCondLst>
                                        </p:cTn>
                                        <p:tgtEl>
                                          <p:spTgt spid="3">
                                            <p:txEl>
                                              <p:pRg st="11" end="11"/>
                                            </p:txEl>
                                          </p:spTgt>
                                        </p:tgtEl>
                                      </p:cBhvr>
                                      <p:to x="100000" y="90000"/>
                                    </p:animScale>
                                    <p:animScale>
                                      <p:cBhvr>
                                        <p:cTn id="64" dur="166" decel="50000">
                                          <p:stCondLst>
                                            <p:cond delay="1668"/>
                                          </p:stCondLst>
                                        </p:cTn>
                                        <p:tgtEl>
                                          <p:spTgt spid="3">
                                            <p:txEl>
                                              <p:pRg st="11" end="11"/>
                                            </p:txEl>
                                          </p:spTgt>
                                        </p:tgtEl>
                                      </p:cBhvr>
                                      <p:to x="100000" y="100000"/>
                                    </p:animScale>
                                    <p:animScale>
                                      <p:cBhvr>
                                        <p:cTn id="65" dur="26">
                                          <p:stCondLst>
                                            <p:cond delay="1808"/>
                                          </p:stCondLst>
                                        </p:cTn>
                                        <p:tgtEl>
                                          <p:spTgt spid="3">
                                            <p:txEl>
                                              <p:pRg st="11" end="11"/>
                                            </p:txEl>
                                          </p:spTgt>
                                        </p:tgtEl>
                                      </p:cBhvr>
                                      <p:to x="100000" y="95000"/>
                                    </p:animScale>
                                    <p:animScale>
                                      <p:cBhvr>
                                        <p:cTn id="66" dur="166" decel="50000">
                                          <p:stCondLst>
                                            <p:cond delay="1834"/>
                                          </p:stCondLst>
                                        </p:cTn>
                                        <p:tgtEl>
                                          <p:spTgt spid="3">
                                            <p:txEl>
                                              <p:pRg st="11" end="11"/>
                                            </p:txEl>
                                          </p:spTgt>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56" presetClass="entr" presetSubtype="0" fill="hold" grpId="0" nodeType="clickEffect">
                                  <p:stCondLst>
                                    <p:cond delay="0"/>
                                  </p:stCondLst>
                                  <p:iterate type="lt">
                                    <p:tmPct val="10000"/>
                                  </p:iterate>
                                  <p:childTnLst>
                                    <p:set>
                                      <p:cBhvr>
                                        <p:cTn id="70" dur="1" fill="hold">
                                          <p:stCondLst>
                                            <p:cond delay="0"/>
                                          </p:stCondLst>
                                        </p:cTn>
                                        <p:tgtEl>
                                          <p:spTgt spid="4"/>
                                        </p:tgtEl>
                                        <p:attrNameLst>
                                          <p:attrName>style.visibility</p:attrName>
                                        </p:attrNameLst>
                                      </p:cBhvr>
                                      <p:to>
                                        <p:strVal val="visible"/>
                                      </p:to>
                                    </p:set>
                                    <p:anim by="(-#ppt_w*2)" calcmode="lin" valueType="num">
                                      <p:cBhvr rctx="PPT">
                                        <p:cTn id="71" dur="500" autoRev="1" fill="hold">
                                          <p:stCondLst>
                                            <p:cond delay="0"/>
                                          </p:stCondLst>
                                        </p:cTn>
                                        <p:tgtEl>
                                          <p:spTgt spid="4"/>
                                        </p:tgtEl>
                                        <p:attrNameLst>
                                          <p:attrName>ppt_w</p:attrName>
                                        </p:attrNameLst>
                                      </p:cBhvr>
                                    </p:anim>
                                    <p:anim by="(#ppt_w*0.50)" calcmode="lin" valueType="num">
                                      <p:cBhvr>
                                        <p:cTn id="72" dur="500" decel="50000" autoRev="1" fill="hold">
                                          <p:stCondLst>
                                            <p:cond delay="0"/>
                                          </p:stCondLst>
                                        </p:cTn>
                                        <p:tgtEl>
                                          <p:spTgt spid="4"/>
                                        </p:tgtEl>
                                        <p:attrNameLst>
                                          <p:attrName>ppt_x</p:attrName>
                                        </p:attrNameLst>
                                      </p:cBhvr>
                                    </p:anim>
                                    <p:anim from="(-#ppt_h/2)" to="(#ppt_y)" calcmode="lin" valueType="num">
                                      <p:cBhvr>
                                        <p:cTn id="73" dur="1000" fill="hold">
                                          <p:stCondLst>
                                            <p:cond delay="0"/>
                                          </p:stCondLst>
                                        </p:cTn>
                                        <p:tgtEl>
                                          <p:spTgt spid="4"/>
                                        </p:tgtEl>
                                        <p:attrNameLst>
                                          <p:attrName>ppt_y</p:attrName>
                                        </p:attrNameLst>
                                      </p:cBhvr>
                                    </p:anim>
                                    <p:animRot by="21600000">
                                      <p:cBhvr>
                                        <p:cTn id="74"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75385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alphaModFix amt="41000"/>
            <a:extLst>
              <a:ext uri="{28A0092B-C50C-407E-A947-70E740481C1C}">
                <a14:useLocalDpi xmlns:a14="http://schemas.microsoft.com/office/drawing/2010/main" val="0"/>
              </a:ext>
            </a:extLst>
          </a:blip>
          <a:stretch>
            <a:fillRect/>
          </a:stretch>
        </p:blipFill>
        <p:spPr>
          <a:xfrm>
            <a:off x="0" y="13063"/>
            <a:ext cx="12192000" cy="6858000"/>
          </a:xfrm>
          <a:prstGeom prst="rect">
            <a:avLst/>
          </a:prstGeom>
        </p:spPr>
      </p:pic>
      <p:sp>
        <p:nvSpPr>
          <p:cNvPr id="2" name="Titre 1"/>
          <p:cNvSpPr>
            <a:spLocks noGrp="1"/>
          </p:cNvSpPr>
          <p:nvPr>
            <p:ph type="title"/>
          </p:nvPr>
        </p:nvSpPr>
        <p:spPr>
          <a:xfrm>
            <a:off x="1069848" y="484632"/>
            <a:ext cx="10058400" cy="1122099"/>
          </a:xfrm>
        </p:spPr>
        <p:txBody>
          <a:bodyPr>
            <a:normAutofit/>
          </a:bodyPr>
          <a:lstStyle/>
          <a:p>
            <a:r>
              <a:rPr lang="fr-FR" sz="4400" dirty="0"/>
              <a:t>Aux alentours des pénis</a:t>
            </a:r>
            <a:r>
              <a:rPr lang="mr-IN" sz="4400" dirty="0"/>
              <a:t>…</a:t>
            </a:r>
            <a:r>
              <a:rPr lang="fr-CA" sz="4400" dirty="0"/>
              <a:t> </a:t>
            </a:r>
            <a:r>
              <a:rPr lang="fr-CA" sz="4400" dirty="0">
                <a:solidFill>
                  <a:schemeClr val="bg2">
                    <a:lumMod val="50000"/>
                  </a:schemeClr>
                </a:solidFill>
              </a:rPr>
              <a:t>il y a des </a:t>
            </a:r>
            <a:r>
              <a:rPr lang="fr-CA" sz="4400" dirty="0" smtClean="0">
                <a:solidFill>
                  <a:schemeClr val="bg2">
                    <a:lumMod val="50000"/>
                  </a:schemeClr>
                </a:solidFill>
              </a:rPr>
              <a:t>hommes</a:t>
            </a:r>
            <a:r>
              <a:rPr lang="fr-CA" sz="4400" dirty="0">
                <a:solidFill>
                  <a:schemeClr val="bg2">
                    <a:lumMod val="50000"/>
                  </a:schemeClr>
                </a:solidFill>
              </a:rPr>
              <a:t/>
            </a:r>
            <a:br>
              <a:rPr lang="fr-CA" sz="4400" dirty="0">
                <a:solidFill>
                  <a:schemeClr val="bg2">
                    <a:lumMod val="50000"/>
                  </a:schemeClr>
                </a:solidFill>
              </a:rPr>
            </a:br>
            <a:r>
              <a:rPr lang="fr-FR" sz="2200" dirty="0" smtClean="0">
                <a:solidFill>
                  <a:schemeClr val="accent2"/>
                </a:solidFill>
              </a:rPr>
              <a:t>Objectif </a:t>
            </a:r>
            <a:r>
              <a:rPr lang="fr-FR" sz="2200" dirty="0">
                <a:solidFill>
                  <a:schemeClr val="accent2"/>
                </a:solidFill>
              </a:rPr>
              <a:t>2:  Décrire la pratique avec les groupes cibles du </a:t>
            </a:r>
            <a:r>
              <a:rPr lang="fr-FR" sz="2200" dirty="0" smtClean="0">
                <a:solidFill>
                  <a:schemeClr val="accent2"/>
                </a:solidFill>
              </a:rPr>
              <a:t>CSBEQ</a:t>
            </a:r>
            <a:endParaRPr lang="fr-FR" sz="2400" dirty="0">
              <a:solidFill>
                <a:schemeClr val="accent2"/>
              </a:solidFill>
            </a:endParaRPr>
          </a:p>
        </p:txBody>
      </p:sp>
      <p:sp>
        <p:nvSpPr>
          <p:cNvPr id="3" name="Espace réservé du contenu 2"/>
          <p:cNvSpPr>
            <a:spLocks noGrp="1"/>
          </p:cNvSpPr>
          <p:nvPr>
            <p:ph idx="1"/>
          </p:nvPr>
        </p:nvSpPr>
        <p:spPr>
          <a:xfrm>
            <a:off x="1069848" y="1820962"/>
            <a:ext cx="8074152" cy="4050792"/>
          </a:xfrm>
        </p:spPr>
        <p:txBody>
          <a:bodyPr>
            <a:normAutofit fontScale="77500" lnSpcReduction="20000"/>
          </a:bodyPr>
          <a:lstStyle/>
          <a:p>
            <a:r>
              <a:rPr lang="fr-FR" b="1" u="sng" dirty="0" smtClean="0">
                <a:solidFill>
                  <a:srgbClr val="0070C0"/>
                </a:solidFill>
              </a:rPr>
              <a:t>Les différents organismes du CSBEQ me réfèrent ces hommes pour une prise en charge.  </a:t>
            </a:r>
          </a:p>
          <a:p>
            <a:r>
              <a:rPr lang="fr-FR" b="1" u="sng" dirty="0" smtClean="0">
                <a:solidFill>
                  <a:srgbClr val="0070C0"/>
                </a:solidFill>
              </a:rPr>
              <a:t>Les profils et les besoins des hommes diffèrent selon la source de référence</a:t>
            </a:r>
          </a:p>
          <a:p>
            <a:endParaRPr lang="fr-FR" b="1" u="sng" dirty="0" smtClean="0">
              <a:solidFill>
                <a:srgbClr val="0070C0"/>
              </a:solidFill>
            </a:endParaRPr>
          </a:p>
          <a:p>
            <a:r>
              <a:rPr lang="fr-FR" dirty="0" smtClean="0"/>
              <a:t>La boussole</a:t>
            </a:r>
          </a:p>
          <a:p>
            <a:r>
              <a:rPr lang="fr-FR" dirty="0" smtClean="0">
                <a:solidFill>
                  <a:schemeClr val="accent2"/>
                </a:solidFill>
              </a:rPr>
              <a:t>Centre de prévention du suicide</a:t>
            </a:r>
          </a:p>
          <a:p>
            <a:r>
              <a:rPr lang="fr-FR" dirty="0"/>
              <a:t>La maison de la </a:t>
            </a:r>
            <a:r>
              <a:rPr lang="fr-FR" dirty="0" smtClean="0"/>
              <a:t>famille</a:t>
            </a:r>
          </a:p>
          <a:p>
            <a:r>
              <a:rPr lang="fr-FR" dirty="0" smtClean="0">
                <a:solidFill>
                  <a:schemeClr val="accent2"/>
                </a:solidFill>
              </a:rPr>
              <a:t>Centre de crise</a:t>
            </a:r>
          </a:p>
          <a:p>
            <a:r>
              <a:rPr lang="fr-FR" dirty="0"/>
              <a:t>GRIS </a:t>
            </a:r>
            <a:r>
              <a:rPr lang="fr-FR" dirty="0" smtClean="0"/>
              <a:t>Québec</a:t>
            </a:r>
          </a:p>
          <a:p>
            <a:r>
              <a:rPr lang="fr-FR" dirty="0" smtClean="0">
                <a:solidFill>
                  <a:schemeClr val="accent2"/>
                </a:solidFill>
              </a:rPr>
              <a:t>GAPI</a:t>
            </a:r>
          </a:p>
          <a:p>
            <a:r>
              <a:rPr lang="fr-FR" dirty="0" smtClean="0"/>
              <a:t>Demi-Lune</a:t>
            </a:r>
          </a:p>
          <a:p>
            <a:r>
              <a:rPr lang="fr-FR" dirty="0" smtClean="0"/>
              <a:t>L’équilibre</a:t>
            </a:r>
          </a:p>
          <a:p>
            <a:r>
              <a:rPr lang="fr-FR" dirty="0">
                <a:solidFill>
                  <a:schemeClr val="accent2"/>
                </a:solidFill>
              </a:rPr>
              <a:t>Autonhommie</a:t>
            </a:r>
            <a:endParaRPr lang="fr-FR" dirty="0" smtClean="0">
              <a:solidFill>
                <a:schemeClr val="accent2"/>
              </a:solidFill>
            </a:endParaRPr>
          </a:p>
          <a:p>
            <a:endParaRPr lang="fr-FR" dirty="0"/>
          </a:p>
        </p:txBody>
      </p:sp>
    </p:spTree>
    <p:extLst>
      <p:ext uri="{BB962C8B-B14F-4D97-AF65-F5344CB8AC3E}">
        <p14:creationId xmlns:p14="http://schemas.microsoft.com/office/powerpoint/2010/main" val="84836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101878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alphaModFix amt="38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title"/>
          </p:nvPr>
        </p:nvSpPr>
        <p:spPr/>
        <p:txBody>
          <a:bodyPr>
            <a:normAutofit/>
          </a:bodyPr>
          <a:lstStyle/>
          <a:p>
            <a:r>
              <a:rPr lang="fr-CA" sz="4400" dirty="0" smtClean="0"/>
              <a:t>GAPI</a:t>
            </a:r>
            <a:r>
              <a:rPr lang="fr-CA" sz="4400" dirty="0" smtClean="0">
                <a:solidFill>
                  <a:schemeClr val="bg2">
                    <a:lumMod val="50000"/>
                  </a:schemeClr>
                </a:solidFill>
              </a:rPr>
              <a:t/>
            </a:r>
            <a:br>
              <a:rPr lang="fr-CA" sz="4400" dirty="0" smtClean="0">
                <a:solidFill>
                  <a:schemeClr val="bg2">
                    <a:lumMod val="50000"/>
                  </a:schemeClr>
                </a:solidFill>
              </a:rPr>
            </a:br>
            <a:r>
              <a:rPr lang="fr-FR" sz="2200" dirty="0">
                <a:solidFill>
                  <a:schemeClr val="accent2"/>
                </a:solidFill>
              </a:rPr>
              <a:t>Objectif 2:  Décrire la pratique avec les groupes cibles du CSBEQ</a:t>
            </a:r>
          </a:p>
        </p:txBody>
      </p:sp>
      <p:sp>
        <p:nvSpPr>
          <p:cNvPr id="3" name="Espace réservé du contenu 2"/>
          <p:cNvSpPr>
            <a:spLocks noGrp="1"/>
          </p:cNvSpPr>
          <p:nvPr>
            <p:ph idx="1"/>
          </p:nvPr>
        </p:nvSpPr>
        <p:spPr/>
        <p:txBody>
          <a:bodyPr>
            <a:normAutofit fontScale="70000" lnSpcReduction="20000"/>
          </a:bodyPr>
          <a:lstStyle/>
          <a:p>
            <a:pPr lvl="1"/>
            <a:r>
              <a:rPr lang="fr-FR" dirty="0" smtClean="0"/>
              <a:t>Souvent des hommes impulsifs, violent ou ayant des problèmes avec la justice</a:t>
            </a:r>
          </a:p>
          <a:p>
            <a:pPr lvl="1"/>
            <a:r>
              <a:rPr lang="fr-FR" dirty="0" smtClean="0"/>
              <a:t>Majoritairement hétérosexuels, mais aussi homosexuels </a:t>
            </a:r>
            <a:r>
              <a:rPr lang="fr-FR" dirty="0">
                <a:solidFill>
                  <a:srgbClr val="0070C0"/>
                </a:solidFill>
              </a:rPr>
              <a:t> </a:t>
            </a:r>
          </a:p>
          <a:p>
            <a:pPr lvl="1"/>
            <a:r>
              <a:rPr lang="fr-FR" dirty="0" smtClean="0">
                <a:solidFill>
                  <a:srgbClr val="0070C0"/>
                </a:solidFill>
              </a:rPr>
              <a:t>Il faudrait les rendre encore plus GAYs</a:t>
            </a:r>
          </a:p>
          <a:p>
            <a:pPr lvl="1"/>
            <a:r>
              <a:rPr lang="fr-FR" dirty="0" smtClean="0">
                <a:solidFill>
                  <a:srgbClr val="0070C0"/>
                </a:solidFill>
              </a:rPr>
              <a:t>Parce que si « </a:t>
            </a:r>
            <a:r>
              <a:rPr lang="fr-FR" dirty="0" err="1" smtClean="0">
                <a:solidFill>
                  <a:srgbClr val="0070C0"/>
                </a:solidFill>
              </a:rPr>
              <a:t>I’m</a:t>
            </a:r>
            <a:r>
              <a:rPr lang="fr-FR" dirty="0" smtClean="0">
                <a:solidFill>
                  <a:srgbClr val="0070C0"/>
                </a:solidFill>
              </a:rPr>
              <a:t> as good as </a:t>
            </a:r>
            <a:r>
              <a:rPr lang="fr-FR" dirty="0" err="1" smtClean="0">
                <a:solidFill>
                  <a:srgbClr val="0070C0"/>
                </a:solidFill>
              </a:rPr>
              <a:t>you</a:t>
            </a:r>
            <a:r>
              <a:rPr lang="mr-IN" dirty="0" smtClean="0">
                <a:solidFill>
                  <a:srgbClr val="0070C0"/>
                </a:solidFill>
              </a:rPr>
              <a:t>…</a:t>
            </a:r>
            <a:r>
              <a:rPr lang="fr-CA" dirty="0" smtClean="0">
                <a:solidFill>
                  <a:srgbClr val="0070C0"/>
                </a:solidFill>
              </a:rPr>
              <a:t>. »</a:t>
            </a:r>
          </a:p>
          <a:p>
            <a:pPr lvl="1"/>
            <a:r>
              <a:rPr lang="fr-CA" dirty="0" smtClean="0">
                <a:solidFill>
                  <a:srgbClr val="0070C0"/>
                </a:solidFill>
              </a:rPr>
              <a:t>Alors </a:t>
            </a:r>
            <a:r>
              <a:rPr lang="mr-IN" dirty="0" smtClean="0">
                <a:solidFill>
                  <a:srgbClr val="0070C0"/>
                </a:solidFill>
              </a:rPr>
              <a:t>…</a:t>
            </a:r>
            <a:r>
              <a:rPr lang="fr-CA" dirty="0" smtClean="0">
                <a:solidFill>
                  <a:srgbClr val="0070C0"/>
                </a:solidFill>
              </a:rPr>
              <a:t>  « </a:t>
            </a:r>
            <a:r>
              <a:rPr lang="fr-CA" dirty="0" err="1" smtClean="0">
                <a:solidFill>
                  <a:srgbClr val="0070C0"/>
                </a:solidFill>
              </a:rPr>
              <a:t>you’re</a:t>
            </a:r>
            <a:r>
              <a:rPr lang="fr-CA" dirty="0" smtClean="0">
                <a:solidFill>
                  <a:srgbClr val="0070C0"/>
                </a:solidFill>
              </a:rPr>
              <a:t> as good as me »</a:t>
            </a:r>
          </a:p>
          <a:p>
            <a:pPr lvl="1"/>
            <a:endParaRPr lang="fr-FR" dirty="0">
              <a:solidFill>
                <a:srgbClr val="0070C0"/>
              </a:solidFill>
            </a:endParaRPr>
          </a:p>
          <a:p>
            <a:pPr lvl="1"/>
            <a:r>
              <a:rPr lang="fr-FR" dirty="0" smtClean="0"/>
              <a:t>Dx différentiel de l’agressivité/impulsivité QUI VA INFLUENCER LE TYPE DE SOINS REQUIS:</a:t>
            </a:r>
          </a:p>
          <a:p>
            <a:pPr lvl="2"/>
            <a:r>
              <a:rPr lang="fr-FR" dirty="0" smtClean="0"/>
              <a:t>Axe 1: </a:t>
            </a:r>
          </a:p>
          <a:p>
            <a:pPr lvl="3"/>
            <a:r>
              <a:rPr lang="fr-FR" dirty="0" smtClean="0"/>
              <a:t>Anxiété </a:t>
            </a:r>
            <a:r>
              <a:rPr lang="mr-IN" dirty="0" smtClean="0"/>
              <a:t>–</a:t>
            </a:r>
            <a:r>
              <a:rPr lang="fr-FR" dirty="0" smtClean="0"/>
              <a:t> Trouble de l’adaptation </a:t>
            </a:r>
            <a:r>
              <a:rPr lang="mr-IN" dirty="0" smtClean="0"/>
              <a:t>–</a:t>
            </a:r>
            <a:r>
              <a:rPr lang="fr-FR" dirty="0" smtClean="0"/>
              <a:t> Dépression	</a:t>
            </a:r>
          </a:p>
          <a:p>
            <a:pPr lvl="3"/>
            <a:r>
              <a:rPr lang="fr-FR" dirty="0" smtClean="0"/>
              <a:t>Psychoses</a:t>
            </a:r>
          </a:p>
          <a:p>
            <a:pPr lvl="3"/>
            <a:r>
              <a:rPr lang="fr-FR" dirty="0"/>
              <a:t>TDAH</a:t>
            </a:r>
          </a:p>
          <a:p>
            <a:pPr lvl="3"/>
            <a:r>
              <a:rPr lang="fr-FR" dirty="0" smtClean="0"/>
              <a:t>TDU</a:t>
            </a:r>
          </a:p>
          <a:p>
            <a:pPr lvl="2"/>
            <a:r>
              <a:rPr lang="fr-FR" dirty="0" smtClean="0"/>
              <a:t>Axe 2:</a:t>
            </a:r>
          </a:p>
          <a:p>
            <a:pPr lvl="3"/>
            <a:r>
              <a:rPr lang="fr-FR" dirty="0" smtClean="0"/>
              <a:t>Trouble de personnalité</a:t>
            </a:r>
          </a:p>
          <a:p>
            <a:pPr lvl="2"/>
            <a:r>
              <a:rPr lang="fr-FR" dirty="0" smtClean="0"/>
              <a:t>Axe 3:</a:t>
            </a:r>
          </a:p>
          <a:p>
            <a:pPr lvl="3"/>
            <a:r>
              <a:rPr lang="fr-FR" dirty="0" smtClean="0"/>
              <a:t>TCC ou autre maladie neurologique</a:t>
            </a:r>
          </a:p>
          <a:p>
            <a:pPr lvl="2"/>
            <a:r>
              <a:rPr lang="fr-FR" dirty="0" smtClean="0"/>
              <a:t>Axe 4:</a:t>
            </a:r>
          </a:p>
          <a:p>
            <a:pPr lvl="3"/>
            <a:r>
              <a:rPr lang="fr-FR" dirty="0" smtClean="0"/>
              <a:t>Les perceptions:  Perception péjorative des femmes, des hommes ou de la vie de couple en générale</a:t>
            </a:r>
          </a:p>
          <a:p>
            <a:pPr lvl="3"/>
            <a:r>
              <a:rPr lang="fr-FR" dirty="0" smtClean="0"/>
              <a:t>Les facteurs externes / Les tiers:  Les hommes qui se font agresser par leur conjoint/conjointe et la non reconnaissance de ces faits par la société et les autorités  </a:t>
            </a:r>
            <a:r>
              <a:rPr lang="fr-CA" dirty="0"/>
              <a:t>(</a:t>
            </a:r>
            <a:r>
              <a:rPr lang="fr-FR" dirty="0" smtClean="0"/>
              <a:t>Plaintes très fréquentes de la part des hommes)</a:t>
            </a:r>
          </a:p>
          <a:p>
            <a:pPr lvl="2"/>
            <a:endParaRPr lang="fr-FR" dirty="0"/>
          </a:p>
        </p:txBody>
      </p:sp>
      <p:sp>
        <p:nvSpPr>
          <p:cNvPr id="5" name="ZoneTexte 4"/>
          <p:cNvSpPr txBox="1"/>
          <p:nvPr/>
        </p:nvSpPr>
        <p:spPr>
          <a:xfrm rot="19039739">
            <a:off x="2041883" y="3003372"/>
            <a:ext cx="8859348" cy="584775"/>
          </a:xfrm>
          <a:prstGeom prst="rect">
            <a:avLst/>
          </a:prstGeom>
          <a:noFill/>
        </p:spPr>
        <p:txBody>
          <a:bodyPr wrap="none" rtlCol="0">
            <a:spAutoFit/>
          </a:bodyPr>
          <a:lstStyle/>
          <a:p>
            <a:r>
              <a:rPr lang="fr-FR" sz="3200" b="1" dirty="0" smtClean="0">
                <a:solidFill>
                  <a:schemeClr val="accent2"/>
                </a:solidFill>
              </a:rPr>
              <a:t>Nous allons procéder de l’axe 4 vers l’axe 1</a:t>
            </a:r>
            <a:endParaRPr lang="fr-FR" sz="3200" b="1" dirty="0">
              <a:solidFill>
                <a:schemeClr val="accent2"/>
              </a:solidFill>
            </a:endParaRPr>
          </a:p>
        </p:txBody>
      </p:sp>
    </p:spTree>
    <p:extLst>
      <p:ext uri="{BB962C8B-B14F-4D97-AF65-F5344CB8AC3E}">
        <p14:creationId xmlns:p14="http://schemas.microsoft.com/office/powerpoint/2010/main" val="13064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blinds(horizontal)">
                                      <p:cBhvr>
                                        <p:cTn id="19" dur="500"/>
                                        <p:tgtEl>
                                          <p:spTgt spid="3">
                                            <p:txEl>
                                              <p:pRg st="7" end="7"/>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blinds(horizontal)">
                                      <p:cBhvr>
                                        <p:cTn id="25" dur="500"/>
                                        <p:tgtEl>
                                          <p:spTgt spid="3">
                                            <p:txEl>
                                              <p:pRg st="9" end="9"/>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blinds(horizontal)">
                                      <p:cBhvr>
                                        <p:cTn id="28" dur="500"/>
                                        <p:tgtEl>
                                          <p:spTgt spid="3">
                                            <p:txEl>
                                              <p:pRg st="10" end="10"/>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blinds(horizontal)">
                                      <p:cBhvr>
                                        <p:cTn id="31" dur="500"/>
                                        <p:tgtEl>
                                          <p:spTgt spid="3">
                                            <p:txEl>
                                              <p:pRg st="11" end="1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36" dur="500"/>
                                        <p:tgtEl>
                                          <p:spTgt spid="3">
                                            <p:txEl>
                                              <p:pRg st="12" end="12"/>
                                            </p:txEl>
                                          </p:spTgt>
                                        </p:tgtEl>
                                      </p:cBhvr>
                                    </p:animEffect>
                                  </p:childTnLst>
                                </p:cTn>
                              </p:par>
                              <p:par>
                                <p:cTn id="37" presetID="5" presetClass="entr" presetSubtype="1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animEffect transition="in" filter="checkerboard(across)">
                                      <p:cBhvr>
                                        <p:cTn id="39" dur="500"/>
                                        <p:tgtEl>
                                          <p:spTgt spid="3">
                                            <p:txEl>
                                              <p:pRg st="13" end="1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
                                            <p:txEl>
                                              <p:pRg st="14" end="14"/>
                                            </p:txEl>
                                          </p:spTgt>
                                        </p:tgtEl>
                                        <p:attrNameLst>
                                          <p:attrName>style.visibility</p:attrName>
                                        </p:attrNameLst>
                                      </p:cBhvr>
                                      <p:to>
                                        <p:strVal val="visible"/>
                                      </p:to>
                                    </p:set>
                                    <p:animEffect transition="in" filter="randombar(horizontal)">
                                      <p:cBhvr>
                                        <p:cTn id="44" dur="500"/>
                                        <p:tgtEl>
                                          <p:spTgt spid="3">
                                            <p:txEl>
                                              <p:pRg st="14" end="14"/>
                                            </p:txEl>
                                          </p:spTgt>
                                        </p:tgtEl>
                                      </p:cBhvr>
                                    </p:animEffect>
                                  </p:childTnLst>
                                </p:cTn>
                              </p:par>
                              <p:par>
                                <p:cTn id="45" presetID="14" presetClass="entr" presetSubtype="10" fill="hold" nodeType="with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animEffect transition="in" filter="randombar(horizontal)">
                                      <p:cBhvr>
                                        <p:cTn id="47" dur="500"/>
                                        <p:tgtEl>
                                          <p:spTgt spid="3">
                                            <p:txEl>
                                              <p:pRg st="15" end="1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16" end="16"/>
                                            </p:txEl>
                                          </p:spTgt>
                                        </p:tgtEl>
                                        <p:attrNameLst>
                                          <p:attrName>style.visibility</p:attrName>
                                        </p:attrNameLst>
                                      </p:cBhvr>
                                      <p:to>
                                        <p:strVal val="visible"/>
                                      </p:to>
                                    </p:set>
                                    <p:animEffect transition="in" filter="barn(inVertical)">
                                      <p:cBhvr>
                                        <p:cTn id="52" dur="500"/>
                                        <p:tgtEl>
                                          <p:spTgt spid="3">
                                            <p:txEl>
                                              <p:pRg st="16" end="16"/>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3">
                                            <p:txEl>
                                              <p:pRg st="17" end="17"/>
                                            </p:txEl>
                                          </p:spTgt>
                                        </p:tgtEl>
                                        <p:attrNameLst>
                                          <p:attrName>style.visibility</p:attrName>
                                        </p:attrNameLst>
                                      </p:cBhvr>
                                      <p:to>
                                        <p:strVal val="visible"/>
                                      </p:to>
                                    </p:set>
                                    <p:animEffect transition="in" filter="barn(inVertical)">
                                      <p:cBhvr>
                                        <p:cTn id="55" dur="500"/>
                                        <p:tgtEl>
                                          <p:spTgt spid="3">
                                            <p:txEl>
                                              <p:pRg st="17" end="17"/>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3">
                                            <p:txEl>
                                              <p:pRg st="18" end="18"/>
                                            </p:txEl>
                                          </p:spTgt>
                                        </p:tgtEl>
                                        <p:attrNameLst>
                                          <p:attrName>style.visibility</p:attrName>
                                        </p:attrNameLst>
                                      </p:cBhvr>
                                      <p:to>
                                        <p:strVal val="visible"/>
                                      </p:to>
                                    </p:set>
                                    <p:animEffect transition="in" filter="barn(inVertical)">
                                      <p:cBhvr>
                                        <p:cTn id="58" dur="500"/>
                                        <p:tgtEl>
                                          <p:spTgt spid="3">
                                            <p:txEl>
                                              <p:pRg st="18" end="1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alphaModFix amt="52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title"/>
          </p:nvPr>
        </p:nvSpPr>
        <p:spPr/>
        <p:txBody>
          <a:bodyPr>
            <a:normAutofit/>
          </a:bodyPr>
          <a:lstStyle/>
          <a:p>
            <a:r>
              <a:rPr lang="fr-FR" dirty="0" smtClean="0"/>
              <a:t>GAPI </a:t>
            </a:r>
            <a:r>
              <a:rPr lang="mr-IN" dirty="0" smtClean="0"/>
              <a:t>–</a:t>
            </a:r>
            <a:r>
              <a:rPr lang="fr-FR" dirty="0" smtClean="0"/>
              <a:t> L’AXE IV:  la POfinerie</a:t>
            </a:r>
            <a:r>
              <a:rPr lang="mr-IN" dirty="0" smtClean="0"/>
              <a:t>…</a:t>
            </a:r>
            <a:r>
              <a:rPr lang="fr-CA" dirty="0" smtClean="0"/>
              <a:t/>
            </a:r>
            <a:br>
              <a:rPr lang="fr-CA" dirty="0" smtClean="0"/>
            </a:br>
            <a:r>
              <a:rPr lang="fr-FR" sz="2700" dirty="0" smtClean="0">
                <a:solidFill>
                  <a:schemeClr val="accent2"/>
                </a:solidFill>
              </a:rPr>
              <a:t>Patience </a:t>
            </a:r>
            <a:r>
              <a:rPr lang="fr-FR" sz="2700" dirty="0">
                <a:solidFill>
                  <a:schemeClr val="accent2"/>
                </a:solidFill>
              </a:rPr>
              <a:t>et longueur de temps font plus que force ni que </a:t>
            </a:r>
            <a:r>
              <a:rPr lang="fr-FR" sz="2700" dirty="0" smtClean="0">
                <a:solidFill>
                  <a:schemeClr val="accent2"/>
                </a:solidFill>
              </a:rPr>
              <a:t>rage</a:t>
            </a:r>
            <a:endParaRPr lang="fr-FR" sz="2700" dirty="0">
              <a:solidFill>
                <a:schemeClr val="accent2"/>
              </a:solidFill>
            </a:endParaRPr>
          </a:p>
        </p:txBody>
      </p:sp>
      <p:sp>
        <p:nvSpPr>
          <p:cNvPr id="3" name="Espace réservé du contenu 2"/>
          <p:cNvSpPr>
            <a:spLocks noGrp="1"/>
          </p:cNvSpPr>
          <p:nvPr>
            <p:ph idx="1"/>
          </p:nvPr>
        </p:nvSpPr>
        <p:spPr>
          <a:xfrm>
            <a:off x="1069848" y="2121408"/>
            <a:ext cx="10058400" cy="4888992"/>
          </a:xfrm>
        </p:spPr>
        <p:txBody>
          <a:bodyPr>
            <a:normAutofit/>
          </a:bodyPr>
          <a:lstStyle/>
          <a:p>
            <a:r>
              <a:rPr lang="fr-FR" dirty="0" smtClean="0"/>
              <a:t>Il </a:t>
            </a:r>
            <a:r>
              <a:rPr lang="fr-FR" dirty="0"/>
              <a:t>ne s’agit pas d’un trouble mental mais d’une </a:t>
            </a:r>
            <a:r>
              <a:rPr lang="fr-FR" dirty="0" smtClean="0"/>
              <a:t>mauvaise perception de l’autre et </a:t>
            </a:r>
            <a:r>
              <a:rPr lang="fr-FR" dirty="0"/>
              <a:t>d’un manque de considération </a:t>
            </a:r>
            <a:r>
              <a:rPr lang="fr-FR" dirty="0" smtClean="0"/>
              <a:t>minimale en lien avec des croyances personnelles, des facteurs sociaux ou culturels.</a:t>
            </a:r>
            <a:r>
              <a:rPr lang="fr-FR" dirty="0"/>
              <a:t>  </a:t>
            </a:r>
            <a:endParaRPr lang="fr-FR" dirty="0" smtClean="0"/>
          </a:p>
          <a:p>
            <a:r>
              <a:rPr lang="fr-FR" dirty="0" smtClean="0"/>
              <a:t>L’homme </a:t>
            </a:r>
            <a:r>
              <a:rPr lang="fr-FR" dirty="0"/>
              <a:t>québécois est généralement pacifique, mais il y en a toujours qui finissent par nous étonner par leurs propos.  </a:t>
            </a:r>
            <a:endParaRPr lang="fr-FR" dirty="0" smtClean="0"/>
          </a:p>
          <a:p>
            <a:r>
              <a:rPr lang="fr-FR" dirty="0"/>
              <a:t>P</a:t>
            </a:r>
            <a:r>
              <a:rPr lang="fr-FR" dirty="0" smtClean="0"/>
              <a:t>lusieurs hommes rencontrés ont simplement un manque de compétences relationnelles en générale et il n’y a pas de lien avec les relations homme-femme.</a:t>
            </a:r>
          </a:p>
          <a:p>
            <a:r>
              <a:rPr lang="fr-FR" dirty="0" smtClean="0"/>
              <a:t>Certains problèmes sont en lien avec les attentes des conjoints/conjointes </a:t>
            </a:r>
          </a:p>
          <a:p>
            <a:pPr lvl="1"/>
            <a:r>
              <a:rPr lang="fr-FR" dirty="0" smtClean="0"/>
              <a:t>Le syndrome de « Chérie, tu es belle aujourd’hui » </a:t>
            </a:r>
            <a:r>
              <a:rPr lang="mr-IN" dirty="0" smtClean="0"/>
              <a:t>…</a:t>
            </a:r>
            <a:r>
              <a:rPr lang="fr-CA" dirty="0" smtClean="0"/>
              <a:t> ou comment toujours marcher sur des œufs</a:t>
            </a:r>
            <a:endParaRPr lang="fr-FR" dirty="0" smtClean="0"/>
          </a:p>
          <a:p>
            <a:r>
              <a:rPr lang="fr-FR" dirty="0" smtClean="0"/>
              <a:t>Conséquemment, dans les références de GAPI, mais aussi des autres organismes,  la proportion d’homme ayant une vision significativement péjorative et discriminatoire des femmes n’est pas aussi prononcée que je ne l’aurais pensé.  </a:t>
            </a:r>
          </a:p>
        </p:txBody>
      </p:sp>
    </p:spTree>
    <p:extLst>
      <p:ext uri="{BB962C8B-B14F-4D97-AF65-F5344CB8AC3E}">
        <p14:creationId xmlns:p14="http://schemas.microsoft.com/office/powerpoint/2010/main" val="47922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Je me présente</a:t>
            </a:r>
            <a:r>
              <a:rPr lang="mr-IN" dirty="0" smtClean="0"/>
              <a:t>…</a:t>
            </a:r>
            <a:r>
              <a:rPr lang="fr-CA" dirty="0" smtClean="0"/>
              <a:t>.</a:t>
            </a:r>
            <a:endParaRPr lang="fr-FR" dirty="0"/>
          </a:p>
        </p:txBody>
      </p:sp>
      <p:sp>
        <p:nvSpPr>
          <p:cNvPr id="3" name="Espace réservé du contenu 2"/>
          <p:cNvSpPr>
            <a:spLocks noGrp="1"/>
          </p:cNvSpPr>
          <p:nvPr>
            <p:ph idx="1"/>
          </p:nvPr>
        </p:nvSpPr>
        <p:spPr/>
        <p:txBody>
          <a:bodyPr/>
          <a:lstStyle/>
          <a:p>
            <a:r>
              <a:rPr lang="fr-FR" dirty="0"/>
              <a:t>Dr Guillaume Painchaud, md, CCMF, B.Sc, LMCC </a:t>
            </a:r>
          </a:p>
          <a:p>
            <a:endParaRPr lang="fr-FR" dirty="0" smtClean="0"/>
          </a:p>
          <a:p>
            <a:r>
              <a:rPr lang="fr-FR" dirty="0" smtClean="0"/>
              <a:t>Certifié </a:t>
            </a:r>
            <a:r>
              <a:rPr lang="fr-FR" dirty="0"/>
              <a:t>pour </a:t>
            </a:r>
            <a:r>
              <a:rPr lang="fr-FR" dirty="0" smtClean="0"/>
              <a:t>psychothérapie (</a:t>
            </a:r>
            <a:r>
              <a:rPr lang="fr-FR" dirty="0"/>
              <a:t> </a:t>
            </a:r>
            <a:r>
              <a:rPr lang="fr-FR" dirty="0" smtClean="0"/>
              <a:t>Oui ça existe )</a:t>
            </a:r>
            <a:endParaRPr lang="fr-FR" dirty="0"/>
          </a:p>
          <a:p>
            <a:r>
              <a:rPr lang="fr-FR" dirty="0" smtClean="0">
                <a:solidFill>
                  <a:schemeClr val="accent3">
                    <a:lumMod val="75000"/>
                  </a:schemeClr>
                </a:solidFill>
              </a:rPr>
              <a:t>Service médical du CSBEQ </a:t>
            </a:r>
            <a:r>
              <a:rPr lang="fr-CA" dirty="0" smtClean="0">
                <a:solidFill>
                  <a:schemeClr val="accent3">
                    <a:lumMod val="75000"/>
                  </a:schemeClr>
                </a:solidFill>
              </a:rPr>
              <a:t>/ </a:t>
            </a:r>
            <a:r>
              <a:rPr lang="fr-FR" dirty="0" smtClean="0">
                <a:solidFill>
                  <a:schemeClr val="accent3">
                    <a:lumMod val="75000"/>
                  </a:schemeClr>
                </a:solidFill>
              </a:rPr>
              <a:t>Santé des hommes</a:t>
            </a:r>
          </a:p>
          <a:p>
            <a:r>
              <a:rPr lang="fr-FR" dirty="0" smtClean="0">
                <a:solidFill>
                  <a:srgbClr val="FF0000"/>
                </a:solidFill>
              </a:rPr>
              <a:t>Médecine familiale</a:t>
            </a:r>
            <a:endParaRPr lang="fr-FR" dirty="0">
              <a:solidFill>
                <a:srgbClr val="FF0000"/>
              </a:solidFill>
            </a:endParaRPr>
          </a:p>
          <a:p>
            <a:r>
              <a:rPr lang="fr-FR" dirty="0" smtClean="0">
                <a:solidFill>
                  <a:srgbClr val="00B050"/>
                </a:solidFill>
              </a:rPr>
              <a:t>Gays/Transgenre - MIELS </a:t>
            </a:r>
            <a:r>
              <a:rPr lang="mr-IN" dirty="0" smtClean="0">
                <a:solidFill>
                  <a:srgbClr val="00B050"/>
                </a:solidFill>
              </a:rPr>
              <a:t>–</a:t>
            </a:r>
            <a:r>
              <a:rPr lang="fr-FR" dirty="0" smtClean="0">
                <a:solidFill>
                  <a:srgbClr val="00B050"/>
                </a:solidFill>
              </a:rPr>
              <a:t> VIH et autres ITSS</a:t>
            </a:r>
            <a:endParaRPr lang="fr-FR" dirty="0">
              <a:solidFill>
                <a:srgbClr val="00B050"/>
              </a:solidFill>
            </a:endParaRPr>
          </a:p>
          <a:p>
            <a:r>
              <a:rPr lang="fr-FR" dirty="0">
                <a:solidFill>
                  <a:schemeClr val="accent1">
                    <a:lumMod val="60000"/>
                    <a:lumOff val="40000"/>
                  </a:schemeClr>
                </a:solidFill>
              </a:rPr>
              <a:t>Douleur </a:t>
            </a:r>
            <a:r>
              <a:rPr lang="fr-FR" dirty="0" smtClean="0">
                <a:solidFill>
                  <a:schemeClr val="accent1">
                    <a:lumMod val="60000"/>
                    <a:lumOff val="40000"/>
                  </a:schemeClr>
                </a:solidFill>
              </a:rPr>
              <a:t>chronique </a:t>
            </a:r>
            <a:r>
              <a:rPr lang="fr-CA" dirty="0" smtClean="0">
                <a:solidFill>
                  <a:schemeClr val="accent1">
                    <a:lumMod val="60000"/>
                    <a:lumOff val="40000"/>
                  </a:schemeClr>
                </a:solidFill>
              </a:rPr>
              <a:t>/ </a:t>
            </a:r>
            <a:r>
              <a:rPr lang="fr-FR" dirty="0" smtClean="0">
                <a:solidFill>
                  <a:schemeClr val="accent1">
                    <a:lumMod val="60000"/>
                    <a:lumOff val="40000"/>
                  </a:schemeClr>
                </a:solidFill>
              </a:rPr>
              <a:t>Botox thérapeutique</a:t>
            </a:r>
            <a:endParaRPr lang="fr-FR" dirty="0">
              <a:solidFill>
                <a:schemeClr val="accent1">
                  <a:lumMod val="60000"/>
                  <a:lumOff val="40000"/>
                </a:schemeClr>
              </a:solidFill>
            </a:endParaRPr>
          </a:p>
          <a:p>
            <a:r>
              <a:rPr lang="fr-FR" dirty="0" smtClean="0">
                <a:solidFill>
                  <a:srgbClr val="00B0F0"/>
                </a:solidFill>
              </a:rPr>
              <a:t>Soins de longue durée / Soins palliatifs (Domaine </a:t>
            </a:r>
            <a:r>
              <a:rPr lang="fr-FR" dirty="0">
                <a:solidFill>
                  <a:srgbClr val="00B0F0"/>
                </a:solidFill>
              </a:rPr>
              <a:t>St-Dominique)</a:t>
            </a:r>
          </a:p>
          <a:p>
            <a:r>
              <a:rPr lang="fr-FR" dirty="0">
                <a:solidFill>
                  <a:srgbClr val="7030A0"/>
                </a:solidFill>
              </a:rPr>
              <a:t>Chirurgie </a:t>
            </a:r>
            <a:r>
              <a:rPr lang="fr-FR" dirty="0" smtClean="0">
                <a:solidFill>
                  <a:srgbClr val="7030A0"/>
                </a:solidFill>
              </a:rPr>
              <a:t>mineure/Infiltrations/Médecine esthétique</a:t>
            </a:r>
            <a:endParaRPr lang="fr-FR" dirty="0">
              <a:solidFill>
                <a:srgbClr val="7030A0"/>
              </a:solidFill>
            </a:endParaRPr>
          </a:p>
          <a:p>
            <a:endParaRPr lang="fr-FR" dirty="0"/>
          </a:p>
          <a:p>
            <a:endParaRPr lang="fr-FR" dirty="0"/>
          </a:p>
        </p:txBody>
      </p:sp>
      <p:pic>
        <p:nvPicPr>
          <p:cNvPr id="5" name="Image 4"/>
          <p:cNvPicPr>
            <a:picLocks noChangeAspect="1"/>
          </p:cNvPicPr>
          <p:nvPr/>
        </p:nvPicPr>
        <p:blipFill>
          <a:blip r:embed="rId2">
            <a:alphaModFix amt="40000"/>
            <a:extLst>
              <a:ext uri="{28A0092B-C50C-407E-A947-70E740481C1C}">
                <a14:useLocalDpi xmlns:a14="http://schemas.microsoft.com/office/drawing/2010/main" val="0"/>
              </a:ext>
            </a:extLst>
          </a:blip>
          <a:stretch>
            <a:fillRect/>
          </a:stretch>
        </p:blipFill>
        <p:spPr>
          <a:xfrm>
            <a:off x="7982935" y="1155193"/>
            <a:ext cx="2521407" cy="3066288"/>
          </a:xfrm>
          <a:prstGeom prst="rect">
            <a:avLst/>
          </a:prstGeom>
        </p:spPr>
      </p:pic>
    </p:spTree>
    <p:extLst>
      <p:ext uri="{BB962C8B-B14F-4D97-AF65-F5344CB8AC3E}">
        <p14:creationId xmlns:p14="http://schemas.microsoft.com/office/powerpoint/2010/main" val="26535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alphaModFix amt="4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title"/>
          </p:nvPr>
        </p:nvSpPr>
        <p:spPr/>
        <p:txBody>
          <a:bodyPr>
            <a:normAutofit/>
          </a:bodyPr>
          <a:lstStyle/>
          <a:p>
            <a:r>
              <a:rPr lang="fr-FR" dirty="0"/>
              <a:t>GAPI </a:t>
            </a:r>
            <a:r>
              <a:rPr lang="mr-IN" dirty="0"/>
              <a:t>–</a:t>
            </a:r>
            <a:r>
              <a:rPr lang="fr-FR" dirty="0"/>
              <a:t> L’AXE IV:  la POfinerie</a:t>
            </a:r>
            <a:r>
              <a:rPr lang="mr-IN" dirty="0"/>
              <a:t>…</a:t>
            </a:r>
            <a:r>
              <a:rPr lang="fr-CA" dirty="0"/>
              <a:t/>
            </a:r>
            <a:br>
              <a:rPr lang="fr-CA" dirty="0"/>
            </a:br>
            <a:r>
              <a:rPr lang="fr-FR" sz="2200" dirty="0">
                <a:solidFill>
                  <a:schemeClr val="accent2"/>
                </a:solidFill>
              </a:rPr>
              <a:t>Patience et longueur de temps font plus que force ni que rage</a:t>
            </a:r>
            <a:endParaRPr lang="fr-FR" sz="2200" dirty="0"/>
          </a:p>
        </p:txBody>
      </p:sp>
      <p:sp>
        <p:nvSpPr>
          <p:cNvPr id="3" name="Espace réservé du contenu 2"/>
          <p:cNvSpPr>
            <a:spLocks noGrp="1"/>
          </p:cNvSpPr>
          <p:nvPr>
            <p:ph idx="1"/>
          </p:nvPr>
        </p:nvSpPr>
        <p:spPr>
          <a:xfrm>
            <a:off x="1069848" y="2426208"/>
            <a:ext cx="10058400" cy="4050792"/>
          </a:xfrm>
        </p:spPr>
        <p:txBody>
          <a:bodyPr>
            <a:normAutofit/>
          </a:bodyPr>
          <a:lstStyle/>
          <a:p>
            <a:r>
              <a:rPr lang="fr-FR" dirty="0" smtClean="0"/>
              <a:t>Le manque de compétence relationnelle:  </a:t>
            </a:r>
          </a:p>
          <a:p>
            <a:pPr lvl="1"/>
            <a:r>
              <a:rPr lang="fr-FR" dirty="0" smtClean="0"/>
              <a:t>La </a:t>
            </a:r>
            <a:r>
              <a:rPr lang="fr-FR" dirty="0"/>
              <a:t>majorité des hommes ayant des comportements problématiques n’avaient pas réalisé l’impact de leurs agissements sur les autres.  Lorsqu’ils leurs sont expliqués ou qu’ils sont confrontés, l’évolution prend souvent des tournures positives, mais parfois non</a:t>
            </a:r>
            <a:r>
              <a:rPr lang="mr-IN" dirty="0" smtClean="0"/>
              <a:t>…</a:t>
            </a:r>
            <a:endParaRPr lang="fr-CA" dirty="0" smtClean="0"/>
          </a:p>
          <a:p>
            <a:r>
              <a:rPr lang="fr-CA" dirty="0" smtClean="0"/>
              <a:t>La vision péjorative du conjoint/conjointe:</a:t>
            </a:r>
          </a:p>
          <a:p>
            <a:pPr lvl="1"/>
            <a:r>
              <a:rPr lang="fr-FR" dirty="0"/>
              <a:t>Pour eux, habituellement un recadrage réussit à les </a:t>
            </a:r>
            <a:r>
              <a:rPr lang="fr-FR" dirty="0" smtClean="0"/>
              <a:t>saisir</a:t>
            </a:r>
          </a:p>
          <a:p>
            <a:pPr lvl="1"/>
            <a:r>
              <a:rPr lang="fr-FR" dirty="0"/>
              <a:t>S</a:t>
            </a:r>
            <a:r>
              <a:rPr lang="fr-FR" dirty="0" smtClean="0"/>
              <a:t>inon </a:t>
            </a:r>
            <a:r>
              <a:rPr lang="fr-FR" dirty="0"/>
              <a:t>une prise de conscience graduelle en gérant les distorsions cognitives peut se faire lors de la prise en charge..</a:t>
            </a:r>
            <a:r>
              <a:rPr lang="fr-CA" dirty="0"/>
              <a:t>.</a:t>
            </a:r>
            <a:r>
              <a:rPr lang="fr-FR" dirty="0"/>
              <a:t>   </a:t>
            </a:r>
            <a:endParaRPr lang="fr-FR" dirty="0" smtClean="0"/>
          </a:p>
          <a:p>
            <a:pPr lvl="1"/>
            <a:r>
              <a:rPr lang="fr-FR" dirty="0"/>
              <a:t>À mon avis, les thérapeutes masculins ont un rôle particulier à jouer à cet effet</a:t>
            </a:r>
            <a:r>
              <a:rPr lang="fr-FR" dirty="0" smtClean="0"/>
              <a:t>.</a:t>
            </a:r>
            <a:endParaRPr lang="fr-FR" dirty="0"/>
          </a:p>
          <a:p>
            <a:r>
              <a:rPr lang="fr-CA" dirty="0" smtClean="0"/>
              <a:t>Je </a:t>
            </a:r>
            <a:r>
              <a:rPr lang="fr-CA" dirty="0"/>
              <a:t>me questionne sur la présence de bienfait suite à la judiciarisation de plusieurs </a:t>
            </a:r>
            <a:r>
              <a:rPr lang="fr-CA" dirty="0" smtClean="0"/>
              <a:t>hommes</a:t>
            </a:r>
            <a:endParaRPr lang="fr-CA" dirty="0"/>
          </a:p>
        </p:txBody>
      </p:sp>
    </p:spTree>
    <p:extLst>
      <p:ext uri="{BB962C8B-B14F-4D97-AF65-F5344CB8AC3E}">
        <p14:creationId xmlns:p14="http://schemas.microsoft.com/office/powerpoint/2010/main" val="120629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500"/>
                                        <p:tgtEl>
                                          <p:spTgt spid="3">
                                            <p:txEl>
                                              <p:pRg st="3" end="3"/>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heckerboard(across)">
                                      <p:cBhvr>
                                        <p:cTn id="21" dur="500"/>
                                        <p:tgtEl>
                                          <p:spTgt spid="3">
                                            <p:txEl>
                                              <p:pRg st="4" end="4"/>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heckerboard(across)">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checkerboard(across)">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alphaModFix amt="61000"/>
            <a:extLst>
              <a:ext uri="{28A0092B-C50C-407E-A947-70E740481C1C}">
                <a14:useLocalDpi xmlns:a14="http://schemas.microsoft.com/office/drawing/2010/main" val="0"/>
              </a:ext>
            </a:extLst>
          </a:blip>
          <a:stretch>
            <a:fillRect/>
          </a:stretch>
        </p:blipFill>
        <p:spPr>
          <a:xfrm>
            <a:off x="0" y="16130"/>
            <a:ext cx="12192000" cy="6887590"/>
          </a:xfrm>
          <a:prstGeom prst="rect">
            <a:avLst/>
          </a:prstGeom>
        </p:spPr>
      </p:pic>
      <p:sp>
        <p:nvSpPr>
          <p:cNvPr id="2" name="Titre 1"/>
          <p:cNvSpPr>
            <a:spLocks noGrp="1"/>
          </p:cNvSpPr>
          <p:nvPr>
            <p:ph type="title"/>
          </p:nvPr>
        </p:nvSpPr>
        <p:spPr>
          <a:xfrm>
            <a:off x="1069848" y="484632"/>
            <a:ext cx="10058400" cy="1609344"/>
          </a:xfrm>
        </p:spPr>
        <p:txBody>
          <a:bodyPr>
            <a:normAutofit/>
          </a:bodyPr>
          <a:lstStyle/>
          <a:p>
            <a:r>
              <a:rPr lang="fr-FR" dirty="0"/>
              <a:t>GAPI </a:t>
            </a:r>
            <a:r>
              <a:rPr lang="mr-IN" dirty="0"/>
              <a:t>–</a:t>
            </a:r>
            <a:r>
              <a:rPr lang="fr-FR" dirty="0"/>
              <a:t> L’AXE IV:  la POfinerie</a:t>
            </a:r>
            <a:r>
              <a:rPr lang="mr-IN" dirty="0"/>
              <a:t>…</a:t>
            </a:r>
            <a:r>
              <a:rPr lang="fr-CA" dirty="0"/>
              <a:t/>
            </a:r>
            <a:br>
              <a:rPr lang="fr-CA" dirty="0"/>
            </a:br>
            <a:r>
              <a:rPr lang="fr-FR" sz="2200" dirty="0" smtClean="0">
                <a:solidFill>
                  <a:schemeClr val="accent2"/>
                </a:solidFill>
              </a:rPr>
              <a:t>ces hommes qui endurent, endurent et explosent</a:t>
            </a:r>
            <a:r>
              <a:rPr lang="mr-IN" sz="2200" dirty="0" smtClean="0">
                <a:solidFill>
                  <a:schemeClr val="accent2"/>
                </a:solidFill>
              </a:rPr>
              <a:t>…</a:t>
            </a:r>
            <a:r>
              <a:rPr lang="fr-CA" sz="2200" dirty="0" smtClean="0">
                <a:solidFill>
                  <a:schemeClr val="accent2"/>
                </a:solidFill>
              </a:rPr>
              <a:t/>
            </a:r>
            <a:br>
              <a:rPr lang="fr-CA" sz="2200" dirty="0" smtClean="0">
                <a:solidFill>
                  <a:schemeClr val="accent2"/>
                </a:solidFill>
              </a:rPr>
            </a:br>
            <a:r>
              <a:rPr lang="fr-CA" sz="2200" dirty="0" smtClean="0">
                <a:solidFill>
                  <a:schemeClr val="accent2"/>
                </a:solidFill>
              </a:rPr>
              <a:t>Pour adoucir les difficultés, l’écoute</a:t>
            </a:r>
            <a:r>
              <a:rPr lang="mr-IN" sz="2200" dirty="0" smtClean="0">
                <a:solidFill>
                  <a:schemeClr val="accent2"/>
                </a:solidFill>
              </a:rPr>
              <a:t>…</a:t>
            </a:r>
            <a:endParaRPr lang="fr-FR" sz="2200" dirty="0"/>
          </a:p>
        </p:txBody>
      </p:sp>
      <p:sp>
        <p:nvSpPr>
          <p:cNvPr id="3" name="Espace réservé du contenu 2"/>
          <p:cNvSpPr>
            <a:spLocks noGrp="1"/>
          </p:cNvSpPr>
          <p:nvPr>
            <p:ph idx="1"/>
          </p:nvPr>
        </p:nvSpPr>
        <p:spPr/>
        <p:txBody>
          <a:bodyPr>
            <a:normAutofit lnSpcReduction="10000"/>
          </a:bodyPr>
          <a:lstStyle/>
          <a:p>
            <a:r>
              <a:rPr lang="fr-CA" dirty="0"/>
              <a:t>U</a:t>
            </a:r>
            <a:r>
              <a:rPr lang="fr-CA" dirty="0" smtClean="0"/>
              <a:t>n </a:t>
            </a:r>
            <a:r>
              <a:rPr lang="fr-CA" dirty="0"/>
              <a:t>défi important est de pouvoir donner la capacité et le droit à ces hommes de </a:t>
            </a:r>
            <a:r>
              <a:rPr lang="fr-CA" dirty="0" smtClean="0"/>
              <a:t>pouvoir: </a:t>
            </a:r>
          </a:p>
          <a:p>
            <a:pPr lvl="1"/>
            <a:r>
              <a:rPr lang="fr-CA" dirty="0"/>
              <a:t>E</a:t>
            </a:r>
            <a:r>
              <a:rPr lang="fr-CA" dirty="0" smtClean="0"/>
              <a:t>xprimer </a:t>
            </a:r>
            <a:r>
              <a:rPr lang="fr-CA" dirty="0"/>
              <a:t>leur </a:t>
            </a:r>
            <a:r>
              <a:rPr lang="fr-CA" dirty="0" smtClean="0"/>
              <a:t>pensée</a:t>
            </a:r>
          </a:p>
          <a:p>
            <a:pPr lvl="1"/>
            <a:r>
              <a:rPr lang="fr-CA" dirty="0"/>
              <a:t>M</a:t>
            </a:r>
            <a:r>
              <a:rPr lang="fr-CA" dirty="0" smtClean="0"/>
              <a:t>ettre </a:t>
            </a:r>
            <a:r>
              <a:rPr lang="fr-CA" dirty="0"/>
              <a:t>leurs limites positivement dans le </a:t>
            </a:r>
            <a:r>
              <a:rPr lang="fr-CA" dirty="0" smtClean="0"/>
              <a:t>couple</a:t>
            </a:r>
          </a:p>
          <a:p>
            <a:pPr lvl="1"/>
            <a:r>
              <a:rPr lang="fr-CA" dirty="0"/>
              <a:t>P</a:t>
            </a:r>
            <a:r>
              <a:rPr lang="fr-CA" dirty="0" smtClean="0"/>
              <a:t>ouvoir </a:t>
            </a:r>
            <a:r>
              <a:rPr lang="fr-CA" dirty="0"/>
              <a:t>tenir ces limites </a:t>
            </a:r>
            <a:endParaRPr lang="fr-CA" dirty="0" smtClean="0"/>
          </a:p>
          <a:p>
            <a:pPr lvl="1"/>
            <a:r>
              <a:rPr lang="fr-CA" dirty="0"/>
              <a:t>S</a:t>
            </a:r>
            <a:r>
              <a:rPr lang="fr-CA" dirty="0" smtClean="0"/>
              <a:t>ans </a:t>
            </a:r>
            <a:r>
              <a:rPr lang="fr-CA" dirty="0"/>
              <a:t>se faire harceler, intimider, violenter ou judiciariser</a:t>
            </a:r>
            <a:r>
              <a:rPr lang="fr-CA" dirty="0" smtClean="0"/>
              <a:t>.</a:t>
            </a:r>
          </a:p>
          <a:p>
            <a:pPr lvl="1"/>
            <a:endParaRPr lang="fr-CA" dirty="0"/>
          </a:p>
          <a:p>
            <a:pPr lvl="1"/>
            <a:r>
              <a:rPr lang="fr-CA" dirty="0" smtClean="0">
                <a:solidFill>
                  <a:srgbClr val="0070C0"/>
                </a:solidFill>
              </a:rPr>
              <a:t>Les hommes doivent pouvoir parler </a:t>
            </a:r>
            <a:r>
              <a:rPr lang="mr-IN" dirty="0" smtClean="0">
                <a:solidFill>
                  <a:srgbClr val="0070C0"/>
                </a:solidFill>
              </a:rPr>
              <a:t>…</a:t>
            </a:r>
            <a:r>
              <a:rPr lang="fr-CA" dirty="0" smtClean="0">
                <a:solidFill>
                  <a:srgbClr val="0070C0"/>
                </a:solidFill>
              </a:rPr>
              <a:t> et pas nécessairement dire ce que l’autre veut entendre</a:t>
            </a:r>
            <a:r>
              <a:rPr lang="mr-IN" dirty="0" smtClean="0">
                <a:solidFill>
                  <a:srgbClr val="0070C0"/>
                </a:solidFill>
              </a:rPr>
              <a:t>…</a:t>
            </a:r>
            <a:r>
              <a:rPr lang="fr-CA" dirty="0" smtClean="0">
                <a:solidFill>
                  <a:srgbClr val="0070C0"/>
                </a:solidFill>
              </a:rPr>
              <a:t> il y a des choses désagréables mais constructives qui doivent se dire</a:t>
            </a:r>
            <a:endParaRPr lang="fr-FR" dirty="0">
              <a:solidFill>
                <a:srgbClr val="0070C0"/>
              </a:solidFill>
            </a:endParaRPr>
          </a:p>
          <a:p>
            <a:r>
              <a:rPr lang="fr-FR" dirty="0"/>
              <a:t>Il faut </a:t>
            </a:r>
            <a:r>
              <a:rPr lang="fr-FR" dirty="0" smtClean="0"/>
              <a:t>donc des </a:t>
            </a:r>
            <a:r>
              <a:rPr lang="fr-FR" dirty="0"/>
              <a:t>interventions à grande échelle sur l’égalité homme-femme... </a:t>
            </a:r>
            <a:endParaRPr lang="fr-FR" dirty="0" smtClean="0"/>
          </a:p>
          <a:p>
            <a:pPr lvl="1"/>
            <a:r>
              <a:rPr lang="fr-FR" dirty="0" smtClean="0"/>
              <a:t>Dans </a:t>
            </a:r>
            <a:r>
              <a:rPr lang="fr-FR" dirty="0"/>
              <a:t>les deux sens et non plus seulement de façon </a:t>
            </a:r>
            <a:r>
              <a:rPr lang="fr-FR" dirty="0" smtClean="0"/>
              <a:t>unidirectionnelle</a:t>
            </a:r>
            <a:endParaRPr lang="fr-FR" dirty="0"/>
          </a:p>
          <a:p>
            <a:pPr lvl="1"/>
            <a:r>
              <a:rPr lang="fr-FR" dirty="0" smtClean="0"/>
              <a:t>Cela implique un poids masculin plus important dans le processus décisionnel familial</a:t>
            </a:r>
            <a:endParaRPr lang="fr-FR" dirty="0"/>
          </a:p>
          <a:p>
            <a:r>
              <a:rPr lang="fr-FR" dirty="0" smtClean="0"/>
              <a:t>Continuons </a:t>
            </a:r>
            <a:r>
              <a:rPr lang="fr-FR" dirty="0"/>
              <a:t>l’effort </a:t>
            </a:r>
            <a:r>
              <a:rPr lang="fr-FR" dirty="0" smtClean="0"/>
              <a:t>collectif pour diminuer la violence conjugale !</a:t>
            </a:r>
            <a:endParaRPr lang="fr-FR" dirty="0"/>
          </a:p>
        </p:txBody>
      </p:sp>
    </p:spTree>
    <p:extLst>
      <p:ext uri="{BB962C8B-B14F-4D97-AF65-F5344CB8AC3E}">
        <p14:creationId xmlns:p14="http://schemas.microsoft.com/office/powerpoint/2010/main" val="90846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8" dur="500"/>
                                        <p:tgtEl>
                                          <p:spTgt spid="3">
                                            <p:txEl>
                                              <p:pRg st="7" end="7"/>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1" dur="500"/>
                                        <p:tgtEl>
                                          <p:spTgt spid="3">
                                            <p:txEl>
                                              <p:pRg st="8" end="8"/>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4" dur="500"/>
                                        <p:tgtEl>
                                          <p:spTgt spid="3">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alphaModFix amt="37000"/>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outerShdw blurRad="50800" dist="50800" dir="5400000" algn="ctr" rotWithShape="0">
              <a:srgbClr val="000000"/>
            </a:outerShdw>
          </a:effectLst>
        </p:spPr>
      </p:pic>
      <p:sp>
        <p:nvSpPr>
          <p:cNvPr id="2" name="Titre 1"/>
          <p:cNvSpPr>
            <a:spLocks noGrp="1"/>
          </p:cNvSpPr>
          <p:nvPr>
            <p:ph type="title"/>
          </p:nvPr>
        </p:nvSpPr>
        <p:spPr/>
        <p:txBody>
          <a:bodyPr/>
          <a:lstStyle/>
          <a:p>
            <a:r>
              <a:rPr lang="fr-FR" dirty="0" smtClean="0"/>
              <a:t>GAPI </a:t>
            </a:r>
            <a:r>
              <a:rPr lang="mr-IN" dirty="0" smtClean="0"/>
              <a:t>–</a:t>
            </a:r>
            <a:r>
              <a:rPr lang="fr-FR" dirty="0" smtClean="0"/>
              <a:t> l’AXE III:  Les troubles neuro</a:t>
            </a:r>
            <a:br>
              <a:rPr lang="fr-FR" dirty="0" smtClean="0"/>
            </a:br>
            <a:r>
              <a:rPr lang="fr-FR" sz="2400" dirty="0" smtClean="0">
                <a:solidFill>
                  <a:schemeClr val="accent2"/>
                </a:solidFill>
              </a:rPr>
              <a:t>Le médical</a:t>
            </a:r>
            <a:endParaRPr lang="fr-FR" sz="2400" dirty="0">
              <a:solidFill>
                <a:schemeClr val="accent2"/>
              </a:solidFill>
            </a:endParaRPr>
          </a:p>
        </p:txBody>
      </p:sp>
      <p:sp>
        <p:nvSpPr>
          <p:cNvPr id="3" name="Espace réservé du contenu 2"/>
          <p:cNvSpPr>
            <a:spLocks noGrp="1"/>
          </p:cNvSpPr>
          <p:nvPr>
            <p:ph idx="1"/>
          </p:nvPr>
        </p:nvSpPr>
        <p:spPr>
          <a:xfrm>
            <a:off x="1069848" y="2121408"/>
            <a:ext cx="8378952" cy="2115312"/>
          </a:xfrm>
        </p:spPr>
        <p:txBody>
          <a:bodyPr>
            <a:normAutofit fontScale="92500" lnSpcReduction="10000"/>
          </a:bodyPr>
          <a:lstStyle/>
          <a:p>
            <a:endParaRPr lang="fr-FR" dirty="0" smtClean="0"/>
          </a:p>
          <a:p>
            <a:r>
              <a:rPr lang="fr-FR" dirty="0" smtClean="0"/>
              <a:t>Il y a peu à dire sur ce sujet</a:t>
            </a:r>
          </a:p>
          <a:p>
            <a:r>
              <a:rPr lang="fr-FR" dirty="0" smtClean="0"/>
              <a:t>TCC </a:t>
            </a:r>
            <a:r>
              <a:rPr lang="mr-IN" dirty="0" smtClean="0"/>
              <a:t>–</a:t>
            </a:r>
            <a:r>
              <a:rPr lang="fr-FR" dirty="0" smtClean="0"/>
              <a:t> ACV </a:t>
            </a:r>
            <a:r>
              <a:rPr lang="mr-IN" dirty="0" smtClean="0"/>
              <a:t>–</a:t>
            </a:r>
            <a:r>
              <a:rPr lang="fr-FR" dirty="0" smtClean="0"/>
              <a:t> SEP </a:t>
            </a:r>
            <a:r>
              <a:rPr lang="mr-IN" dirty="0" smtClean="0"/>
              <a:t>–</a:t>
            </a:r>
            <a:r>
              <a:rPr lang="fr-FR" dirty="0" smtClean="0"/>
              <a:t> et d’autres maladies</a:t>
            </a:r>
            <a:r>
              <a:rPr lang="mr-IN" dirty="0" smtClean="0"/>
              <a:t>…</a:t>
            </a:r>
            <a:endParaRPr lang="fr-FR" dirty="0" smtClean="0"/>
          </a:p>
          <a:p>
            <a:endParaRPr lang="fr-FR" dirty="0" smtClean="0"/>
          </a:p>
          <a:p>
            <a:r>
              <a:rPr lang="fr-FR" dirty="0" smtClean="0"/>
              <a:t>Le traitement est essentiellement médical en ajustant la médication, pour améliorer la situation, autant que faire se peut</a:t>
            </a:r>
            <a:endParaRPr lang="fr-FR" dirty="0"/>
          </a:p>
        </p:txBody>
      </p:sp>
    </p:spTree>
    <p:extLst>
      <p:ext uri="{BB962C8B-B14F-4D97-AF65-F5344CB8AC3E}">
        <p14:creationId xmlns:p14="http://schemas.microsoft.com/office/powerpoint/2010/main" val="99602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alphaModFix amt="68000"/>
            <a:extLst>
              <a:ext uri="{28A0092B-C50C-407E-A947-70E740481C1C}">
                <a14:useLocalDpi xmlns:a14="http://schemas.microsoft.com/office/drawing/2010/main" val="0"/>
              </a:ext>
            </a:extLst>
          </a:blip>
          <a:stretch>
            <a:fillRect/>
          </a:stretch>
        </p:blipFill>
        <p:spPr>
          <a:xfrm>
            <a:off x="4405086" y="2732314"/>
            <a:ext cx="2884651" cy="1709057"/>
          </a:xfrm>
          <a:prstGeom prst="rect">
            <a:avLst/>
          </a:prstGeom>
        </p:spPr>
      </p:pic>
      <p:pic>
        <p:nvPicPr>
          <p:cNvPr id="4" name="Image 3"/>
          <p:cNvPicPr>
            <a:picLocks noChangeAspect="1"/>
          </p:cNvPicPr>
          <p:nvPr/>
        </p:nvPicPr>
        <p:blipFill>
          <a:blip r:embed="rId3">
            <a:alphaModFix amt="29000"/>
            <a:extLst>
              <a:ext uri="{28A0092B-C50C-407E-A947-70E740481C1C}">
                <a14:useLocalDpi xmlns:a14="http://schemas.microsoft.com/office/drawing/2010/main" val="0"/>
              </a:ext>
            </a:extLst>
          </a:blip>
          <a:stretch>
            <a:fillRect/>
          </a:stretch>
        </p:blipFill>
        <p:spPr>
          <a:xfrm>
            <a:off x="0" y="27432"/>
            <a:ext cx="12192000" cy="6830568"/>
          </a:xfrm>
          <a:prstGeom prst="rect">
            <a:avLst/>
          </a:prstGeom>
        </p:spPr>
      </p:pic>
      <p:sp>
        <p:nvSpPr>
          <p:cNvPr id="2" name="Titre 1"/>
          <p:cNvSpPr>
            <a:spLocks noGrp="1"/>
          </p:cNvSpPr>
          <p:nvPr>
            <p:ph type="title"/>
          </p:nvPr>
        </p:nvSpPr>
        <p:spPr/>
        <p:txBody>
          <a:bodyPr>
            <a:normAutofit fontScale="90000"/>
          </a:bodyPr>
          <a:lstStyle/>
          <a:p>
            <a:r>
              <a:rPr lang="fr-FR" sz="4400" dirty="0" smtClean="0"/>
              <a:t>GAPI </a:t>
            </a:r>
            <a:r>
              <a:rPr lang="mr-IN" sz="4400" dirty="0" smtClean="0"/>
              <a:t>–</a:t>
            </a:r>
            <a:r>
              <a:rPr lang="fr-FR" sz="4400" dirty="0" smtClean="0"/>
              <a:t> Les risques de retrouver des troubles PSY</a:t>
            </a:r>
            <a:r>
              <a:rPr lang="fr-FR" sz="2000" dirty="0" smtClean="0"/>
              <a:t/>
            </a:r>
            <a:br>
              <a:rPr lang="fr-FR" sz="2000" dirty="0" smtClean="0"/>
            </a:br>
            <a:r>
              <a:rPr lang="fr-CA" sz="2000" b="1" u="sng" dirty="0" smtClean="0">
                <a:solidFill>
                  <a:schemeClr val="accent2"/>
                </a:solidFill>
              </a:rPr>
              <a:t>La </a:t>
            </a:r>
            <a:r>
              <a:rPr lang="fr-CA" sz="2000" b="1" u="sng" dirty="0">
                <a:solidFill>
                  <a:schemeClr val="accent2"/>
                </a:solidFill>
              </a:rPr>
              <a:t>danse du trouble:</a:t>
            </a:r>
            <a:br>
              <a:rPr lang="fr-CA" sz="2000" b="1" u="sng" dirty="0">
                <a:solidFill>
                  <a:schemeClr val="accent2"/>
                </a:solidFill>
              </a:rPr>
            </a:br>
            <a:r>
              <a:rPr lang="fr-CA" sz="2000" dirty="0">
                <a:solidFill>
                  <a:schemeClr val="accent2"/>
                </a:solidFill>
              </a:rPr>
              <a:t>Pour avoir un trouble faut être dans le trouble</a:t>
            </a:r>
            <a:r>
              <a:rPr lang="mr-IN" sz="2000" dirty="0">
                <a:solidFill>
                  <a:schemeClr val="accent2"/>
                </a:solidFill>
              </a:rPr>
              <a:t>…</a:t>
            </a:r>
            <a:r>
              <a:rPr lang="fr-CA" sz="2000" dirty="0">
                <a:solidFill>
                  <a:schemeClr val="accent2"/>
                </a:solidFill>
              </a:rPr>
              <a:t> </a:t>
            </a:r>
            <a:br>
              <a:rPr lang="fr-CA" sz="2000" dirty="0">
                <a:solidFill>
                  <a:schemeClr val="accent2"/>
                </a:solidFill>
              </a:rPr>
            </a:br>
            <a:r>
              <a:rPr lang="fr-CA" sz="2000" dirty="0" smtClean="0">
                <a:solidFill>
                  <a:schemeClr val="accent2"/>
                </a:solidFill>
              </a:rPr>
              <a:t>Pour être dans le trouble faut souvent un trouble</a:t>
            </a:r>
            <a:r>
              <a:rPr lang="mr-IN" sz="2000" dirty="0" smtClean="0">
                <a:solidFill>
                  <a:schemeClr val="accent2"/>
                </a:solidFill>
              </a:rPr>
              <a:t>…</a:t>
            </a:r>
            <a:endParaRPr lang="fr-FR" sz="2000" dirty="0"/>
          </a:p>
        </p:txBody>
      </p:sp>
      <p:sp>
        <p:nvSpPr>
          <p:cNvPr id="3" name="Espace réservé du contenu 2"/>
          <p:cNvSpPr>
            <a:spLocks noGrp="1"/>
          </p:cNvSpPr>
          <p:nvPr>
            <p:ph idx="1"/>
          </p:nvPr>
        </p:nvSpPr>
        <p:spPr/>
        <p:txBody>
          <a:bodyPr>
            <a:normAutofit fontScale="47500" lnSpcReduction="20000"/>
          </a:bodyPr>
          <a:lstStyle/>
          <a:p>
            <a:endParaRPr lang="fr-FR" dirty="0" smtClean="0"/>
          </a:p>
          <a:p>
            <a:r>
              <a:rPr lang="fr-FR" dirty="0"/>
              <a:t>Au moins 5 des symptômes suivants ont été présents durant la même période de deux semaines et représentent un changement par rapport au fonctionnement précédent : au moins un de ces symptômes est soit (1) une humeur dépressive, soit (2) une perte d'intérêt ou de plaisir.</a:t>
            </a:r>
            <a:br>
              <a:rPr lang="fr-FR" dirty="0"/>
            </a:br>
            <a:r>
              <a:rPr lang="fr-FR" dirty="0"/>
              <a:t>Remarque : Ne pas inclure les symptômes qui sont clairement attribuables à une autre condition médicale.</a:t>
            </a:r>
          </a:p>
          <a:p>
            <a:pPr lvl="1"/>
            <a:r>
              <a:rPr lang="fr-FR" dirty="0"/>
              <a:t>Humeur dépressive présente la plus grande partie de la journée, presque tous les jours, comme signalée par la personne (p. ex., se sent triste, vide, désespérée) ou observée par les autres (p. ex., pleure). (Remarque : Chez les enfants et les adolescents, peut être une humeur irritable.)</a:t>
            </a:r>
          </a:p>
          <a:p>
            <a:pPr lvl="1"/>
            <a:r>
              <a:rPr lang="fr-FR" dirty="0"/>
              <a:t>Diminution marquée de l'intérêt ou du plaisir pour toutes, ou presque toutes, les activités, la plus grande partie de la journée, presque tous les jours (signalée par la personne ou observée par les autres).</a:t>
            </a:r>
          </a:p>
          <a:p>
            <a:pPr lvl="1"/>
            <a:r>
              <a:rPr lang="fr-FR" dirty="0"/>
              <a:t>Perte de poids significative en l'absence de régime ou gain de poids (p. ex., changement de poids excédant 5 % en un mois), ou diminution ou augmentation de l'appétit presque tous les jours. (Remarque : Chez les enfants, prendre en compte l'absence de l'augmentation de poids attendue.)</a:t>
            </a:r>
          </a:p>
          <a:p>
            <a:pPr lvl="1"/>
            <a:r>
              <a:rPr lang="fr-FR" dirty="0"/>
              <a:t>Insomnie ou hypersomnie presque tous les jours.</a:t>
            </a:r>
          </a:p>
          <a:p>
            <a:pPr lvl="1"/>
            <a:r>
              <a:rPr lang="fr-FR" dirty="0"/>
              <a:t>Agitation ou ralentissement psychomoteur presque tous les jours (observable par les autres, non limités à un sentiment subjectif de fébrilité ou de ralentissement intérieur).</a:t>
            </a:r>
          </a:p>
          <a:p>
            <a:pPr lvl="1"/>
            <a:r>
              <a:rPr lang="fr-FR" dirty="0"/>
              <a:t>Fatigue ou perte d'énergie presque tous les jours.</a:t>
            </a:r>
          </a:p>
          <a:p>
            <a:pPr lvl="1"/>
            <a:r>
              <a:rPr lang="fr-FR" dirty="0"/>
              <a:t>Sentiment de dévalorisation ou de culpabilité excessive ou inappropriée (qui peut être </a:t>
            </a:r>
            <a:r>
              <a:rPr lang="fr-FR" dirty="0">
                <a:hlinkClick r:id="rId4"/>
              </a:rPr>
              <a:t>délirante</a:t>
            </a:r>
            <a:r>
              <a:rPr lang="fr-FR" dirty="0"/>
              <a:t>) presque tous les jours (pas seulement se faire grief ou se sentir coupable d'être malade).</a:t>
            </a:r>
          </a:p>
          <a:p>
            <a:pPr lvl="1"/>
            <a:r>
              <a:rPr lang="fr-FR" dirty="0"/>
              <a:t>Diminution de l'aptitude à penser ou à se concentrer ou indécision presque tous les jours (signalée par la personne ou observée par les autres).</a:t>
            </a:r>
          </a:p>
          <a:p>
            <a:pPr lvl="1"/>
            <a:r>
              <a:rPr lang="fr-FR" dirty="0"/>
              <a:t>Pensées de mort récurrentes (pas seulement une peur de mourir), idées suicidaires récurrentes sans plan précis ou tentative de suicide ou plan précis pour se suicider.</a:t>
            </a:r>
          </a:p>
          <a:p>
            <a:r>
              <a:rPr lang="fr-FR" sz="3600" b="1" dirty="0">
                <a:solidFill>
                  <a:srgbClr val="0070C0"/>
                </a:solidFill>
              </a:rPr>
              <a:t>Les symptômes entraînent une souffrance cliniquement significative ou </a:t>
            </a:r>
            <a:r>
              <a:rPr lang="fr-FR" sz="3600" b="1" dirty="0">
                <a:solidFill>
                  <a:schemeClr val="accent2"/>
                </a:solidFill>
              </a:rPr>
              <a:t>une altération du fonctionnement social, professionnel ou dans d'autres domaines importants.</a:t>
            </a:r>
          </a:p>
          <a:p>
            <a:r>
              <a:rPr lang="fr-FR" dirty="0"/>
              <a:t>L'épisode n'est pas imputable aux effets physiologiques d'une substance ou d'une autre affection médicale</a:t>
            </a:r>
            <a:r>
              <a:rPr lang="fr-FR" dirty="0" smtClean="0"/>
              <a:t>.</a:t>
            </a:r>
            <a:endParaRPr lang="fr-FR" dirty="0"/>
          </a:p>
        </p:txBody>
      </p:sp>
    </p:spTree>
    <p:extLst>
      <p:ext uri="{BB962C8B-B14F-4D97-AF65-F5344CB8AC3E}">
        <p14:creationId xmlns:p14="http://schemas.microsoft.com/office/powerpoint/2010/main" val="161585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heckerboard(across)">
                                      <p:cBhvr>
                                        <p:cTn id="13" dur="500"/>
                                        <p:tgtEl>
                                          <p:spTgt spid="3">
                                            <p:txEl>
                                              <p:pRg st="3" end="3"/>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heckerboard(across)">
                                      <p:cBhvr>
                                        <p:cTn id="16" dur="500"/>
                                        <p:tgtEl>
                                          <p:spTgt spid="3">
                                            <p:txEl>
                                              <p:pRg st="4" end="4"/>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heckerboard(across)">
                                      <p:cBhvr>
                                        <p:cTn id="19" dur="500"/>
                                        <p:tgtEl>
                                          <p:spTgt spid="3">
                                            <p:txEl>
                                              <p:pRg st="5" end="5"/>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checkerboard(across)">
                                      <p:cBhvr>
                                        <p:cTn id="25" dur="500"/>
                                        <p:tgtEl>
                                          <p:spTgt spid="3">
                                            <p:txEl>
                                              <p:pRg st="7" end="7"/>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checkerboard(across)">
                                      <p:cBhvr>
                                        <p:cTn id="28" dur="500"/>
                                        <p:tgtEl>
                                          <p:spTgt spid="3">
                                            <p:txEl>
                                              <p:pRg st="8" end="8"/>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checkerboard(across)">
                                      <p:cBhvr>
                                        <p:cTn id="31" dur="500"/>
                                        <p:tgtEl>
                                          <p:spTgt spid="3">
                                            <p:txEl>
                                              <p:pRg st="9" end="9"/>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34" dur="500"/>
                                        <p:tgtEl>
                                          <p:spTgt spid="3">
                                            <p:txEl>
                                              <p:pRg st="10" end="10"/>
                                            </p:txEl>
                                          </p:spTgt>
                                        </p:tgtEl>
                                      </p:cBhvr>
                                    </p:animEffect>
                                  </p:childTnLst>
                                </p:cTn>
                              </p:par>
                              <p:par>
                                <p:cTn id="35" presetID="5" presetClass="entr" presetSubtype="1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2"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p:tgtEl>
                                          <p:spTgt spid="5"/>
                                        </p:tgtEl>
                                        <p:attrNameLst>
                                          <p:attrName>ppt_x</p:attrName>
                                        </p:attrNameLst>
                                      </p:cBhvr>
                                      <p:tavLst>
                                        <p:tav tm="0">
                                          <p:val>
                                            <p:strVal val="#ppt_x+#ppt_w*1.125000"/>
                                          </p:val>
                                        </p:tav>
                                        <p:tav tm="100000">
                                          <p:val>
                                            <p:strVal val="#ppt_x"/>
                                          </p:val>
                                        </p:tav>
                                      </p:tavLst>
                                    </p:anim>
                                    <p:animEffect transition="in" filter="wipe(left)">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4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alphaModFix amt="40000"/>
            <a:extLst>
              <a:ext uri="{28A0092B-C50C-407E-A947-70E740481C1C}">
                <a14:useLocalDpi xmlns:a14="http://schemas.microsoft.com/office/drawing/2010/main" val="0"/>
              </a:ext>
            </a:extLst>
          </a:blip>
          <a:stretch>
            <a:fillRect/>
          </a:stretch>
        </p:blipFill>
        <p:spPr>
          <a:xfrm>
            <a:off x="3355848" y="1"/>
            <a:ext cx="9064752" cy="6858000"/>
          </a:xfrm>
          <a:prstGeom prst="rect">
            <a:avLst/>
          </a:prstGeom>
        </p:spPr>
      </p:pic>
      <p:sp>
        <p:nvSpPr>
          <p:cNvPr id="2" name="Titre 1"/>
          <p:cNvSpPr>
            <a:spLocks noGrp="1"/>
          </p:cNvSpPr>
          <p:nvPr>
            <p:ph type="title"/>
          </p:nvPr>
        </p:nvSpPr>
        <p:spPr>
          <a:noFill/>
          <a:ln>
            <a:noFill/>
          </a:ln>
        </p:spPr>
        <p:txBody>
          <a:bodyPr>
            <a:normAutofit fontScale="90000"/>
          </a:bodyPr>
          <a:lstStyle/>
          <a:p>
            <a:r>
              <a:rPr lang="fr-FR" sz="4800" dirty="0" smtClean="0"/>
              <a:t>GAPI </a:t>
            </a:r>
            <a:r>
              <a:rPr lang="mr-IN" sz="4800" dirty="0" smtClean="0"/>
              <a:t>–</a:t>
            </a:r>
            <a:r>
              <a:rPr lang="fr-FR" sz="4800" dirty="0" smtClean="0"/>
              <a:t> AXE II:  </a:t>
            </a:r>
            <a:r>
              <a:rPr lang="fr-FR" sz="4800" dirty="0" smtClean="0">
                <a:solidFill>
                  <a:srgbClr val="FF0000"/>
                </a:solidFill>
              </a:rPr>
              <a:t>les troubles </a:t>
            </a:r>
            <a:r>
              <a:rPr lang="fr-FR" sz="4800" dirty="0" smtClean="0"/>
              <a:t>de la personnalité</a:t>
            </a:r>
            <a:r>
              <a:rPr lang="fr-CA" sz="2400" dirty="0" smtClean="0">
                <a:solidFill>
                  <a:schemeClr val="accent2"/>
                </a:solidFill>
              </a:rPr>
              <a:t/>
            </a:r>
            <a:br>
              <a:rPr lang="fr-CA" sz="2400" dirty="0" smtClean="0">
                <a:solidFill>
                  <a:schemeClr val="accent2"/>
                </a:solidFill>
              </a:rPr>
            </a:br>
            <a:r>
              <a:rPr lang="fr-CA" sz="2200" dirty="0" smtClean="0">
                <a:solidFill>
                  <a:schemeClr val="accent2"/>
                </a:solidFill>
              </a:rPr>
              <a:t>Ça prend une histoire longitudinale compatible</a:t>
            </a:r>
            <a:r>
              <a:rPr lang="mr-IN" sz="2200" dirty="0" smtClean="0">
                <a:solidFill>
                  <a:schemeClr val="accent2"/>
                </a:solidFill>
              </a:rPr>
              <a:t>…</a:t>
            </a:r>
            <a:endParaRPr lang="fr-FR" sz="2200" dirty="0">
              <a:solidFill>
                <a:schemeClr val="accent2"/>
              </a:solidFill>
            </a:endParaRPr>
          </a:p>
        </p:txBody>
      </p:sp>
      <p:sp>
        <p:nvSpPr>
          <p:cNvPr id="3" name="Espace réservé du contenu 2"/>
          <p:cNvSpPr>
            <a:spLocks noGrp="1"/>
          </p:cNvSpPr>
          <p:nvPr>
            <p:ph idx="1"/>
          </p:nvPr>
        </p:nvSpPr>
        <p:spPr>
          <a:xfrm>
            <a:off x="1069848" y="1801368"/>
            <a:ext cx="10058400" cy="4309872"/>
          </a:xfrm>
        </p:spPr>
        <p:txBody>
          <a:bodyPr>
            <a:normAutofit fontScale="92500" lnSpcReduction="20000"/>
          </a:bodyPr>
          <a:lstStyle/>
          <a:p>
            <a:endParaRPr lang="fr-FR" u="sng" dirty="0" smtClean="0"/>
          </a:p>
          <a:p>
            <a:r>
              <a:rPr lang="fr-FR" u="sng" dirty="0" smtClean="0"/>
              <a:t>Cluster A:  </a:t>
            </a:r>
            <a:r>
              <a:rPr lang="fr-FR" u="sng" dirty="0" smtClean="0">
                <a:solidFill>
                  <a:srgbClr val="FF0000"/>
                </a:solidFill>
              </a:rPr>
              <a:t>Paranoïdes </a:t>
            </a:r>
            <a:r>
              <a:rPr lang="fr-FR" u="sng" dirty="0" smtClean="0">
                <a:solidFill>
                  <a:srgbClr val="7030A0"/>
                </a:solidFill>
              </a:rPr>
              <a:t>(Méfiance saine?)</a:t>
            </a:r>
            <a:r>
              <a:rPr lang="mr-IN" u="sng" dirty="0" smtClean="0"/>
              <a:t>–</a:t>
            </a:r>
            <a:r>
              <a:rPr lang="fr-FR" u="sng" dirty="0" smtClean="0"/>
              <a:t> Schizoïdes </a:t>
            </a:r>
            <a:r>
              <a:rPr lang="mr-IN" u="sng" dirty="0" smtClean="0"/>
              <a:t>–</a:t>
            </a:r>
            <a:r>
              <a:rPr lang="fr-FR" u="sng" dirty="0" smtClean="0"/>
              <a:t> Schizotypiques</a:t>
            </a:r>
          </a:p>
          <a:p>
            <a:pPr lvl="1"/>
            <a:r>
              <a:rPr lang="fr-FR" b="1" dirty="0" smtClean="0">
                <a:solidFill>
                  <a:srgbClr val="00B050"/>
                </a:solidFill>
              </a:rPr>
              <a:t>Suspicieux</a:t>
            </a:r>
            <a:r>
              <a:rPr lang="fr-FR" dirty="0" smtClean="0"/>
              <a:t> envers les autres et le conjoint, Doutes sur la loyauté des autres, Difficulté à se confier aux autres, </a:t>
            </a:r>
            <a:r>
              <a:rPr lang="fr-FR" dirty="0" smtClean="0">
                <a:solidFill>
                  <a:srgbClr val="00B050"/>
                </a:solidFill>
              </a:rPr>
              <a:t>Sur-réactivité aux commentaires des autres, Rancuniers</a:t>
            </a:r>
          </a:p>
          <a:p>
            <a:pPr lvl="1"/>
            <a:endParaRPr lang="fr-FR" dirty="0" smtClean="0"/>
          </a:p>
          <a:p>
            <a:r>
              <a:rPr lang="fr-FR" u="sng" dirty="0" smtClean="0"/>
              <a:t>Cluster B: </a:t>
            </a:r>
            <a:r>
              <a:rPr lang="fr-FR" u="sng" dirty="0" smtClean="0">
                <a:solidFill>
                  <a:srgbClr val="FF0000"/>
                </a:solidFill>
              </a:rPr>
              <a:t>Antisociaux </a:t>
            </a:r>
            <a:r>
              <a:rPr lang="mr-IN" u="sng" dirty="0" smtClean="0">
                <a:solidFill>
                  <a:srgbClr val="FF0000"/>
                </a:solidFill>
              </a:rPr>
              <a:t>–</a:t>
            </a:r>
            <a:r>
              <a:rPr lang="fr-FR" u="sng" dirty="0" smtClean="0">
                <a:solidFill>
                  <a:srgbClr val="FF0000"/>
                </a:solidFill>
              </a:rPr>
              <a:t> Borderline </a:t>
            </a:r>
            <a:r>
              <a:rPr lang="mr-IN" u="sng" dirty="0" smtClean="0">
                <a:solidFill>
                  <a:srgbClr val="FF0000"/>
                </a:solidFill>
              </a:rPr>
              <a:t>–</a:t>
            </a:r>
            <a:r>
              <a:rPr lang="fr-FR" u="sng" dirty="0" smtClean="0">
                <a:solidFill>
                  <a:srgbClr val="FF0000"/>
                </a:solidFill>
              </a:rPr>
              <a:t> </a:t>
            </a:r>
            <a:r>
              <a:rPr lang="fr-FR" u="sng" dirty="0" smtClean="0">
                <a:solidFill>
                  <a:srgbClr val="FFC000"/>
                </a:solidFill>
              </a:rPr>
              <a:t>Histrioniques </a:t>
            </a:r>
            <a:r>
              <a:rPr lang="mr-IN" u="sng" dirty="0" smtClean="0">
                <a:solidFill>
                  <a:srgbClr val="FF0000"/>
                </a:solidFill>
              </a:rPr>
              <a:t>–</a:t>
            </a:r>
            <a:r>
              <a:rPr lang="fr-FR" u="sng" dirty="0" smtClean="0">
                <a:solidFill>
                  <a:srgbClr val="FF0000"/>
                </a:solidFill>
              </a:rPr>
              <a:t> Narcissiques</a:t>
            </a:r>
          </a:p>
          <a:p>
            <a:pPr lvl="1"/>
            <a:r>
              <a:rPr lang="fr-FR" b="1" u="sng" dirty="0" smtClean="0">
                <a:solidFill>
                  <a:srgbClr val="FF0000"/>
                </a:solidFill>
              </a:rPr>
              <a:t>Antisociaux </a:t>
            </a:r>
            <a:r>
              <a:rPr lang="fr-FR" u="sng" dirty="0" smtClean="0">
                <a:solidFill>
                  <a:srgbClr val="7030A0"/>
                </a:solidFill>
              </a:rPr>
              <a:t>(Asperger haut grade ? Narcissisme-Histrionisme du conjoint/conjointe?)</a:t>
            </a:r>
            <a:r>
              <a:rPr lang="fr-FR" dirty="0" smtClean="0">
                <a:solidFill>
                  <a:srgbClr val="7030A0"/>
                </a:solidFill>
              </a:rPr>
              <a:t>:  </a:t>
            </a:r>
            <a:r>
              <a:rPr lang="fr-FR" dirty="0" smtClean="0">
                <a:solidFill>
                  <a:srgbClr val="00B050"/>
                </a:solidFill>
              </a:rPr>
              <a:t>Impulsivité</a:t>
            </a:r>
            <a:r>
              <a:rPr lang="fr-FR" dirty="0" smtClean="0"/>
              <a:t>, </a:t>
            </a:r>
            <a:r>
              <a:rPr lang="fr-FR" dirty="0" smtClean="0">
                <a:solidFill>
                  <a:srgbClr val="00B050"/>
                </a:solidFill>
              </a:rPr>
              <a:t>Irritabilité</a:t>
            </a:r>
            <a:r>
              <a:rPr lang="fr-FR" dirty="0" smtClean="0"/>
              <a:t>, </a:t>
            </a:r>
            <a:r>
              <a:rPr lang="fr-FR" b="1" u="sng" dirty="0" smtClean="0">
                <a:solidFill>
                  <a:srgbClr val="00B050"/>
                </a:solidFill>
              </a:rPr>
              <a:t>Manque d’empathie</a:t>
            </a:r>
            <a:r>
              <a:rPr lang="fr-FR" dirty="0" smtClean="0"/>
              <a:t>, Irresponsabilité, Manque de remords, Manque de conformisme aux </a:t>
            </a:r>
            <a:r>
              <a:rPr lang="fr-FR" dirty="0" smtClean="0">
                <a:solidFill>
                  <a:srgbClr val="00B050"/>
                </a:solidFill>
              </a:rPr>
              <a:t>normes sociales</a:t>
            </a:r>
          </a:p>
          <a:p>
            <a:pPr lvl="1"/>
            <a:r>
              <a:rPr lang="fr-FR" b="1" u="sng" dirty="0" smtClean="0">
                <a:solidFill>
                  <a:srgbClr val="FF0000"/>
                </a:solidFill>
              </a:rPr>
              <a:t>Borderlines </a:t>
            </a:r>
            <a:r>
              <a:rPr lang="fr-FR" u="sng" dirty="0" smtClean="0">
                <a:solidFill>
                  <a:srgbClr val="7030A0"/>
                </a:solidFill>
              </a:rPr>
              <a:t>(Conjoint/Conjointe </a:t>
            </a:r>
            <a:r>
              <a:rPr lang="mr-IN" u="sng" dirty="0" smtClean="0">
                <a:solidFill>
                  <a:srgbClr val="7030A0"/>
                </a:solidFill>
              </a:rPr>
              <a:t>–</a:t>
            </a:r>
            <a:r>
              <a:rPr lang="fr-FR" u="sng" dirty="0" smtClean="0">
                <a:solidFill>
                  <a:srgbClr val="7030A0"/>
                </a:solidFill>
              </a:rPr>
              <a:t> TDAH?</a:t>
            </a:r>
            <a:r>
              <a:rPr lang="fr-FR" b="1" u="sng" dirty="0" smtClean="0">
                <a:solidFill>
                  <a:srgbClr val="7030A0"/>
                </a:solidFill>
              </a:rPr>
              <a:t>)</a:t>
            </a:r>
            <a:r>
              <a:rPr lang="fr-FR" dirty="0" smtClean="0">
                <a:solidFill>
                  <a:srgbClr val="7030A0"/>
                </a:solidFill>
              </a:rPr>
              <a:t>: </a:t>
            </a:r>
            <a:r>
              <a:rPr lang="fr-FR" dirty="0" smtClean="0">
                <a:solidFill>
                  <a:srgbClr val="00B050"/>
                </a:solidFill>
              </a:rPr>
              <a:t>Réactivité à l’abandon</a:t>
            </a:r>
            <a:r>
              <a:rPr lang="fr-FR" dirty="0" smtClean="0"/>
              <a:t>, </a:t>
            </a:r>
            <a:r>
              <a:rPr lang="fr-FR" b="1" u="sng" dirty="0" smtClean="0">
                <a:solidFill>
                  <a:srgbClr val="00B050"/>
                </a:solidFill>
              </a:rPr>
              <a:t>Relations intenses et fluctuantes</a:t>
            </a:r>
            <a:r>
              <a:rPr lang="fr-FR" dirty="0" smtClean="0"/>
              <a:t>, Faible sens de son identité, Suicidalité, </a:t>
            </a:r>
            <a:r>
              <a:rPr lang="fr-FR" dirty="0" smtClean="0">
                <a:solidFill>
                  <a:srgbClr val="00B050"/>
                </a:solidFill>
              </a:rPr>
              <a:t>Instabilité affective</a:t>
            </a:r>
            <a:r>
              <a:rPr lang="fr-FR" dirty="0" smtClean="0"/>
              <a:t>, Sensation de vide, </a:t>
            </a:r>
            <a:r>
              <a:rPr lang="fr-FR" dirty="0" smtClean="0">
                <a:solidFill>
                  <a:srgbClr val="00B050"/>
                </a:solidFill>
              </a:rPr>
              <a:t>Colères intenses et inappropriées Sx paranoïdes et dissociatifs lors d’anxiété</a:t>
            </a:r>
          </a:p>
          <a:p>
            <a:pPr lvl="1"/>
            <a:r>
              <a:rPr lang="fr-FR" b="1" u="sng" dirty="0" smtClean="0">
                <a:solidFill>
                  <a:srgbClr val="FF0000"/>
                </a:solidFill>
              </a:rPr>
              <a:t>Narcissiques </a:t>
            </a:r>
            <a:r>
              <a:rPr lang="fr-FR" u="sng" dirty="0" smtClean="0">
                <a:solidFill>
                  <a:srgbClr val="7030A0"/>
                </a:solidFill>
              </a:rPr>
              <a:t>(Faire respecter ses droits?):</a:t>
            </a:r>
            <a:r>
              <a:rPr lang="fr-FR" dirty="0" smtClean="0">
                <a:solidFill>
                  <a:srgbClr val="7030A0"/>
                </a:solidFill>
              </a:rPr>
              <a:t> </a:t>
            </a:r>
            <a:r>
              <a:rPr lang="fr-FR" dirty="0" smtClean="0"/>
              <a:t>Sens d’une auto-importance, De grandiosité, Besoin d’admiration et de soins spéciaux, </a:t>
            </a:r>
            <a:r>
              <a:rPr lang="fr-FR" b="1" u="sng" dirty="0" smtClean="0">
                <a:solidFill>
                  <a:srgbClr val="00B050"/>
                </a:solidFill>
              </a:rPr>
              <a:t>Est en droit d’avoir</a:t>
            </a:r>
            <a:r>
              <a:rPr lang="fr-FR" dirty="0" smtClean="0"/>
              <a:t>, </a:t>
            </a:r>
            <a:r>
              <a:rPr lang="fr-FR" dirty="0" smtClean="0">
                <a:solidFill>
                  <a:srgbClr val="00B050"/>
                </a:solidFill>
              </a:rPr>
              <a:t>Exploite les autres, Manque d’empathie, Envies, Arrogant et hautain.</a:t>
            </a:r>
          </a:p>
          <a:p>
            <a:pPr lvl="1"/>
            <a:endParaRPr lang="fr-FR" b="1" u="sng" dirty="0" smtClean="0">
              <a:solidFill>
                <a:srgbClr val="00B050"/>
              </a:solidFill>
            </a:endParaRPr>
          </a:p>
          <a:p>
            <a:r>
              <a:rPr lang="fr-FR" u="sng" dirty="0" smtClean="0"/>
              <a:t>Cluster C:  </a:t>
            </a:r>
            <a:r>
              <a:rPr lang="fr-FR" u="sng" dirty="0" smtClean="0">
                <a:solidFill>
                  <a:srgbClr val="FFC000"/>
                </a:solidFill>
              </a:rPr>
              <a:t>TOC</a:t>
            </a:r>
            <a:r>
              <a:rPr lang="fr-FR" u="sng" dirty="0" smtClean="0"/>
              <a:t> </a:t>
            </a:r>
            <a:r>
              <a:rPr lang="mr-IN" u="sng" dirty="0" smtClean="0"/>
              <a:t>–</a:t>
            </a:r>
            <a:r>
              <a:rPr lang="fr-FR" u="sng" dirty="0" smtClean="0"/>
              <a:t> Dépendants - Évitants</a:t>
            </a:r>
            <a:endParaRPr lang="fr-FR" u="sng" dirty="0"/>
          </a:p>
        </p:txBody>
      </p:sp>
      <p:sp>
        <p:nvSpPr>
          <p:cNvPr id="5" name="ZoneTexte 4"/>
          <p:cNvSpPr txBox="1"/>
          <p:nvPr/>
        </p:nvSpPr>
        <p:spPr>
          <a:xfrm rot="19447555">
            <a:off x="2477788" y="3136613"/>
            <a:ext cx="6338595" cy="584775"/>
          </a:xfrm>
          <a:prstGeom prst="rect">
            <a:avLst/>
          </a:prstGeom>
          <a:noFill/>
        </p:spPr>
        <p:txBody>
          <a:bodyPr wrap="none" rtlCol="0">
            <a:spAutoFit/>
          </a:bodyPr>
          <a:lstStyle/>
          <a:p>
            <a:r>
              <a:rPr lang="fr-FR" sz="3200" b="1" dirty="0" err="1" smtClean="0"/>
              <a:t>Tx</a:t>
            </a:r>
            <a:r>
              <a:rPr lang="fr-FR" sz="3200" b="1" dirty="0" smtClean="0"/>
              <a:t> </a:t>
            </a:r>
            <a:r>
              <a:rPr lang="fr-FR" sz="3200" b="1" dirty="0" smtClean="0"/>
              <a:t>psychologiques </a:t>
            </a:r>
            <a:r>
              <a:rPr lang="fr-FR" sz="3200" b="1" dirty="0" smtClean="0"/>
              <a:t>spécialisés</a:t>
            </a:r>
            <a:endParaRPr lang="fr-FR" sz="3200" b="1" dirty="0"/>
          </a:p>
        </p:txBody>
      </p:sp>
    </p:spTree>
    <p:extLst>
      <p:ext uri="{BB962C8B-B14F-4D97-AF65-F5344CB8AC3E}">
        <p14:creationId xmlns:p14="http://schemas.microsoft.com/office/powerpoint/2010/main" val="81557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000"/>
                                        <p:tgtEl>
                                          <p:spTgt spid="3">
                                            <p:txEl>
                                              <p:pRg st="4" end="4"/>
                                            </p:txEl>
                                          </p:spTgt>
                                        </p:tgtEl>
                                      </p:cBhvr>
                                    </p:animEffect>
                                    <p:anim calcmode="lin" valueType="num">
                                      <p:cBhvr>
                                        <p:cTn id="1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17" dur="2000" fill="hold"/>
                                        <p:tgtEl>
                                          <p:spTgt spid="3">
                                            <p:txEl>
                                              <p:pRg st="4" end="4"/>
                                            </p:txEl>
                                          </p:spTgt>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2000"/>
                                        <p:tgtEl>
                                          <p:spTgt spid="3">
                                            <p:txEl>
                                              <p:pRg st="5" end="5"/>
                                            </p:txEl>
                                          </p:spTgt>
                                        </p:tgtEl>
                                      </p:cBhvr>
                                    </p:animEffect>
                                    <p:anim calcmode="lin" valueType="num">
                                      <p:cBhvr>
                                        <p:cTn id="21"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22" dur="2000" fill="hold"/>
                                        <p:tgtEl>
                                          <p:spTgt spid="3">
                                            <p:txEl>
                                              <p:pRg st="5" end="5"/>
                                            </p:txEl>
                                          </p:spTgt>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anim calcmode="lin" valueType="num">
                                      <p:cBhvr>
                                        <p:cTn id="26"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6" end="6"/>
                                            </p:txEl>
                                          </p:spTgt>
                                        </p:tgtEl>
                                        <p:attrNameLst>
                                          <p:attrName>ppt_h</p:attrName>
                                        </p:attrNameLst>
                                      </p:cBhvr>
                                      <p:tavLst>
                                        <p:tav tm="0">
                                          <p:val>
                                            <p:strVal val="#ppt_h"/>
                                          </p:val>
                                        </p:tav>
                                        <p:tav tm="100000">
                                          <p:val>
                                            <p:strVal val="#ppt_h"/>
                                          </p:val>
                                        </p:tav>
                                      </p:tavLst>
                                    </p:anim>
                                  </p:childTnLst>
                                </p:cTn>
                              </p:par>
                              <p:par>
                                <p:cTn id="28" presetID="45"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anim calcmode="lin" valueType="num">
                                      <p:cBhvr>
                                        <p:cTn id="31"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32"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fade">
                                      <p:cBhvr>
                                        <p:cTn id="37" dur="2000"/>
                                        <p:tgtEl>
                                          <p:spTgt spid="5">
                                            <p:txEl>
                                              <p:pRg st="0" end="0"/>
                                            </p:txEl>
                                          </p:spTgt>
                                        </p:tgtEl>
                                      </p:cBhvr>
                                    </p:animEffect>
                                    <p:anim calcmode="lin" valueType="num">
                                      <p:cBhvr>
                                        <p:cTn id="38"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39"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43" presetClass="entr" presetSubtype="0"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100"/>
                                        <p:tgtEl>
                                          <p:spTgt spid="3">
                                            <p:txEl>
                                              <p:pRg st="9" end="9"/>
                                            </p:txEl>
                                          </p:spTgt>
                                        </p:tgtEl>
                                      </p:cBhvr>
                                    </p:animEffect>
                                    <p:anim calcmode="lin" valueType="num">
                                      <p:cBhvr>
                                        <p:cTn id="45" dur="4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6" dur="400" fill="hold"/>
                                        <p:tgtEl>
                                          <p:spTgt spid="3">
                                            <p:txEl>
                                              <p:pRg st="9" end="9"/>
                                            </p:txEl>
                                          </p:spTgt>
                                        </p:tgtEl>
                                        <p:attrNameLst>
                                          <p:attrName>ppt_y</p:attrName>
                                        </p:attrNameLst>
                                      </p:cBhvr>
                                      <p:tavLst>
                                        <p:tav tm="0">
                                          <p:val>
                                            <p:strVal val="#ppt_y+0.31"/>
                                          </p:val>
                                        </p:tav>
                                        <p:tav tm="100000">
                                          <p:val>
                                            <p:strVal val="#ppt_y+0.31"/>
                                          </p:val>
                                        </p:tav>
                                      </p:tavLst>
                                    </p:anim>
                                    <p:anim calcmode="lin" valueType="num">
                                      <p:cBhvr>
                                        <p:cTn id="47" dur="600" decel="50000" fill="hold">
                                          <p:stCondLst>
                                            <p:cond delay="400"/>
                                          </p:stCondLst>
                                        </p:cTn>
                                        <p:tgtEl>
                                          <p:spTgt spid="3">
                                            <p:txEl>
                                              <p:pRg st="9" end="9"/>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 dur="600" decel="50000" fill="hold">
                                          <p:stCondLst>
                                            <p:cond delay="400"/>
                                          </p:stCondLst>
                                        </p:cTn>
                                        <p:tgtEl>
                                          <p:spTgt spid="3">
                                            <p:txEl>
                                              <p:pRg st="9" end="9"/>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alphaModFix amt="28000"/>
            <a:extLst>
              <a:ext uri="{28A0092B-C50C-407E-A947-70E740481C1C}">
                <a14:useLocalDpi xmlns:a14="http://schemas.microsoft.com/office/drawing/2010/main" val="0"/>
              </a:ext>
            </a:extLst>
          </a:blip>
          <a:stretch>
            <a:fillRect/>
          </a:stretch>
        </p:blipFill>
        <p:spPr>
          <a:xfrm>
            <a:off x="15240" y="15240"/>
            <a:ext cx="12192000" cy="6858000"/>
          </a:xfrm>
          <a:prstGeom prst="rect">
            <a:avLst/>
          </a:prstGeom>
        </p:spPr>
      </p:pic>
      <p:sp>
        <p:nvSpPr>
          <p:cNvPr id="2" name="Titre 1"/>
          <p:cNvSpPr>
            <a:spLocks noGrp="1"/>
          </p:cNvSpPr>
          <p:nvPr>
            <p:ph type="title"/>
          </p:nvPr>
        </p:nvSpPr>
        <p:spPr/>
        <p:txBody>
          <a:bodyPr>
            <a:normAutofit/>
          </a:bodyPr>
          <a:lstStyle/>
          <a:p>
            <a:r>
              <a:rPr lang="fr-FR" sz="4000" dirty="0" smtClean="0"/>
              <a:t>GAPI </a:t>
            </a:r>
            <a:r>
              <a:rPr lang="mr-IN" sz="4000" dirty="0" smtClean="0"/>
              <a:t>–</a:t>
            </a:r>
            <a:r>
              <a:rPr lang="fr-FR" sz="4000" dirty="0" smtClean="0"/>
              <a:t> AXE I: Les anxieux</a:t>
            </a:r>
            <a:br>
              <a:rPr lang="fr-FR" sz="4000" dirty="0" smtClean="0"/>
            </a:br>
            <a:r>
              <a:rPr lang="fr-FR" sz="2800" dirty="0" smtClean="0">
                <a:solidFill>
                  <a:schemeClr val="accent2"/>
                </a:solidFill>
              </a:rPr>
              <a:t>TAG ou Troubles de l’adaptation</a:t>
            </a:r>
            <a:endParaRPr lang="fr-FR" sz="2800" dirty="0">
              <a:solidFill>
                <a:schemeClr val="accent2"/>
              </a:solidFill>
            </a:endParaRPr>
          </a:p>
        </p:txBody>
      </p:sp>
      <p:sp>
        <p:nvSpPr>
          <p:cNvPr id="3" name="Espace réservé du contenu 2"/>
          <p:cNvSpPr>
            <a:spLocks noGrp="1"/>
          </p:cNvSpPr>
          <p:nvPr>
            <p:ph idx="1"/>
          </p:nvPr>
        </p:nvSpPr>
        <p:spPr/>
        <p:txBody>
          <a:bodyPr>
            <a:normAutofit fontScale="92500" lnSpcReduction="20000"/>
          </a:bodyPr>
          <a:lstStyle/>
          <a:p>
            <a:r>
              <a:rPr lang="fr-FR" dirty="0" smtClean="0"/>
              <a:t>L’anxiété et l’inquiétude excessive et incontrôlable concernant plusieurs situations et activités. </a:t>
            </a:r>
          </a:p>
          <a:p>
            <a:r>
              <a:rPr lang="fr-FR" dirty="0" smtClean="0"/>
              <a:t>Le DSM-5 établit aussi que les inquiétudes et l’anxiété doivent être accompagnées d’au moins trois symptômes somatiques parmi les suivants : </a:t>
            </a:r>
          </a:p>
          <a:p>
            <a:endParaRPr lang="fr-FR" dirty="0" smtClean="0"/>
          </a:p>
          <a:p>
            <a:pPr lvl="1"/>
            <a:r>
              <a:rPr lang="fr-FR" dirty="0" smtClean="0">
                <a:solidFill>
                  <a:srgbClr val="FF0000"/>
                </a:solidFill>
              </a:rPr>
              <a:t>Agitation ou sensation d’être survolté (Être à bout)</a:t>
            </a:r>
          </a:p>
          <a:p>
            <a:pPr lvl="1"/>
            <a:r>
              <a:rPr lang="fr-FR" dirty="0" smtClean="0"/>
              <a:t>Fatigabilité</a:t>
            </a:r>
          </a:p>
          <a:p>
            <a:pPr lvl="1"/>
            <a:r>
              <a:rPr lang="fr-FR" dirty="0" smtClean="0"/>
              <a:t>Difficultés de concentration ou trous de mémoire</a:t>
            </a:r>
          </a:p>
          <a:p>
            <a:pPr lvl="1"/>
            <a:r>
              <a:rPr lang="fr-FR" dirty="0" smtClean="0">
                <a:solidFill>
                  <a:srgbClr val="FF0000"/>
                </a:solidFill>
              </a:rPr>
              <a:t>Irritabilité</a:t>
            </a:r>
          </a:p>
          <a:p>
            <a:pPr lvl="1"/>
            <a:r>
              <a:rPr lang="fr-FR" dirty="0" smtClean="0"/>
              <a:t>Tensions musculaires</a:t>
            </a:r>
          </a:p>
          <a:p>
            <a:pPr lvl="1"/>
            <a:r>
              <a:rPr lang="fr-FR" dirty="0" smtClean="0"/>
              <a:t>Difficultés de sommeil. </a:t>
            </a:r>
          </a:p>
          <a:p>
            <a:pPr lvl="1"/>
            <a:endParaRPr lang="fr-FR" dirty="0" smtClean="0"/>
          </a:p>
          <a:p>
            <a:r>
              <a:rPr lang="fr-FR" dirty="0" smtClean="0"/>
              <a:t>De plus, l’objet des inquiétudes et de l’anxiété ne doit pas se limiter aux manifestations d’un autre trouble à l’axe I.</a:t>
            </a:r>
            <a:endParaRPr lang="fr-FR" dirty="0"/>
          </a:p>
        </p:txBody>
      </p:sp>
      <p:pic>
        <p:nvPicPr>
          <p:cNvPr id="6" name="Image 5"/>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7078980" y="320968"/>
            <a:ext cx="2656380" cy="1773008"/>
          </a:xfrm>
          <a:prstGeom prst="rect">
            <a:avLst/>
          </a:prstGeom>
        </p:spPr>
      </p:pic>
      <p:pic>
        <p:nvPicPr>
          <p:cNvPr id="8" name="Image 7"/>
          <p:cNvPicPr>
            <a:picLocks noChangeAspect="1"/>
          </p:cNvPicPr>
          <p:nvPr/>
        </p:nvPicPr>
        <p:blipFill>
          <a:blip r:embed="rId4">
            <a:alphaModFix amt="62000"/>
            <a:extLst>
              <a:ext uri="{28A0092B-C50C-407E-A947-70E740481C1C}">
                <a14:useLocalDpi xmlns:a14="http://schemas.microsoft.com/office/drawing/2010/main" val="0"/>
              </a:ext>
            </a:extLst>
          </a:blip>
          <a:stretch>
            <a:fillRect/>
          </a:stretch>
        </p:blipFill>
        <p:spPr>
          <a:xfrm>
            <a:off x="7772502" y="3214624"/>
            <a:ext cx="2679647" cy="1921256"/>
          </a:xfrm>
          <a:prstGeom prst="rect">
            <a:avLst/>
          </a:prstGeom>
        </p:spPr>
      </p:pic>
    </p:spTree>
    <p:extLst>
      <p:ext uri="{BB962C8B-B14F-4D97-AF65-F5344CB8AC3E}">
        <p14:creationId xmlns:p14="http://schemas.microsoft.com/office/powerpoint/2010/main" val="35316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p:tgtEl>
                                          <p:spTgt spid="3">
                                            <p:txEl>
                                              <p:pRg st="3" end="3"/>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3">
                                            <p:txEl>
                                              <p:pRg st="3" end="3"/>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p:tgtEl>
                                          <p:spTgt spid="3">
                                            <p:txEl>
                                              <p:pRg st="6" end="6"/>
                                            </p:txEl>
                                          </p:spTgt>
                                        </p:tgtEl>
                                        <p:attrNameLst>
                                          <p:attrName>ppt_x</p:attrName>
                                        </p:attrNameLst>
                                      </p:cBhvr>
                                      <p:tavLst>
                                        <p:tav tm="0">
                                          <p:val>
                                            <p:strVal val="#ppt_x+#ppt_w*1.125000"/>
                                          </p:val>
                                        </p:tav>
                                        <p:tav tm="100000">
                                          <p:val>
                                            <p:strVal val="#ppt_x"/>
                                          </p:val>
                                        </p:tav>
                                      </p:tavLst>
                                    </p:anim>
                                    <p:animEffect transition="in" filter="wipe(left)">
                                      <p:cBhvr>
                                        <p:cTn id="1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1" y="0"/>
            <a:ext cx="12192000" cy="6876158"/>
          </a:xfrm>
          <a:prstGeom prst="rect">
            <a:avLst/>
          </a:prstGeom>
        </p:spPr>
      </p:pic>
      <p:sp>
        <p:nvSpPr>
          <p:cNvPr id="2" name="Titre 1"/>
          <p:cNvSpPr>
            <a:spLocks noGrp="1"/>
          </p:cNvSpPr>
          <p:nvPr>
            <p:ph type="title"/>
          </p:nvPr>
        </p:nvSpPr>
        <p:spPr/>
        <p:txBody>
          <a:bodyPr/>
          <a:lstStyle/>
          <a:p>
            <a:r>
              <a:rPr lang="fr-FR" dirty="0" smtClean="0"/>
              <a:t>GAPI </a:t>
            </a:r>
            <a:r>
              <a:rPr lang="mr-IN" dirty="0" smtClean="0"/>
              <a:t>–</a:t>
            </a:r>
            <a:r>
              <a:rPr lang="fr-FR" dirty="0" smtClean="0"/>
              <a:t> AXE I: les déprimés</a:t>
            </a:r>
            <a:br>
              <a:rPr lang="fr-FR" dirty="0" smtClean="0"/>
            </a:br>
            <a:r>
              <a:rPr lang="fr-FR" sz="2400" dirty="0" smtClean="0">
                <a:solidFill>
                  <a:schemeClr val="accent2"/>
                </a:solidFill>
              </a:rPr>
              <a:t>Les dommages collatéraux </a:t>
            </a:r>
            <a:r>
              <a:rPr lang="fr-CA" sz="2400" dirty="0" smtClean="0">
                <a:solidFill>
                  <a:schemeClr val="accent2"/>
                </a:solidFill>
              </a:rPr>
              <a:t>/ </a:t>
            </a:r>
            <a:r>
              <a:rPr lang="fr-FR" sz="2400" dirty="0" smtClean="0">
                <a:solidFill>
                  <a:schemeClr val="accent2"/>
                </a:solidFill>
              </a:rPr>
              <a:t>Les faux agressifs</a:t>
            </a:r>
            <a:endParaRPr lang="fr-FR" sz="2400" dirty="0">
              <a:solidFill>
                <a:schemeClr val="accent2"/>
              </a:solidFill>
            </a:endParaRPr>
          </a:p>
        </p:txBody>
      </p:sp>
      <p:sp>
        <p:nvSpPr>
          <p:cNvPr id="3" name="Espace réservé du contenu 2"/>
          <p:cNvSpPr>
            <a:spLocks noGrp="1"/>
          </p:cNvSpPr>
          <p:nvPr>
            <p:ph idx="1"/>
          </p:nvPr>
        </p:nvSpPr>
        <p:spPr>
          <a:xfrm>
            <a:off x="1069848" y="2121408"/>
            <a:ext cx="10058400" cy="4416552"/>
          </a:xfrm>
        </p:spPr>
        <p:txBody>
          <a:bodyPr>
            <a:normAutofit fontScale="85000" lnSpcReduction="10000"/>
          </a:bodyPr>
          <a:lstStyle/>
          <a:p>
            <a:r>
              <a:rPr lang="fr-FR" dirty="0"/>
              <a:t>Au moins 5 des symptômes suivants ont été présents durant la même période de deux semaines et représentent un changement par rapport au fonctionnement précédent : au moins un de ces symptômes est soit (1) une humeur dépressive, soit (2) une perte d'intérêt ou de plaisir.</a:t>
            </a:r>
            <a:br>
              <a:rPr lang="fr-FR" dirty="0"/>
            </a:br>
            <a:endParaRPr lang="fr-FR" dirty="0" smtClean="0"/>
          </a:p>
          <a:p>
            <a:r>
              <a:rPr lang="fr-FR" dirty="0" smtClean="0"/>
              <a:t>Humeur </a:t>
            </a:r>
            <a:r>
              <a:rPr lang="fr-FR" dirty="0"/>
              <a:t>dépressive </a:t>
            </a:r>
            <a:r>
              <a:rPr lang="fr-FR" dirty="0" smtClean="0">
                <a:solidFill>
                  <a:srgbClr val="FF0000"/>
                </a:solidFill>
              </a:rPr>
              <a:t>(</a:t>
            </a:r>
            <a:r>
              <a:rPr lang="fr-FR" dirty="0">
                <a:solidFill>
                  <a:srgbClr val="FF0000"/>
                </a:solidFill>
              </a:rPr>
              <a:t>Remarque : Chez les enfants et les adolescents, peut être une humeur irritable.)</a:t>
            </a:r>
          </a:p>
          <a:p>
            <a:pPr lvl="1"/>
            <a:r>
              <a:rPr lang="fr-FR" dirty="0">
                <a:solidFill>
                  <a:srgbClr val="00B050"/>
                </a:solidFill>
              </a:rPr>
              <a:t>Diminution marquée de l'intérêt ou du plaisir </a:t>
            </a:r>
            <a:r>
              <a:rPr lang="fr-FR" dirty="0"/>
              <a:t>pour toutes, ou presque toutes, les activités, la plus grande partie de la journée, presque tous les jours (signalée par la personne ou observée par les autres).</a:t>
            </a:r>
          </a:p>
          <a:p>
            <a:pPr lvl="1"/>
            <a:r>
              <a:rPr lang="fr-FR" dirty="0"/>
              <a:t>Perte de </a:t>
            </a:r>
            <a:r>
              <a:rPr lang="fr-FR" dirty="0">
                <a:solidFill>
                  <a:srgbClr val="00B050"/>
                </a:solidFill>
              </a:rPr>
              <a:t>poids</a:t>
            </a:r>
            <a:r>
              <a:rPr lang="fr-FR" dirty="0"/>
              <a:t> significative en l'absence de régime ou gain de poids (p. ex., changement de poids excédant 5 % en un mois), ou diminution ou augmentation de l'appétit presque tous les jours. (Remarque : Chez les enfants, prendre en compte l'absence de l'augmentation de poids attendue.)</a:t>
            </a:r>
          </a:p>
          <a:p>
            <a:pPr lvl="1"/>
            <a:r>
              <a:rPr lang="fr-FR" dirty="0">
                <a:solidFill>
                  <a:srgbClr val="00B050"/>
                </a:solidFill>
              </a:rPr>
              <a:t>Insomnie ou hypersomnie presque tous les jours.</a:t>
            </a:r>
          </a:p>
          <a:p>
            <a:pPr lvl="1"/>
            <a:r>
              <a:rPr lang="fr-FR" dirty="0">
                <a:solidFill>
                  <a:srgbClr val="FF0000"/>
                </a:solidFill>
              </a:rPr>
              <a:t>Agitation </a:t>
            </a:r>
            <a:r>
              <a:rPr lang="fr-FR" dirty="0"/>
              <a:t>ou ralentissement psychomoteur presque tous les jours (observable par les autres, non limités à un sentiment subjectif de fébrilité ou de ralentissement intérieur).</a:t>
            </a:r>
          </a:p>
          <a:p>
            <a:pPr lvl="1"/>
            <a:r>
              <a:rPr lang="fr-FR" dirty="0">
                <a:solidFill>
                  <a:srgbClr val="00B050"/>
                </a:solidFill>
              </a:rPr>
              <a:t>Fatigue</a:t>
            </a:r>
            <a:r>
              <a:rPr lang="fr-FR" dirty="0"/>
              <a:t> ou perte d'énergie presque tous les jours.</a:t>
            </a:r>
          </a:p>
          <a:p>
            <a:pPr lvl="1"/>
            <a:r>
              <a:rPr lang="fr-FR" dirty="0">
                <a:solidFill>
                  <a:srgbClr val="FF0000"/>
                </a:solidFill>
              </a:rPr>
              <a:t>Sentiment de dévalorisation ou de culpabilité excessive </a:t>
            </a:r>
            <a:endParaRPr lang="fr-FR" dirty="0" smtClean="0">
              <a:solidFill>
                <a:srgbClr val="FF0000"/>
              </a:solidFill>
            </a:endParaRPr>
          </a:p>
          <a:p>
            <a:pPr lvl="1"/>
            <a:r>
              <a:rPr lang="fr-FR" dirty="0" smtClean="0"/>
              <a:t>Diminution </a:t>
            </a:r>
            <a:r>
              <a:rPr lang="fr-FR" dirty="0"/>
              <a:t>de </a:t>
            </a:r>
            <a:r>
              <a:rPr lang="fr-FR" dirty="0">
                <a:solidFill>
                  <a:srgbClr val="00B050"/>
                </a:solidFill>
              </a:rPr>
              <a:t>l'aptitude à penser</a:t>
            </a:r>
            <a:r>
              <a:rPr lang="fr-FR" dirty="0">
                <a:solidFill>
                  <a:srgbClr val="FFC000"/>
                </a:solidFill>
              </a:rPr>
              <a:t> </a:t>
            </a:r>
            <a:r>
              <a:rPr lang="fr-FR" dirty="0"/>
              <a:t>ou à se </a:t>
            </a:r>
            <a:r>
              <a:rPr lang="fr-FR" dirty="0">
                <a:solidFill>
                  <a:srgbClr val="00B050"/>
                </a:solidFill>
              </a:rPr>
              <a:t>concentrer</a:t>
            </a:r>
            <a:r>
              <a:rPr lang="fr-FR" dirty="0"/>
              <a:t> ou </a:t>
            </a:r>
            <a:r>
              <a:rPr lang="fr-FR" dirty="0">
                <a:solidFill>
                  <a:srgbClr val="00B050"/>
                </a:solidFill>
              </a:rPr>
              <a:t>indécision</a:t>
            </a:r>
            <a:r>
              <a:rPr lang="fr-FR" dirty="0"/>
              <a:t> presque tous les jours </a:t>
            </a:r>
            <a:endParaRPr lang="fr-FR" dirty="0" smtClean="0"/>
          </a:p>
          <a:p>
            <a:pPr lvl="1"/>
            <a:r>
              <a:rPr lang="fr-FR" dirty="0" smtClean="0"/>
              <a:t>Pensées </a:t>
            </a:r>
            <a:r>
              <a:rPr lang="fr-FR" dirty="0"/>
              <a:t>de mort récurrentes </a:t>
            </a:r>
            <a:endParaRPr lang="fr-FR" dirty="0" smtClean="0"/>
          </a:p>
        </p:txBody>
      </p:sp>
    </p:spTree>
    <p:extLst>
      <p:ext uri="{BB962C8B-B14F-4D97-AF65-F5344CB8AC3E}">
        <p14:creationId xmlns:p14="http://schemas.microsoft.com/office/powerpoint/2010/main" val="96203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linds(horizontal)">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alphaModFix amt="26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title"/>
          </p:nvPr>
        </p:nvSpPr>
        <p:spPr/>
        <p:txBody>
          <a:bodyPr/>
          <a:lstStyle/>
          <a:p>
            <a:r>
              <a:rPr lang="fr-FR" dirty="0" smtClean="0"/>
              <a:t>GAPI </a:t>
            </a:r>
            <a:r>
              <a:rPr lang="mr-IN" dirty="0" smtClean="0"/>
              <a:t>–</a:t>
            </a:r>
            <a:r>
              <a:rPr lang="fr-FR" dirty="0" smtClean="0"/>
              <a:t> AXE I: Les psychotiques</a:t>
            </a:r>
            <a:br>
              <a:rPr lang="fr-FR" dirty="0" smtClean="0"/>
            </a:br>
            <a:r>
              <a:rPr lang="fr-FR" sz="2400" dirty="0" smtClean="0">
                <a:solidFill>
                  <a:schemeClr val="accent2"/>
                </a:solidFill>
              </a:rPr>
              <a:t>Vive la rareté</a:t>
            </a:r>
            <a:r>
              <a:rPr lang="mr-IN" sz="2400" dirty="0" smtClean="0">
                <a:solidFill>
                  <a:schemeClr val="accent2"/>
                </a:solidFill>
              </a:rPr>
              <a:t>…</a:t>
            </a:r>
            <a:endParaRPr lang="fr-FR" sz="2400" dirty="0">
              <a:solidFill>
                <a:schemeClr val="accent2"/>
              </a:solidFill>
            </a:endParaRPr>
          </a:p>
        </p:txBody>
      </p:sp>
      <p:sp>
        <p:nvSpPr>
          <p:cNvPr id="3" name="Espace réservé du contenu 2"/>
          <p:cNvSpPr>
            <a:spLocks noGrp="1"/>
          </p:cNvSpPr>
          <p:nvPr>
            <p:ph idx="1"/>
          </p:nvPr>
        </p:nvSpPr>
        <p:spPr/>
        <p:txBody>
          <a:bodyPr>
            <a:normAutofit/>
          </a:bodyPr>
          <a:lstStyle/>
          <a:p>
            <a:r>
              <a:rPr lang="fr-FR" dirty="0" smtClean="0"/>
              <a:t>Un seul cas en mémoire</a:t>
            </a:r>
            <a:r>
              <a:rPr lang="mr-IN" dirty="0" smtClean="0"/>
              <a:t>…</a:t>
            </a:r>
            <a:r>
              <a:rPr lang="fr-CA" dirty="0" smtClean="0"/>
              <a:t>. Un trouble délirant probablement</a:t>
            </a:r>
          </a:p>
          <a:p>
            <a:r>
              <a:rPr lang="fr-FR" dirty="0"/>
              <a:t>Je n’ai aucune expertise en trouble psychotique, ils nécessitent habituellement des soins spécialisés en </a:t>
            </a:r>
            <a:r>
              <a:rPr lang="fr-FR" dirty="0" smtClean="0"/>
              <a:t>psychiatrie</a:t>
            </a:r>
            <a:endParaRPr lang="fr-CA" dirty="0"/>
          </a:p>
          <a:p>
            <a:endParaRPr lang="fr-CA" dirty="0"/>
          </a:p>
          <a:p>
            <a:r>
              <a:rPr lang="fr-CA" dirty="0" smtClean="0"/>
              <a:t>Propos extrêmement dévalorisants concernant les femmes, avec une intensité extrême et délirieuse.  Ces entrevues étaient très difficiles à supporter</a:t>
            </a:r>
            <a:endParaRPr lang="fr-CA" dirty="0"/>
          </a:p>
          <a:p>
            <a:r>
              <a:rPr lang="fr-CA" dirty="0" smtClean="0"/>
              <a:t>Malheureusement perdu au suivi</a:t>
            </a:r>
            <a:endParaRPr lang="fr-CA" dirty="0"/>
          </a:p>
          <a:p>
            <a:r>
              <a:rPr lang="fr-CA" dirty="0" smtClean="0"/>
              <a:t>Pas de critère de traitement contre son gré</a:t>
            </a:r>
          </a:p>
          <a:p>
            <a:endParaRPr lang="fr-CA" dirty="0" smtClean="0"/>
          </a:p>
          <a:p>
            <a:r>
              <a:rPr lang="fr-FR" dirty="0" smtClean="0"/>
              <a:t>N’est pas le reflet des hommes en général</a:t>
            </a:r>
          </a:p>
        </p:txBody>
      </p:sp>
    </p:spTree>
    <p:extLst>
      <p:ext uri="{BB962C8B-B14F-4D97-AF65-F5344CB8AC3E}">
        <p14:creationId xmlns:p14="http://schemas.microsoft.com/office/powerpoint/2010/main" val="155827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wipe(down)">
                                      <p:cBhvr>
                                        <p:cTn id="41" dur="580">
                                          <p:stCondLst>
                                            <p:cond delay="0"/>
                                          </p:stCondLst>
                                        </p:cTn>
                                        <p:tgtEl>
                                          <p:spTgt spid="3">
                                            <p:txEl>
                                              <p:pRg st="3" end="3"/>
                                            </p:txEl>
                                          </p:spTgt>
                                        </p:tgtEl>
                                      </p:cBhvr>
                                    </p:animEffect>
                                    <p:anim calcmode="lin" valueType="num">
                                      <p:cBhvr>
                                        <p:cTn id="4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3" end="3"/>
                                            </p:txEl>
                                          </p:spTgt>
                                        </p:tgtEl>
                                      </p:cBhvr>
                                      <p:to x="100000" y="60000"/>
                                    </p:animScale>
                                    <p:animScale>
                                      <p:cBhvr>
                                        <p:cTn id="48" dur="166" decel="50000">
                                          <p:stCondLst>
                                            <p:cond delay="676"/>
                                          </p:stCondLst>
                                        </p:cTn>
                                        <p:tgtEl>
                                          <p:spTgt spid="3">
                                            <p:txEl>
                                              <p:pRg st="3" end="3"/>
                                            </p:txEl>
                                          </p:spTgt>
                                        </p:tgtEl>
                                      </p:cBhvr>
                                      <p:to x="100000" y="100000"/>
                                    </p:animScale>
                                    <p:animScale>
                                      <p:cBhvr>
                                        <p:cTn id="49" dur="26">
                                          <p:stCondLst>
                                            <p:cond delay="1312"/>
                                          </p:stCondLst>
                                        </p:cTn>
                                        <p:tgtEl>
                                          <p:spTgt spid="3">
                                            <p:txEl>
                                              <p:pRg st="3" end="3"/>
                                            </p:txEl>
                                          </p:spTgt>
                                        </p:tgtEl>
                                      </p:cBhvr>
                                      <p:to x="100000" y="80000"/>
                                    </p:animScale>
                                    <p:animScale>
                                      <p:cBhvr>
                                        <p:cTn id="50" dur="166" decel="50000">
                                          <p:stCondLst>
                                            <p:cond delay="1338"/>
                                          </p:stCondLst>
                                        </p:cTn>
                                        <p:tgtEl>
                                          <p:spTgt spid="3">
                                            <p:txEl>
                                              <p:pRg st="3" end="3"/>
                                            </p:txEl>
                                          </p:spTgt>
                                        </p:tgtEl>
                                      </p:cBhvr>
                                      <p:to x="100000" y="100000"/>
                                    </p:animScale>
                                    <p:animScale>
                                      <p:cBhvr>
                                        <p:cTn id="51" dur="26">
                                          <p:stCondLst>
                                            <p:cond delay="1642"/>
                                          </p:stCondLst>
                                        </p:cTn>
                                        <p:tgtEl>
                                          <p:spTgt spid="3">
                                            <p:txEl>
                                              <p:pRg st="3" end="3"/>
                                            </p:txEl>
                                          </p:spTgt>
                                        </p:tgtEl>
                                      </p:cBhvr>
                                      <p:to x="100000" y="90000"/>
                                    </p:animScale>
                                    <p:animScale>
                                      <p:cBhvr>
                                        <p:cTn id="52" dur="166" decel="50000">
                                          <p:stCondLst>
                                            <p:cond delay="1668"/>
                                          </p:stCondLst>
                                        </p:cTn>
                                        <p:tgtEl>
                                          <p:spTgt spid="3">
                                            <p:txEl>
                                              <p:pRg st="3" end="3"/>
                                            </p:txEl>
                                          </p:spTgt>
                                        </p:tgtEl>
                                      </p:cBhvr>
                                      <p:to x="100000" y="100000"/>
                                    </p:animScale>
                                    <p:animScale>
                                      <p:cBhvr>
                                        <p:cTn id="53" dur="26">
                                          <p:stCondLst>
                                            <p:cond delay="1808"/>
                                          </p:stCondLst>
                                        </p:cTn>
                                        <p:tgtEl>
                                          <p:spTgt spid="3">
                                            <p:txEl>
                                              <p:pRg st="3" end="3"/>
                                            </p:txEl>
                                          </p:spTgt>
                                        </p:tgtEl>
                                      </p:cBhvr>
                                      <p:to x="100000" y="95000"/>
                                    </p:animScale>
                                    <p:animScale>
                                      <p:cBhvr>
                                        <p:cTn id="54" dur="166" decel="50000">
                                          <p:stCondLst>
                                            <p:cond delay="1834"/>
                                          </p:stCondLst>
                                        </p:cTn>
                                        <p:tgtEl>
                                          <p:spTgt spid="3">
                                            <p:txEl>
                                              <p:pRg st="3" end="3"/>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Effect transition="in" filter="wipe(down)">
                                      <p:cBhvr>
                                        <p:cTn id="57" dur="580">
                                          <p:stCondLst>
                                            <p:cond delay="0"/>
                                          </p:stCondLst>
                                        </p:cTn>
                                        <p:tgtEl>
                                          <p:spTgt spid="3">
                                            <p:txEl>
                                              <p:pRg st="4" end="4"/>
                                            </p:txEl>
                                          </p:spTgt>
                                        </p:tgtEl>
                                      </p:cBhvr>
                                    </p:animEffect>
                                    <p:anim calcmode="lin" valueType="num">
                                      <p:cBhvr>
                                        <p:cTn id="5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xEl>
                                              <p:pRg st="4" end="4"/>
                                            </p:txEl>
                                          </p:spTgt>
                                        </p:tgtEl>
                                      </p:cBhvr>
                                      <p:to x="100000" y="60000"/>
                                    </p:animScale>
                                    <p:animScale>
                                      <p:cBhvr>
                                        <p:cTn id="64" dur="166" decel="50000">
                                          <p:stCondLst>
                                            <p:cond delay="676"/>
                                          </p:stCondLst>
                                        </p:cTn>
                                        <p:tgtEl>
                                          <p:spTgt spid="3">
                                            <p:txEl>
                                              <p:pRg st="4" end="4"/>
                                            </p:txEl>
                                          </p:spTgt>
                                        </p:tgtEl>
                                      </p:cBhvr>
                                      <p:to x="100000" y="100000"/>
                                    </p:animScale>
                                    <p:animScale>
                                      <p:cBhvr>
                                        <p:cTn id="65" dur="26">
                                          <p:stCondLst>
                                            <p:cond delay="1312"/>
                                          </p:stCondLst>
                                        </p:cTn>
                                        <p:tgtEl>
                                          <p:spTgt spid="3">
                                            <p:txEl>
                                              <p:pRg st="4" end="4"/>
                                            </p:txEl>
                                          </p:spTgt>
                                        </p:tgtEl>
                                      </p:cBhvr>
                                      <p:to x="100000" y="80000"/>
                                    </p:animScale>
                                    <p:animScale>
                                      <p:cBhvr>
                                        <p:cTn id="66" dur="166" decel="50000">
                                          <p:stCondLst>
                                            <p:cond delay="1338"/>
                                          </p:stCondLst>
                                        </p:cTn>
                                        <p:tgtEl>
                                          <p:spTgt spid="3">
                                            <p:txEl>
                                              <p:pRg st="4" end="4"/>
                                            </p:txEl>
                                          </p:spTgt>
                                        </p:tgtEl>
                                      </p:cBhvr>
                                      <p:to x="100000" y="100000"/>
                                    </p:animScale>
                                    <p:animScale>
                                      <p:cBhvr>
                                        <p:cTn id="67" dur="26">
                                          <p:stCondLst>
                                            <p:cond delay="1642"/>
                                          </p:stCondLst>
                                        </p:cTn>
                                        <p:tgtEl>
                                          <p:spTgt spid="3">
                                            <p:txEl>
                                              <p:pRg st="4" end="4"/>
                                            </p:txEl>
                                          </p:spTgt>
                                        </p:tgtEl>
                                      </p:cBhvr>
                                      <p:to x="100000" y="90000"/>
                                    </p:animScale>
                                    <p:animScale>
                                      <p:cBhvr>
                                        <p:cTn id="68" dur="166" decel="50000">
                                          <p:stCondLst>
                                            <p:cond delay="1668"/>
                                          </p:stCondLst>
                                        </p:cTn>
                                        <p:tgtEl>
                                          <p:spTgt spid="3">
                                            <p:txEl>
                                              <p:pRg st="4" end="4"/>
                                            </p:txEl>
                                          </p:spTgt>
                                        </p:tgtEl>
                                      </p:cBhvr>
                                      <p:to x="100000" y="100000"/>
                                    </p:animScale>
                                    <p:animScale>
                                      <p:cBhvr>
                                        <p:cTn id="69" dur="26">
                                          <p:stCondLst>
                                            <p:cond delay="1808"/>
                                          </p:stCondLst>
                                        </p:cTn>
                                        <p:tgtEl>
                                          <p:spTgt spid="3">
                                            <p:txEl>
                                              <p:pRg st="4" end="4"/>
                                            </p:txEl>
                                          </p:spTgt>
                                        </p:tgtEl>
                                      </p:cBhvr>
                                      <p:to x="100000" y="95000"/>
                                    </p:animScale>
                                    <p:animScale>
                                      <p:cBhvr>
                                        <p:cTn id="70" dur="166" decel="50000">
                                          <p:stCondLst>
                                            <p:cond delay="1834"/>
                                          </p:stCondLst>
                                        </p:cTn>
                                        <p:tgtEl>
                                          <p:spTgt spid="3">
                                            <p:txEl>
                                              <p:pRg st="4" end="4"/>
                                            </p:txEl>
                                          </p:spTgt>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3">
                                            <p:txEl>
                                              <p:pRg st="5" end="5"/>
                                            </p:txEl>
                                          </p:spTgt>
                                        </p:tgtEl>
                                        <p:attrNameLst>
                                          <p:attrName>style.visibility</p:attrName>
                                        </p:attrNameLst>
                                      </p:cBhvr>
                                      <p:to>
                                        <p:strVal val="visible"/>
                                      </p:to>
                                    </p:set>
                                    <p:animEffect transition="in" filter="wipe(down)">
                                      <p:cBhvr>
                                        <p:cTn id="73" dur="580">
                                          <p:stCondLst>
                                            <p:cond delay="0"/>
                                          </p:stCondLst>
                                        </p:cTn>
                                        <p:tgtEl>
                                          <p:spTgt spid="3">
                                            <p:txEl>
                                              <p:pRg st="5" end="5"/>
                                            </p:txEl>
                                          </p:spTgt>
                                        </p:tgtEl>
                                      </p:cBhvr>
                                    </p:animEffect>
                                    <p:anim calcmode="lin" valueType="num">
                                      <p:cBhvr>
                                        <p:cTn id="7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xEl>
                                              <p:pRg st="5" end="5"/>
                                            </p:txEl>
                                          </p:spTgt>
                                        </p:tgtEl>
                                      </p:cBhvr>
                                      <p:to x="100000" y="60000"/>
                                    </p:animScale>
                                    <p:animScale>
                                      <p:cBhvr>
                                        <p:cTn id="80" dur="166" decel="50000">
                                          <p:stCondLst>
                                            <p:cond delay="676"/>
                                          </p:stCondLst>
                                        </p:cTn>
                                        <p:tgtEl>
                                          <p:spTgt spid="3">
                                            <p:txEl>
                                              <p:pRg st="5" end="5"/>
                                            </p:txEl>
                                          </p:spTgt>
                                        </p:tgtEl>
                                      </p:cBhvr>
                                      <p:to x="100000" y="100000"/>
                                    </p:animScale>
                                    <p:animScale>
                                      <p:cBhvr>
                                        <p:cTn id="81" dur="26">
                                          <p:stCondLst>
                                            <p:cond delay="1312"/>
                                          </p:stCondLst>
                                        </p:cTn>
                                        <p:tgtEl>
                                          <p:spTgt spid="3">
                                            <p:txEl>
                                              <p:pRg st="5" end="5"/>
                                            </p:txEl>
                                          </p:spTgt>
                                        </p:tgtEl>
                                      </p:cBhvr>
                                      <p:to x="100000" y="80000"/>
                                    </p:animScale>
                                    <p:animScale>
                                      <p:cBhvr>
                                        <p:cTn id="82" dur="166" decel="50000">
                                          <p:stCondLst>
                                            <p:cond delay="1338"/>
                                          </p:stCondLst>
                                        </p:cTn>
                                        <p:tgtEl>
                                          <p:spTgt spid="3">
                                            <p:txEl>
                                              <p:pRg st="5" end="5"/>
                                            </p:txEl>
                                          </p:spTgt>
                                        </p:tgtEl>
                                      </p:cBhvr>
                                      <p:to x="100000" y="100000"/>
                                    </p:animScale>
                                    <p:animScale>
                                      <p:cBhvr>
                                        <p:cTn id="83" dur="26">
                                          <p:stCondLst>
                                            <p:cond delay="1642"/>
                                          </p:stCondLst>
                                        </p:cTn>
                                        <p:tgtEl>
                                          <p:spTgt spid="3">
                                            <p:txEl>
                                              <p:pRg st="5" end="5"/>
                                            </p:txEl>
                                          </p:spTgt>
                                        </p:tgtEl>
                                      </p:cBhvr>
                                      <p:to x="100000" y="90000"/>
                                    </p:animScale>
                                    <p:animScale>
                                      <p:cBhvr>
                                        <p:cTn id="84" dur="166" decel="50000">
                                          <p:stCondLst>
                                            <p:cond delay="1668"/>
                                          </p:stCondLst>
                                        </p:cTn>
                                        <p:tgtEl>
                                          <p:spTgt spid="3">
                                            <p:txEl>
                                              <p:pRg st="5" end="5"/>
                                            </p:txEl>
                                          </p:spTgt>
                                        </p:tgtEl>
                                      </p:cBhvr>
                                      <p:to x="100000" y="100000"/>
                                    </p:animScale>
                                    <p:animScale>
                                      <p:cBhvr>
                                        <p:cTn id="85" dur="26">
                                          <p:stCondLst>
                                            <p:cond delay="1808"/>
                                          </p:stCondLst>
                                        </p:cTn>
                                        <p:tgtEl>
                                          <p:spTgt spid="3">
                                            <p:txEl>
                                              <p:pRg st="5" end="5"/>
                                            </p:txEl>
                                          </p:spTgt>
                                        </p:tgtEl>
                                      </p:cBhvr>
                                      <p:to x="100000" y="95000"/>
                                    </p:animScale>
                                    <p:animScale>
                                      <p:cBhvr>
                                        <p:cTn id="86" dur="166" decel="50000">
                                          <p:stCondLst>
                                            <p:cond delay="1834"/>
                                          </p:stCondLst>
                                        </p:cTn>
                                        <p:tgtEl>
                                          <p:spTgt spid="3">
                                            <p:txEl>
                                              <p:pRg st="5" end="5"/>
                                            </p:txEl>
                                          </p:spTgt>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nodeType="clickEffect">
                                  <p:stCondLst>
                                    <p:cond delay="0"/>
                                  </p:stCondLst>
                                  <p:childTnLst>
                                    <p:set>
                                      <p:cBhvr>
                                        <p:cTn id="90" dur="1" fill="hold">
                                          <p:stCondLst>
                                            <p:cond delay="0"/>
                                          </p:stCondLst>
                                        </p:cTn>
                                        <p:tgtEl>
                                          <p:spTgt spid="3">
                                            <p:txEl>
                                              <p:pRg st="7" end="7"/>
                                            </p:txEl>
                                          </p:spTgt>
                                        </p:tgtEl>
                                        <p:attrNameLst>
                                          <p:attrName>style.visibility</p:attrName>
                                        </p:attrNameLst>
                                      </p:cBhvr>
                                      <p:to>
                                        <p:strVal val="visible"/>
                                      </p:to>
                                    </p:set>
                                    <p:animEffect transition="in" filter="wipe(down)">
                                      <p:cBhvr>
                                        <p:cTn id="91" dur="580">
                                          <p:stCondLst>
                                            <p:cond delay="0"/>
                                          </p:stCondLst>
                                        </p:cTn>
                                        <p:tgtEl>
                                          <p:spTgt spid="3">
                                            <p:txEl>
                                              <p:pRg st="7" end="7"/>
                                            </p:txEl>
                                          </p:spTgt>
                                        </p:tgtEl>
                                      </p:cBhvr>
                                    </p:animEffect>
                                    <p:anim calcmode="lin" valueType="num">
                                      <p:cBhvr>
                                        <p:cTn id="92"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3">
                                            <p:txEl>
                                              <p:pRg st="7" end="7"/>
                                            </p:txEl>
                                          </p:spTgt>
                                        </p:tgtEl>
                                      </p:cBhvr>
                                      <p:to x="100000" y="60000"/>
                                    </p:animScale>
                                    <p:animScale>
                                      <p:cBhvr>
                                        <p:cTn id="98" dur="166" decel="50000">
                                          <p:stCondLst>
                                            <p:cond delay="676"/>
                                          </p:stCondLst>
                                        </p:cTn>
                                        <p:tgtEl>
                                          <p:spTgt spid="3">
                                            <p:txEl>
                                              <p:pRg st="7" end="7"/>
                                            </p:txEl>
                                          </p:spTgt>
                                        </p:tgtEl>
                                      </p:cBhvr>
                                      <p:to x="100000" y="100000"/>
                                    </p:animScale>
                                    <p:animScale>
                                      <p:cBhvr>
                                        <p:cTn id="99" dur="26">
                                          <p:stCondLst>
                                            <p:cond delay="1312"/>
                                          </p:stCondLst>
                                        </p:cTn>
                                        <p:tgtEl>
                                          <p:spTgt spid="3">
                                            <p:txEl>
                                              <p:pRg st="7" end="7"/>
                                            </p:txEl>
                                          </p:spTgt>
                                        </p:tgtEl>
                                      </p:cBhvr>
                                      <p:to x="100000" y="80000"/>
                                    </p:animScale>
                                    <p:animScale>
                                      <p:cBhvr>
                                        <p:cTn id="100" dur="166" decel="50000">
                                          <p:stCondLst>
                                            <p:cond delay="1338"/>
                                          </p:stCondLst>
                                        </p:cTn>
                                        <p:tgtEl>
                                          <p:spTgt spid="3">
                                            <p:txEl>
                                              <p:pRg st="7" end="7"/>
                                            </p:txEl>
                                          </p:spTgt>
                                        </p:tgtEl>
                                      </p:cBhvr>
                                      <p:to x="100000" y="100000"/>
                                    </p:animScale>
                                    <p:animScale>
                                      <p:cBhvr>
                                        <p:cTn id="101" dur="26">
                                          <p:stCondLst>
                                            <p:cond delay="1642"/>
                                          </p:stCondLst>
                                        </p:cTn>
                                        <p:tgtEl>
                                          <p:spTgt spid="3">
                                            <p:txEl>
                                              <p:pRg st="7" end="7"/>
                                            </p:txEl>
                                          </p:spTgt>
                                        </p:tgtEl>
                                      </p:cBhvr>
                                      <p:to x="100000" y="90000"/>
                                    </p:animScale>
                                    <p:animScale>
                                      <p:cBhvr>
                                        <p:cTn id="102" dur="166" decel="50000">
                                          <p:stCondLst>
                                            <p:cond delay="1668"/>
                                          </p:stCondLst>
                                        </p:cTn>
                                        <p:tgtEl>
                                          <p:spTgt spid="3">
                                            <p:txEl>
                                              <p:pRg st="7" end="7"/>
                                            </p:txEl>
                                          </p:spTgt>
                                        </p:tgtEl>
                                      </p:cBhvr>
                                      <p:to x="100000" y="100000"/>
                                    </p:animScale>
                                    <p:animScale>
                                      <p:cBhvr>
                                        <p:cTn id="103" dur="26">
                                          <p:stCondLst>
                                            <p:cond delay="1808"/>
                                          </p:stCondLst>
                                        </p:cTn>
                                        <p:tgtEl>
                                          <p:spTgt spid="3">
                                            <p:txEl>
                                              <p:pRg st="7" end="7"/>
                                            </p:txEl>
                                          </p:spTgt>
                                        </p:tgtEl>
                                      </p:cBhvr>
                                      <p:to x="100000" y="95000"/>
                                    </p:animScale>
                                    <p:animScale>
                                      <p:cBhvr>
                                        <p:cTn id="104"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alphaModFix amt="24000"/>
            <a:extLst>
              <a:ext uri="{28A0092B-C50C-407E-A947-70E740481C1C}">
                <a14:useLocalDpi xmlns:a14="http://schemas.microsoft.com/office/drawing/2010/main" val="0"/>
              </a:ext>
            </a:extLst>
          </a:blip>
          <a:stretch>
            <a:fillRect/>
          </a:stretch>
        </p:blipFill>
        <p:spPr>
          <a:xfrm>
            <a:off x="0" y="0"/>
            <a:ext cx="12192000" cy="6875955"/>
          </a:xfrm>
          <a:prstGeom prst="rect">
            <a:avLst/>
          </a:prstGeom>
        </p:spPr>
      </p:pic>
      <p:sp>
        <p:nvSpPr>
          <p:cNvPr id="2" name="Titre 1"/>
          <p:cNvSpPr>
            <a:spLocks noGrp="1"/>
          </p:cNvSpPr>
          <p:nvPr>
            <p:ph type="title"/>
          </p:nvPr>
        </p:nvSpPr>
        <p:spPr/>
        <p:txBody>
          <a:bodyPr/>
          <a:lstStyle/>
          <a:p>
            <a:r>
              <a:rPr lang="fr-FR" dirty="0" smtClean="0"/>
              <a:t>GAPI </a:t>
            </a:r>
            <a:r>
              <a:rPr lang="mr-IN" dirty="0" smtClean="0"/>
              <a:t>–</a:t>
            </a:r>
            <a:r>
              <a:rPr lang="fr-FR" dirty="0" smtClean="0"/>
              <a:t> AXE I: Les TDU</a:t>
            </a:r>
            <a:r>
              <a:rPr lang="fr-FR" dirty="0"/>
              <a:t/>
            </a:r>
            <a:br>
              <a:rPr lang="fr-FR" dirty="0"/>
            </a:br>
            <a:r>
              <a:rPr lang="fr-FR" sz="2400" dirty="0" smtClean="0">
                <a:solidFill>
                  <a:schemeClr val="accent2"/>
                </a:solidFill>
              </a:rPr>
              <a:t>Les </a:t>
            </a:r>
            <a:r>
              <a:rPr lang="fr-FR" sz="2400" dirty="0" err="1" smtClean="0">
                <a:solidFill>
                  <a:schemeClr val="accent2"/>
                </a:solidFill>
              </a:rPr>
              <a:t>addicts</a:t>
            </a:r>
            <a:endParaRPr lang="fr-FR" dirty="0">
              <a:solidFill>
                <a:schemeClr val="accent2"/>
              </a:solidFill>
            </a:endParaRPr>
          </a:p>
        </p:txBody>
      </p:sp>
      <p:sp>
        <p:nvSpPr>
          <p:cNvPr id="3" name="Espace réservé du contenu 2"/>
          <p:cNvSpPr>
            <a:spLocks noGrp="1"/>
          </p:cNvSpPr>
          <p:nvPr>
            <p:ph idx="1"/>
          </p:nvPr>
        </p:nvSpPr>
        <p:spPr/>
        <p:txBody>
          <a:bodyPr>
            <a:normAutofit/>
          </a:bodyPr>
          <a:lstStyle/>
          <a:p>
            <a:pPr marL="285750" indent="-285750">
              <a:buFont typeface="Arial" charset="0"/>
              <a:buChar char="•"/>
            </a:pPr>
            <a:endParaRPr lang="fr-FR" dirty="0" smtClean="0"/>
          </a:p>
          <a:p>
            <a:pPr marL="285750" indent="-285750">
              <a:buFont typeface="Arial" charset="0"/>
              <a:buChar char="•"/>
            </a:pPr>
            <a:endParaRPr lang="fr-FR" dirty="0"/>
          </a:p>
          <a:p>
            <a:pPr marL="285750" indent="-285750">
              <a:buFont typeface="Arial" charset="0"/>
              <a:buChar char="•"/>
            </a:pPr>
            <a:r>
              <a:rPr lang="fr-FR" dirty="0" smtClean="0"/>
              <a:t>Les </a:t>
            </a:r>
            <a:r>
              <a:rPr lang="fr-FR" dirty="0"/>
              <a:t>besoin de ces hommes sont en premier lieu un soutien via un CRDQ ou un organisme spécialisé dans la gestion des </a:t>
            </a:r>
            <a:r>
              <a:rPr lang="fr-FR" dirty="0" smtClean="0"/>
              <a:t>dépendances</a:t>
            </a:r>
          </a:p>
          <a:p>
            <a:pPr marL="285750" indent="-285750">
              <a:buFont typeface="Arial" charset="0"/>
              <a:buChar char="•"/>
            </a:pPr>
            <a:r>
              <a:rPr lang="fr-FR" dirty="0" smtClean="0"/>
              <a:t>Il y a régulièrement des comorbidités psychiatriques associées</a:t>
            </a:r>
          </a:p>
          <a:p>
            <a:pPr marL="285750" indent="-285750">
              <a:buFont typeface="Arial" charset="0"/>
              <a:buChar char="•"/>
            </a:pPr>
            <a:r>
              <a:rPr lang="fr-FR" dirty="0" smtClean="0"/>
              <a:t>Une gestion médicamenteuse de certains tendances agressives, anxieuses ou dépressives comorbides est souvent nécessaire.</a:t>
            </a:r>
          </a:p>
          <a:p>
            <a:pPr marL="285750" indent="-285750">
              <a:buFont typeface="Arial" charset="0"/>
              <a:buChar char="•"/>
            </a:pPr>
            <a:r>
              <a:rPr lang="fr-FR" dirty="0" smtClean="0"/>
              <a:t>Certains dommages cérébraux sont malheureusement permanents</a:t>
            </a:r>
          </a:p>
          <a:p>
            <a:pPr marL="285750" indent="-285750">
              <a:buFont typeface="Arial" charset="0"/>
              <a:buChar char="•"/>
            </a:pPr>
            <a:r>
              <a:rPr lang="fr-FR" dirty="0" smtClean="0"/>
              <a:t>Principe de la réduction des méfaits dans certains cas</a:t>
            </a:r>
            <a:endParaRPr lang="fr-FR" dirty="0"/>
          </a:p>
        </p:txBody>
      </p:sp>
    </p:spTree>
    <p:extLst>
      <p:ext uri="{BB962C8B-B14F-4D97-AF65-F5344CB8AC3E}">
        <p14:creationId xmlns:p14="http://schemas.microsoft.com/office/powerpoint/2010/main" val="9541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arn(inVertical)">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alphaModFix amt="52000"/>
            <a:extLst>
              <a:ext uri="{28A0092B-C50C-407E-A947-70E740481C1C}">
                <a14:useLocalDpi xmlns:a14="http://schemas.microsoft.com/office/drawing/2010/main" val="0"/>
              </a:ext>
            </a:extLst>
          </a:blip>
          <a:stretch>
            <a:fillRect/>
          </a:stretch>
        </p:blipFill>
        <p:spPr>
          <a:xfrm>
            <a:off x="0" y="0"/>
            <a:ext cx="12192000" cy="6860978"/>
          </a:xfrm>
          <a:prstGeom prst="rect">
            <a:avLst/>
          </a:prstGeom>
        </p:spPr>
      </p:pic>
      <p:sp>
        <p:nvSpPr>
          <p:cNvPr id="2" name="Titre 1"/>
          <p:cNvSpPr>
            <a:spLocks noGrp="1"/>
          </p:cNvSpPr>
          <p:nvPr>
            <p:ph type="title"/>
          </p:nvPr>
        </p:nvSpPr>
        <p:spPr/>
        <p:txBody>
          <a:bodyPr/>
          <a:lstStyle/>
          <a:p>
            <a:r>
              <a:rPr lang="fr-FR" dirty="0" smtClean="0"/>
              <a:t>GAPI </a:t>
            </a:r>
            <a:r>
              <a:rPr lang="mr-IN" dirty="0" smtClean="0"/>
              <a:t>–</a:t>
            </a:r>
            <a:r>
              <a:rPr lang="fr-FR" dirty="0" smtClean="0"/>
              <a:t> les besoins de la clientèle</a:t>
            </a:r>
            <a:br>
              <a:rPr lang="fr-FR" dirty="0" smtClean="0"/>
            </a:br>
            <a:r>
              <a:rPr lang="fr-FR" sz="2000" dirty="0" smtClean="0">
                <a:solidFill>
                  <a:schemeClr val="accent2"/>
                </a:solidFill>
              </a:rPr>
              <a:t>pistes de solution identifiées</a:t>
            </a:r>
            <a:endParaRPr lang="fr-FR" sz="2000" dirty="0">
              <a:solidFill>
                <a:schemeClr val="accent2"/>
              </a:solidFill>
            </a:endParaRPr>
          </a:p>
        </p:txBody>
      </p:sp>
      <p:sp>
        <p:nvSpPr>
          <p:cNvPr id="3" name="Espace réservé du contenu 2"/>
          <p:cNvSpPr>
            <a:spLocks noGrp="1"/>
          </p:cNvSpPr>
          <p:nvPr>
            <p:ph idx="1"/>
          </p:nvPr>
        </p:nvSpPr>
        <p:spPr/>
        <p:txBody>
          <a:bodyPr>
            <a:normAutofit fontScale="70000" lnSpcReduction="20000"/>
          </a:bodyPr>
          <a:lstStyle/>
          <a:p>
            <a:r>
              <a:rPr lang="fr-FR" dirty="0"/>
              <a:t>Sauver une relation de couple n’est pas un but en </a:t>
            </a:r>
            <a:r>
              <a:rPr lang="fr-FR" dirty="0" smtClean="0"/>
              <a:t>soi</a:t>
            </a:r>
          </a:p>
          <a:p>
            <a:pPr lvl="1"/>
            <a:r>
              <a:rPr lang="fr-FR" dirty="0">
                <a:solidFill>
                  <a:srgbClr val="0070C0"/>
                </a:solidFill>
              </a:rPr>
              <a:t>Phrase clé:  Est-ce qu’il s’agit d’une relation que vous </a:t>
            </a:r>
            <a:r>
              <a:rPr lang="fr-FR" dirty="0" smtClean="0">
                <a:solidFill>
                  <a:srgbClr val="0070C0"/>
                </a:solidFill>
              </a:rPr>
              <a:t>préféreriez conserver?</a:t>
            </a:r>
            <a:r>
              <a:rPr lang="fr-FR" dirty="0">
                <a:solidFill>
                  <a:srgbClr val="0070C0"/>
                </a:solidFill>
              </a:rPr>
              <a:t> </a:t>
            </a:r>
            <a:r>
              <a:rPr lang="fr-FR" dirty="0" smtClean="0">
                <a:solidFill>
                  <a:srgbClr val="0070C0"/>
                </a:solidFill>
              </a:rPr>
              <a:t> Pour quel motif?</a:t>
            </a:r>
          </a:p>
          <a:p>
            <a:pPr lvl="1"/>
            <a:r>
              <a:rPr lang="fr-FR" dirty="0" smtClean="0"/>
              <a:t>Plusieurs </a:t>
            </a:r>
            <a:r>
              <a:rPr lang="fr-FR" dirty="0"/>
              <a:t>ont l’impression à tort qu’il leur faut revenir avec le conjoint/conjointe actuelle</a:t>
            </a:r>
          </a:p>
          <a:p>
            <a:pPr lvl="1"/>
            <a:r>
              <a:rPr lang="fr-FR" dirty="0" smtClean="0"/>
              <a:t>Beaucoup d’homme se sentent soulagés de mettre un terme à une relation dysfonctionnelle</a:t>
            </a:r>
          </a:p>
          <a:p>
            <a:r>
              <a:rPr lang="fr-FR" dirty="0" smtClean="0"/>
              <a:t>Pour ceux qui désir maintenir leur couple, comment réagir au conjoint/conjointe lors d’une agression ou de violence. </a:t>
            </a:r>
          </a:p>
          <a:p>
            <a:pPr lvl="1"/>
            <a:r>
              <a:rPr lang="fr-FR" dirty="0" smtClean="0"/>
              <a:t>Axe II:   Borderlines, Histrioniques, Passives/Agressives </a:t>
            </a:r>
            <a:r>
              <a:rPr lang="fr-FR" dirty="0" smtClean="0">
                <a:solidFill>
                  <a:srgbClr val="FF0000"/>
                </a:solidFill>
              </a:rPr>
              <a:t>(C’est difficile pour les thérapeutes, alors pour un seul homme...)</a:t>
            </a:r>
            <a:endParaRPr lang="fr-FR" sz="1700" dirty="0" smtClean="0">
              <a:solidFill>
                <a:srgbClr val="FF0000"/>
              </a:solidFill>
            </a:endParaRPr>
          </a:p>
          <a:p>
            <a:pPr lvl="1"/>
            <a:r>
              <a:rPr lang="fr-FR" dirty="0" smtClean="0"/>
              <a:t>Axe IV:  Propos sexuels inappropriés devant les autres - ex; restaurant ou cinéma </a:t>
            </a:r>
          </a:p>
          <a:p>
            <a:pPr lvl="1"/>
            <a:r>
              <a:rPr lang="fr-FR" dirty="0" smtClean="0"/>
              <a:t>Axe IV:  Réactions abusives et humiliantes  lors de dysfonctionnement sexuel (Trouble de l’érection, Éjaculation précoce</a:t>
            </a:r>
            <a:r>
              <a:rPr lang="mr-IN" dirty="0" smtClean="0"/>
              <a:t>…</a:t>
            </a:r>
            <a:r>
              <a:rPr lang="fr-CA" dirty="0" smtClean="0"/>
              <a:t>)</a:t>
            </a:r>
            <a:endParaRPr lang="fr-CA" dirty="0"/>
          </a:p>
          <a:p>
            <a:pPr lvl="1"/>
            <a:r>
              <a:rPr lang="fr-CA" dirty="0" smtClean="0"/>
              <a:t>Axe IV:  Les limites de la maternité</a:t>
            </a:r>
            <a:r>
              <a:rPr lang="mr-IN" dirty="0" smtClean="0"/>
              <a:t>…</a:t>
            </a:r>
            <a:r>
              <a:rPr lang="fr-CA" dirty="0" smtClean="0"/>
              <a:t> pas une justification pour se laisser agresser ou inférioriser </a:t>
            </a:r>
          </a:p>
          <a:p>
            <a:pPr lvl="1"/>
            <a:r>
              <a:rPr lang="fr-FR" dirty="0" smtClean="0"/>
              <a:t>Axe IV:  Le syndrome prémenstruel explique mais n’excuse pas la violence qu’ils subissent. </a:t>
            </a:r>
          </a:p>
          <a:p>
            <a:pPr lvl="1"/>
            <a:r>
              <a:rPr lang="fr-FR" dirty="0" smtClean="0">
                <a:solidFill>
                  <a:srgbClr val="0070C0"/>
                </a:solidFill>
              </a:rPr>
              <a:t>Besoin identifié:  comment les hommes peuvent mettre leurs limites de façon positive et des conséquences de façon socialement acceptable sans crainte de se faire judiciariser à tort.</a:t>
            </a:r>
            <a:endParaRPr lang="fr-FR" dirty="0" smtClean="0"/>
          </a:p>
          <a:p>
            <a:r>
              <a:rPr lang="fr-FR" dirty="0" smtClean="0"/>
              <a:t>Identification des facteurs de risque pour les TDAH, les anxieux et les déprimés.  </a:t>
            </a:r>
          </a:p>
          <a:p>
            <a:pPr lvl="1"/>
            <a:r>
              <a:rPr lang="fr-FR" dirty="0" smtClean="0">
                <a:solidFill>
                  <a:srgbClr val="0070C0"/>
                </a:solidFill>
              </a:rPr>
              <a:t>Des traitements existent et sont efficaces.  </a:t>
            </a:r>
          </a:p>
          <a:p>
            <a:pPr lvl="1"/>
            <a:r>
              <a:rPr lang="fr-FR" dirty="0" smtClean="0">
                <a:solidFill>
                  <a:srgbClr val="0070C0"/>
                </a:solidFill>
              </a:rPr>
              <a:t>Il faut éviter la sur-responsabilisation.  La </a:t>
            </a:r>
            <a:r>
              <a:rPr lang="fr-FR" dirty="0" err="1" smtClean="0">
                <a:solidFill>
                  <a:srgbClr val="0070C0"/>
                </a:solidFill>
              </a:rPr>
              <a:t>responsabilisatin</a:t>
            </a:r>
            <a:r>
              <a:rPr lang="fr-FR" dirty="0" smtClean="0">
                <a:solidFill>
                  <a:srgbClr val="0070C0"/>
                </a:solidFill>
              </a:rPr>
              <a:t> est  habituellement utile dans les cas de TP</a:t>
            </a:r>
            <a:endParaRPr lang="fr-FR" dirty="0"/>
          </a:p>
          <a:p>
            <a:r>
              <a:rPr lang="fr-FR" dirty="0" smtClean="0"/>
              <a:t>Comment rattacher les hommes aux outils de gestion de la colère et de l’impulsivité dans un contexte de traitement féministe</a:t>
            </a:r>
          </a:p>
          <a:p>
            <a:pPr lvl="1"/>
            <a:r>
              <a:rPr lang="fr-FR" dirty="0" smtClean="0">
                <a:solidFill>
                  <a:srgbClr val="0070C0"/>
                </a:solidFill>
              </a:rPr>
              <a:t>Éviter de jeter le bébé avec l’eau du bain.  Focuser sur les gains à utiliser les outils enseignés.</a:t>
            </a:r>
            <a:endParaRPr lang="fr-FR" dirty="0">
              <a:solidFill>
                <a:srgbClr val="0070C0"/>
              </a:solidFill>
            </a:endParaRPr>
          </a:p>
        </p:txBody>
      </p:sp>
    </p:spTree>
    <p:extLst>
      <p:ext uri="{BB962C8B-B14F-4D97-AF65-F5344CB8AC3E}">
        <p14:creationId xmlns:p14="http://schemas.microsoft.com/office/powerpoint/2010/main" val="39717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3">
                                            <p:txEl>
                                              <p:pRg st="0" end="0"/>
                                            </p:txEl>
                                          </p:spTgt>
                                        </p:tgtEl>
                                      </p:cBhvr>
                                    </p:animEffect>
                                  </p:childTnLst>
                                </p:cTn>
                              </p:par>
                              <p:par>
                                <p:cTn id="9" presetID="1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ppt_x</p:attrName>
                                        </p:attrNameLst>
                                      </p:cBhvr>
                                      <p:tavLst>
                                        <p:tav tm="0">
                                          <p:val>
                                            <p:strVal val="#ppt_x-#ppt_w*1.125000"/>
                                          </p:val>
                                        </p:tav>
                                        <p:tav tm="100000">
                                          <p:val>
                                            <p:strVal val="#ppt_x"/>
                                          </p:val>
                                        </p:tav>
                                      </p:tavLst>
                                    </p:anim>
                                    <p:animEffect transition="in" filter="wipe(right)">
                                      <p:cBhvr>
                                        <p:cTn id="12" dur="500"/>
                                        <p:tgtEl>
                                          <p:spTgt spid="3">
                                            <p:txEl>
                                              <p:pRg st="1" end="1"/>
                                            </p:txEl>
                                          </p:spTgt>
                                        </p:tgtEl>
                                      </p:cBhvr>
                                    </p:animEffect>
                                  </p:childTnLst>
                                </p:cTn>
                              </p:par>
                              <p:par>
                                <p:cTn id="13" presetID="1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p:tgtEl>
                                          <p:spTgt spid="3">
                                            <p:txEl>
                                              <p:pRg st="2" end="2"/>
                                            </p:txEl>
                                          </p:spTgt>
                                        </p:tgtEl>
                                        <p:attrNameLst>
                                          <p:attrName>ppt_x</p:attrName>
                                        </p:attrNameLst>
                                      </p:cBhvr>
                                      <p:tavLst>
                                        <p:tav tm="0">
                                          <p:val>
                                            <p:strVal val="#ppt_x-#ppt_w*1.125000"/>
                                          </p:val>
                                        </p:tav>
                                        <p:tav tm="100000">
                                          <p:val>
                                            <p:strVal val="#ppt_x"/>
                                          </p:val>
                                        </p:tav>
                                      </p:tavLst>
                                    </p:anim>
                                    <p:animEffect transition="in" filter="wipe(right)">
                                      <p:cBhvr>
                                        <p:cTn id="16" dur="500"/>
                                        <p:tgtEl>
                                          <p:spTgt spid="3">
                                            <p:txEl>
                                              <p:pRg st="2" end="2"/>
                                            </p:txEl>
                                          </p:spTgt>
                                        </p:tgtEl>
                                      </p:cBhvr>
                                    </p:animEffect>
                                  </p:childTnLst>
                                </p:cTn>
                              </p:par>
                              <p:par>
                                <p:cTn id="17" presetID="12" presetClass="entr" presetSubtype="8"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barn(inVertical)">
                                      <p:cBhvr>
                                        <p:cTn id="41" dur="500"/>
                                        <p:tgtEl>
                                          <p:spTgt spid="3">
                                            <p:txEl>
                                              <p:pRg st="11" end="11"/>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Effect transition="in" filter="barn(inVertical)">
                                      <p:cBhvr>
                                        <p:cTn id="44" dur="500"/>
                                        <p:tgtEl>
                                          <p:spTgt spid="3">
                                            <p:txEl>
                                              <p:pRg st="12" end="12"/>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barn(inVertical)">
                                      <p:cBhvr>
                                        <p:cTn id="47" dur="500"/>
                                        <p:tgtEl>
                                          <p:spTgt spid="3">
                                            <p:txEl>
                                              <p:pRg st="13" end="1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4" end="14"/>
                                            </p:txEl>
                                          </p:spTgt>
                                        </p:tgtEl>
                                        <p:attrNameLst>
                                          <p:attrName>style.visibility</p:attrName>
                                        </p:attrNameLst>
                                      </p:cBhvr>
                                      <p:to>
                                        <p:strVal val="visible"/>
                                      </p:to>
                                    </p:set>
                                    <p:animEffect transition="in" filter="blinds(horizontal)">
                                      <p:cBhvr>
                                        <p:cTn id="52" dur="500"/>
                                        <p:tgtEl>
                                          <p:spTgt spid="3">
                                            <p:txEl>
                                              <p:pRg st="14" end="14"/>
                                            </p:txEl>
                                          </p:spTgt>
                                        </p:tgtEl>
                                      </p:cBhvr>
                                    </p:animEffect>
                                  </p:childTnLst>
                                </p:cTn>
                              </p:par>
                              <p:par>
                                <p:cTn id="53" presetID="3" presetClass="entr" presetSubtype="10" fill="hold" nodeType="with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animEffect transition="in" filter="blinds(horizontal)">
                                      <p:cBhvr>
                                        <p:cTn id="55"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rot="16200000">
            <a:off x="2673235" y="-2673236"/>
            <a:ext cx="6845531" cy="12191999"/>
          </a:xfrm>
          <a:prstGeom prst="rect">
            <a:avLst/>
          </a:prstGeom>
        </p:spPr>
      </p:pic>
      <p:sp>
        <p:nvSpPr>
          <p:cNvPr id="2" name="Titre 1"/>
          <p:cNvSpPr>
            <a:spLocks noGrp="1"/>
          </p:cNvSpPr>
          <p:nvPr>
            <p:ph type="title"/>
          </p:nvPr>
        </p:nvSpPr>
        <p:spPr/>
        <p:txBody>
          <a:bodyPr/>
          <a:lstStyle/>
          <a:p>
            <a:r>
              <a:rPr lang="fr-FR" dirty="0" smtClean="0"/>
              <a:t>CSBEQ</a:t>
            </a:r>
            <a:br>
              <a:rPr lang="fr-FR" dirty="0" smtClean="0"/>
            </a:br>
            <a:r>
              <a:rPr lang="fr-FR" sz="2400" dirty="0" smtClean="0">
                <a:solidFill>
                  <a:schemeClr val="accent2"/>
                </a:solidFill>
              </a:rPr>
              <a:t>Une initiative de coordination</a:t>
            </a:r>
            <a:endParaRPr lang="fr-FR" sz="2400" dirty="0">
              <a:solidFill>
                <a:schemeClr val="accent2"/>
              </a:solidFill>
            </a:endParaRPr>
          </a:p>
        </p:txBody>
      </p:sp>
      <p:sp>
        <p:nvSpPr>
          <p:cNvPr id="3" name="Espace réservé du contenu 2"/>
          <p:cNvSpPr>
            <a:spLocks noGrp="1"/>
          </p:cNvSpPr>
          <p:nvPr>
            <p:ph idx="1"/>
          </p:nvPr>
        </p:nvSpPr>
        <p:spPr>
          <a:xfrm>
            <a:off x="5455920" y="2121408"/>
            <a:ext cx="5672328" cy="1978152"/>
          </a:xfrm>
        </p:spPr>
        <p:txBody>
          <a:bodyPr/>
          <a:lstStyle/>
          <a:p>
            <a:endParaRPr lang="fr-FR" dirty="0" smtClean="0"/>
          </a:p>
          <a:p>
            <a:endParaRPr lang="fr-FR" dirty="0"/>
          </a:p>
          <a:p>
            <a:r>
              <a:rPr lang="fr-FR" b="1" dirty="0" smtClean="0">
                <a:solidFill>
                  <a:srgbClr val="0070C0"/>
                </a:solidFill>
              </a:rPr>
              <a:t>Regroupement de plusieurs organismes </a:t>
            </a:r>
          </a:p>
          <a:p>
            <a:r>
              <a:rPr lang="fr-FR" b="1" dirty="0" smtClean="0">
                <a:solidFill>
                  <a:srgbClr val="0070C0"/>
                </a:solidFill>
              </a:rPr>
              <a:t>Qui est dans la salle ?</a:t>
            </a:r>
            <a:endParaRPr lang="fr-FR" b="1" dirty="0">
              <a:solidFill>
                <a:srgbClr val="0070C0"/>
              </a:solidFill>
            </a:endParaRPr>
          </a:p>
        </p:txBody>
      </p:sp>
    </p:spTree>
    <p:extLst>
      <p:ext uri="{BB962C8B-B14F-4D97-AF65-F5344CB8AC3E}">
        <p14:creationId xmlns:p14="http://schemas.microsoft.com/office/powerpoint/2010/main" val="141640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path" presetSubtype="0" accel="50000" decel="50000" fill="hold" grpId="0" nodeType="clickEffect">
                                  <p:stCondLst>
                                    <p:cond delay="0"/>
                                  </p:stCondLst>
                                  <p:childTnLst>
                                    <p:animMotion origin="layout" path="M 1.25E-6 -4.07407E-6 C -0.00404 -0.0081 -0.01797 -0.01597 -0.02305 -0.01597 C -0.05404 -0.01597 -0.08607 0.10903 -0.08607 0.23403 C -0.08607 0.17107 -0.10208 0.10903 -0.11706 0.10903 C -0.13307 0.10903 -0.14805 0.17199 -0.14805 0.23403 C -0.14805 0.20301 -0.15599 0.17107 -0.16406 0.17107 C -0.17201 0.17107 -0.18008 0.20209 -0.18008 0.23403 C -0.18008 0.21806 -0.18412 0.20301 -0.18802 0.20301 C -0.19206 0.20301 -0.19596 0.21899 -0.19596 0.23403 C -0.19596 0.22593 -0.19792 0.21806 -0.2 0.21806 C -0.20104 0.21806 -0.20404 0.22616 -0.20404 0.23403 C -0.20404 0.2301 -0.20508 0.22593 -0.20599 0.22593 C -0.20599 0.225 -0.20794 0.22987 -0.20794 0.23403 C -0.20794 0.23195 -0.20794 0.2301 -0.20899 0.2301 C -0.20899 0.23102 -0.21003 0.23218 -0.21003 0.23403 C -0.21003 0.23311 -0.21003 0.23195 -0.21003 0.23102 C -0.21107 0.23102 -0.21107 0.23195 -0.21107 0.23311 C -0.21211 0.23311 -0.21211 0.23218 -0.21211 0.23102 C -0.21315 0.23102 -0.21315 0.23195 -0.21315 0.23311 " pathEditMode="relative" rAng="0" ptsTypes="AAAAAAAAAAAAAAAAAAA">
                                      <p:cBhvr>
                                        <p:cTn id="6" dur="2000" fill="hold"/>
                                        <p:tgtEl>
                                          <p:spTgt spid="3">
                                            <p:txEl>
                                              <p:pRg st="2" end="2"/>
                                            </p:txEl>
                                          </p:spTgt>
                                        </p:tgtEl>
                                        <p:attrNameLst>
                                          <p:attrName>ppt_x</p:attrName>
                                          <p:attrName>ppt_y</p:attrName>
                                        </p:attrNameLst>
                                      </p:cBhvr>
                                      <p:rCtr x="-10664" y="10903"/>
                                    </p:animMotion>
                                  </p:childTnLst>
                                </p:cTn>
                              </p:par>
                            </p:childTnLst>
                          </p:cTn>
                        </p:par>
                      </p:childTnLst>
                    </p:cTn>
                  </p:par>
                  <p:par>
                    <p:cTn id="7" fill="hold">
                      <p:stCondLst>
                        <p:cond delay="indefinite"/>
                      </p:stCondLst>
                      <p:childTnLst>
                        <p:par>
                          <p:cTn id="8" fill="hold">
                            <p:stCondLst>
                              <p:cond delay="0"/>
                            </p:stCondLst>
                            <p:childTnLst>
                              <p:par>
                                <p:cTn id="9" presetID="55" presetClass="path" presetSubtype="0" accel="50000" decel="50000" fill="hold" grpId="0" nodeType="clickEffect">
                                  <p:stCondLst>
                                    <p:cond delay="0"/>
                                  </p:stCondLst>
                                  <p:childTnLst>
                                    <p:animMotion origin="layout" path="M 4.79167E-6 -2.59259E-6 C 0.00403 -0.0669 -0.04597 -0.125 -0.11303 -0.12893 C -0.17696 -0.13403 -0.23698 -0.08889 -0.24102 -0.02407 C -0.24597 0.03611 -0.20404 0.0919 -0.14402 0.09607 C -0.08907 0.09908 -0.03698 0.06204 -0.03295 0.00602 C -0.02904 -0.0449 -0.06407 -0.09305 -0.11498 -0.09699 C -0.16198 -0.1 -0.20599 -0.06898 -0.20899 -0.02199 C -0.21198 0.01991 -0.18399 0.06111 -0.14206 0.06297 C -0.10404 0.06597 -0.06797 0.0419 -0.06498 0.00394 C -0.06303 -0.03009 -0.08399 -0.06296 -0.11706 -0.06504 C -0.14597 -0.0669 -0.175 -0.04907 -0.17696 -0.0199 C -0.17904 0.0051 -0.16407 0.02894 -0.13998 0.03102 C -0.12006 0.0331 -0.09896 0.02199 -0.09805 0.00209 C -0.09597 -0.01389 -0.10404 -0.03102 -0.11902 -0.0331 C -0.13099 -0.0331 -0.14297 -0.02893 -0.14506 -0.01805 C -0.14597 -0.01111 -0.14402 -0.00393 -0.13803 -0.00092 C -0.13503 -2.59259E-6 -0.13295 -2.59259E-6 -0.12995 -0.00092 " pathEditMode="relative" rAng="0" ptsTypes="AAAAAAAAAAAAAAAAA">
                                      <p:cBhvr>
                                        <p:cTn id="10" dur="2000" fill="hold"/>
                                        <p:tgtEl>
                                          <p:spTgt spid="3">
                                            <p:txEl>
                                              <p:pRg st="3" end="3"/>
                                            </p:txEl>
                                          </p:spTgt>
                                        </p:tgtEl>
                                        <p:attrNameLst>
                                          <p:attrName>ppt_x</p:attrName>
                                          <p:attrName>ppt_y</p:attrName>
                                        </p:attrNameLst>
                                      </p:cBhvr>
                                      <p:rCtr x="-12070" y="-1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115510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alphaModFix amt="53000"/>
            <a:extLst>
              <a:ext uri="{28A0092B-C50C-407E-A947-70E740481C1C}">
                <a14:useLocalDpi xmlns:a14="http://schemas.microsoft.com/office/drawing/2010/main" val="0"/>
              </a:ext>
            </a:extLst>
          </a:blip>
          <a:stretch>
            <a:fillRect/>
          </a:stretch>
        </p:blipFill>
        <p:spPr>
          <a:xfrm>
            <a:off x="8915400" y="114854"/>
            <a:ext cx="3162300" cy="2348900"/>
          </a:xfrm>
          <a:prstGeom prst="rect">
            <a:avLst/>
          </a:prstGeom>
        </p:spPr>
      </p:pic>
      <p:pic>
        <p:nvPicPr>
          <p:cNvPr id="7" name="Image 6"/>
          <p:cNvPicPr>
            <a:picLocks noChangeAspect="1"/>
          </p:cNvPicPr>
          <p:nvPr/>
        </p:nvPicPr>
        <p:blipFill>
          <a:blip r:embed="rId3">
            <a:alphaModFix amt="39000"/>
            <a:extLst>
              <a:ext uri="{28A0092B-C50C-407E-A947-70E740481C1C}">
                <a14:useLocalDpi xmlns:a14="http://schemas.microsoft.com/office/drawing/2010/main" val="0"/>
              </a:ext>
            </a:extLst>
          </a:blip>
          <a:stretch>
            <a:fillRect/>
          </a:stretch>
        </p:blipFill>
        <p:spPr>
          <a:xfrm>
            <a:off x="0" y="0"/>
            <a:ext cx="12192000" cy="6865814"/>
          </a:xfrm>
          <a:prstGeom prst="rect">
            <a:avLst/>
          </a:prstGeom>
        </p:spPr>
      </p:pic>
      <p:pic>
        <p:nvPicPr>
          <p:cNvPr id="8" name="Image 7"/>
          <p:cNvPicPr>
            <a:picLocks noChangeAspect="1"/>
          </p:cNvPicPr>
          <p:nvPr/>
        </p:nvPicPr>
        <p:blipFill>
          <a:blip r:embed="rId3">
            <a:alphaModFix amt="7000"/>
            <a:extLst>
              <a:ext uri="{28A0092B-C50C-407E-A947-70E740481C1C}">
                <a14:useLocalDpi xmlns:a14="http://schemas.microsoft.com/office/drawing/2010/main" val="0"/>
              </a:ext>
            </a:extLst>
          </a:blip>
          <a:stretch>
            <a:fillRect/>
          </a:stretch>
        </p:blipFill>
        <p:spPr>
          <a:xfrm>
            <a:off x="0" y="0"/>
            <a:ext cx="12192000" cy="6865814"/>
          </a:xfrm>
          <a:prstGeom prst="rect">
            <a:avLst/>
          </a:prstGeom>
        </p:spPr>
      </p:pic>
      <p:sp>
        <p:nvSpPr>
          <p:cNvPr id="2" name="Titre 1"/>
          <p:cNvSpPr>
            <a:spLocks noGrp="1"/>
          </p:cNvSpPr>
          <p:nvPr>
            <p:ph type="title"/>
          </p:nvPr>
        </p:nvSpPr>
        <p:spPr/>
        <p:txBody>
          <a:bodyPr>
            <a:normAutofit/>
          </a:bodyPr>
          <a:lstStyle/>
          <a:p>
            <a:r>
              <a:rPr lang="fr-FR" dirty="0" smtClean="0"/>
              <a:t>centre de prévention du suicide</a:t>
            </a:r>
            <a:br>
              <a:rPr lang="fr-FR" dirty="0" smtClean="0"/>
            </a:br>
            <a:r>
              <a:rPr lang="fr-FR" sz="2000" dirty="0" smtClean="0">
                <a:solidFill>
                  <a:schemeClr val="accent2"/>
                </a:solidFill>
              </a:rPr>
              <a:t>La dernière chance</a:t>
            </a:r>
            <a:r>
              <a:rPr lang="mr-IN" sz="2000" dirty="0" smtClean="0">
                <a:solidFill>
                  <a:schemeClr val="accent2"/>
                </a:solidFill>
              </a:rPr>
              <a:t>…</a:t>
            </a:r>
            <a:endParaRPr lang="fr-FR" sz="2000" dirty="0">
              <a:solidFill>
                <a:schemeClr val="accent2"/>
              </a:solidFill>
            </a:endParaRPr>
          </a:p>
        </p:txBody>
      </p:sp>
      <p:sp>
        <p:nvSpPr>
          <p:cNvPr id="6" name="Espace réservé du contenu 5"/>
          <p:cNvSpPr>
            <a:spLocks noGrp="1"/>
          </p:cNvSpPr>
          <p:nvPr>
            <p:ph idx="1"/>
          </p:nvPr>
        </p:nvSpPr>
        <p:spPr/>
        <p:txBody>
          <a:bodyPr>
            <a:normAutofit fontScale="85000" lnSpcReduction="20000"/>
          </a:bodyPr>
          <a:lstStyle/>
          <a:p>
            <a:r>
              <a:rPr lang="fr-FR" dirty="0" smtClean="0"/>
              <a:t>Demeure à des niveaux épidémiques</a:t>
            </a:r>
            <a:r>
              <a:rPr lang="mr-IN" dirty="0" smtClean="0"/>
              <a:t>…</a:t>
            </a:r>
            <a:r>
              <a:rPr lang="fr-CA" dirty="0" smtClean="0"/>
              <a:t>.  Environ 2 à 3/jour pour les hommes</a:t>
            </a:r>
          </a:p>
          <a:p>
            <a:r>
              <a:rPr lang="fr-CA" dirty="0" smtClean="0"/>
              <a:t>Surtout par pendaison ou strangulation</a:t>
            </a:r>
          </a:p>
          <a:p>
            <a:r>
              <a:rPr lang="fr-FR" dirty="0" smtClean="0"/>
              <a:t>Je les vois en situation habituellement subaiguë</a:t>
            </a:r>
          </a:p>
          <a:p>
            <a:r>
              <a:rPr lang="fr-FR" dirty="0" smtClean="0"/>
              <a:t>Les patients </a:t>
            </a:r>
            <a:r>
              <a:rPr lang="fr-FR" dirty="0"/>
              <a:t>à haut risque sont gardés sur les unités </a:t>
            </a:r>
            <a:r>
              <a:rPr lang="fr-FR" dirty="0" smtClean="0"/>
              <a:t>psychiatriques pour </a:t>
            </a:r>
            <a:r>
              <a:rPr lang="fr-FR" dirty="0"/>
              <a:t>un traitement à </a:t>
            </a:r>
            <a:r>
              <a:rPr lang="fr-FR" dirty="0" smtClean="0"/>
              <a:t>l’interne</a:t>
            </a:r>
          </a:p>
          <a:p>
            <a:r>
              <a:rPr lang="fr-FR" dirty="0"/>
              <a:t>L</a:t>
            </a:r>
            <a:r>
              <a:rPr lang="fr-FR" dirty="0" smtClean="0"/>
              <a:t>a majorité du temps, les patients ont été évalués en psychiatrie en centre hospitalier et libérés pour une prise en charge en communauté</a:t>
            </a:r>
          </a:p>
          <a:p>
            <a:r>
              <a:rPr lang="fr-FR" dirty="0" smtClean="0"/>
              <a:t>Souvent les Dx psychiatriques sont présents avec une ébauche de traitement</a:t>
            </a:r>
          </a:p>
          <a:p>
            <a:endParaRPr lang="fr-FR" dirty="0" smtClean="0"/>
          </a:p>
          <a:p>
            <a:r>
              <a:rPr lang="fr-FR" dirty="0" smtClean="0"/>
              <a:t>Il faut s’assurer que les Dx sont adéquats et que le risque suicidaire diminue avec le temps</a:t>
            </a:r>
          </a:p>
          <a:p>
            <a:r>
              <a:rPr lang="fr-FR" dirty="0" smtClean="0"/>
              <a:t>Il faut évaluer le contexte, car plusieurs se font dans des contextes de rupture ou de problématique avec la garde des enfants</a:t>
            </a:r>
            <a:r>
              <a:rPr lang="fr-FR" dirty="0" smtClean="0"/>
              <a:t>.  Il m’apparaitrait important d’investiguer si ces hommes étaient victimes d’abus de la conjointe.</a:t>
            </a:r>
            <a:endParaRPr lang="fr-FR" dirty="0" smtClean="0"/>
          </a:p>
          <a:p>
            <a:r>
              <a:rPr lang="fr-FR" dirty="0" smtClean="0"/>
              <a:t>Il y a une hausse impressionnante des Dx de trouble de personnalité limite chez les hommes dans les dernières années.  L’étiologie demeure imprécise.</a:t>
            </a:r>
          </a:p>
          <a:p>
            <a:endParaRPr lang="fr-FR" dirty="0" smtClean="0"/>
          </a:p>
        </p:txBody>
      </p:sp>
    </p:spTree>
    <p:extLst>
      <p:ext uri="{BB962C8B-B14F-4D97-AF65-F5344CB8AC3E}">
        <p14:creationId xmlns:p14="http://schemas.microsoft.com/office/powerpoint/2010/main" val="205410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dissolv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ssolv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dissolve">
                                      <p:cBhvr>
                                        <p:cTn id="20" dur="500"/>
                                        <p:tgtEl>
                                          <p:spTgt spid="6">
                                            <p:txEl>
                                              <p:pRg st="3" end="3"/>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dissolve">
                                      <p:cBhvr>
                                        <p:cTn id="23" dur="500"/>
                                        <p:tgtEl>
                                          <p:spTgt spid="6">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dissolve">
                                      <p:cBhvr>
                                        <p:cTn id="26" dur="500"/>
                                        <p:tgtEl>
                                          <p:spTgt spid="6">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dissolve">
                                      <p:cBhvr>
                                        <p:cTn id="31" dur="500"/>
                                        <p:tgtEl>
                                          <p:spTgt spid="6">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6">
                                            <p:txEl>
                                              <p:pRg st="8" end="8"/>
                                            </p:txEl>
                                          </p:spTgt>
                                        </p:tgtEl>
                                        <p:attrNameLst>
                                          <p:attrName>style.visibility</p:attrName>
                                        </p:attrNameLst>
                                      </p:cBhvr>
                                      <p:to>
                                        <p:strVal val="visible"/>
                                      </p:to>
                                    </p:set>
                                    <p:animEffect transition="in" filter="dissolve">
                                      <p:cBhvr>
                                        <p:cTn id="36" dur="500"/>
                                        <p:tgtEl>
                                          <p:spTgt spid="6">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animEffect transition="in" filter="dissolve">
                                      <p:cBhvr>
                                        <p:cTn id="41"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alphaModFix amt="25000"/>
            <a:extLst>
              <a:ext uri="{28A0092B-C50C-407E-A947-70E740481C1C}">
                <a14:useLocalDpi xmlns:a14="http://schemas.microsoft.com/office/drawing/2010/main" val="0"/>
              </a:ext>
            </a:extLst>
          </a:blip>
          <a:stretch>
            <a:fillRect/>
          </a:stretch>
        </p:blipFill>
        <p:spPr>
          <a:xfrm>
            <a:off x="53864" y="0"/>
            <a:ext cx="12138136" cy="6824472"/>
          </a:xfrm>
          <a:prstGeom prst="rect">
            <a:avLst/>
          </a:prstGeom>
        </p:spPr>
      </p:pic>
      <p:sp>
        <p:nvSpPr>
          <p:cNvPr id="2" name="Titre 1"/>
          <p:cNvSpPr>
            <a:spLocks noGrp="1"/>
          </p:cNvSpPr>
          <p:nvPr>
            <p:ph type="title"/>
          </p:nvPr>
        </p:nvSpPr>
        <p:spPr/>
        <p:txBody>
          <a:bodyPr>
            <a:normAutofit/>
          </a:bodyPr>
          <a:lstStyle/>
          <a:p>
            <a:r>
              <a:rPr lang="fr-FR" dirty="0" smtClean="0"/>
              <a:t>centre </a:t>
            </a:r>
            <a:r>
              <a:rPr lang="fr-FR" dirty="0"/>
              <a:t>de prévention du </a:t>
            </a:r>
            <a:r>
              <a:rPr lang="fr-FR" dirty="0" smtClean="0"/>
              <a:t>suicide</a:t>
            </a:r>
            <a:br>
              <a:rPr lang="fr-FR" dirty="0" smtClean="0"/>
            </a:br>
            <a:r>
              <a:rPr lang="fr-FR" sz="2000" dirty="0" smtClean="0">
                <a:solidFill>
                  <a:schemeClr val="accent2"/>
                </a:solidFill>
              </a:rPr>
              <a:t>L’organisation est la clé du succès</a:t>
            </a:r>
            <a:r>
              <a:rPr lang="mr-IN" sz="2000" dirty="0" smtClean="0">
                <a:solidFill>
                  <a:schemeClr val="accent2"/>
                </a:solidFill>
              </a:rPr>
              <a:t>…</a:t>
            </a:r>
            <a:r>
              <a:rPr lang="fr-CA" sz="2000" dirty="0" smtClean="0">
                <a:solidFill>
                  <a:schemeClr val="accent2"/>
                </a:solidFill>
              </a:rPr>
              <a:t> mais il y a des problèmes à l’horizon</a:t>
            </a:r>
            <a:endParaRPr lang="fr-FR" sz="2000" dirty="0">
              <a:solidFill>
                <a:schemeClr val="accent2"/>
              </a:solidFill>
            </a:endParaRPr>
          </a:p>
        </p:txBody>
      </p:sp>
      <p:sp>
        <p:nvSpPr>
          <p:cNvPr id="3" name="Espace réservé du contenu 2"/>
          <p:cNvSpPr>
            <a:spLocks noGrp="1"/>
          </p:cNvSpPr>
          <p:nvPr>
            <p:ph idx="1"/>
          </p:nvPr>
        </p:nvSpPr>
        <p:spPr/>
        <p:txBody>
          <a:bodyPr>
            <a:normAutofit lnSpcReduction="10000"/>
          </a:bodyPr>
          <a:lstStyle/>
          <a:p>
            <a:endParaRPr lang="fr-FR" dirty="0" smtClean="0"/>
          </a:p>
          <a:p>
            <a:r>
              <a:rPr lang="fr-FR" dirty="0" smtClean="0"/>
              <a:t>La majorité des clients que j’ai vu en suivi avec ces organisme évoluent bien</a:t>
            </a:r>
          </a:p>
          <a:p>
            <a:r>
              <a:rPr lang="fr-FR" dirty="0" smtClean="0"/>
              <a:t>Certains vont être hospitalisés au fil du suivi</a:t>
            </a:r>
          </a:p>
          <a:p>
            <a:r>
              <a:rPr lang="fr-FR" dirty="0" smtClean="0"/>
              <a:t>Pas eu de décès encore dans ma clientèle</a:t>
            </a:r>
          </a:p>
          <a:p>
            <a:endParaRPr lang="fr-FR" dirty="0" smtClean="0"/>
          </a:p>
          <a:p>
            <a:r>
              <a:rPr lang="fr-FR" dirty="0" smtClean="0"/>
              <a:t>Cependant, le contexte actuel du Système de Santé est particulier</a:t>
            </a:r>
            <a:r>
              <a:rPr lang="mr-IN" dirty="0" smtClean="0"/>
              <a:t>…</a:t>
            </a:r>
            <a:endParaRPr lang="fr-FR" dirty="0" smtClean="0"/>
          </a:p>
          <a:p>
            <a:r>
              <a:rPr lang="fr-FR" dirty="0" smtClean="0"/>
              <a:t>Rôle de chef d’orchestre du Médecin de Famille malgré des contraintes importantes</a:t>
            </a:r>
          </a:p>
          <a:p>
            <a:pPr lvl="1"/>
            <a:r>
              <a:rPr lang="fr-FR" dirty="0" smtClean="0"/>
              <a:t>Pénalités financières pour les médecins qui favorisent le travail interdisciplinaire</a:t>
            </a:r>
          </a:p>
          <a:p>
            <a:pPr lvl="1"/>
            <a:r>
              <a:rPr lang="fr-FR" dirty="0" smtClean="0"/>
              <a:t>Absence de suivi des interventions et des progrès notés par les organismes communautaires</a:t>
            </a:r>
          </a:p>
        </p:txBody>
      </p:sp>
    </p:spTree>
    <p:extLst>
      <p:ext uri="{BB962C8B-B14F-4D97-AF65-F5344CB8AC3E}">
        <p14:creationId xmlns:p14="http://schemas.microsoft.com/office/powerpoint/2010/main" val="201434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linds(horizontal)">
                                      <p:cBhvr>
                                        <p:cTn id="30" dur="500"/>
                                        <p:tgtEl>
                                          <p:spTgt spid="3">
                                            <p:txEl>
                                              <p:pRg st="7" end="7"/>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linds(horizontal)">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68765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ChangeAspect="1"/>
          </p:cNvPicPr>
          <p:nvPr/>
        </p:nvPicPr>
        <p:blipFill>
          <a:blip r:embed="rId2">
            <a:alphaModFix amt="44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title"/>
          </p:nvPr>
        </p:nvSpPr>
        <p:spPr/>
        <p:txBody>
          <a:bodyPr/>
          <a:lstStyle/>
          <a:p>
            <a:r>
              <a:rPr lang="fr-FR" dirty="0" smtClean="0"/>
              <a:t>Centre de crise</a:t>
            </a:r>
            <a:br>
              <a:rPr lang="fr-FR" dirty="0" smtClean="0"/>
            </a:br>
            <a:endParaRPr lang="fr-FR" dirty="0"/>
          </a:p>
        </p:txBody>
      </p:sp>
      <p:sp>
        <p:nvSpPr>
          <p:cNvPr id="3" name="Espace réservé du contenu 2"/>
          <p:cNvSpPr>
            <a:spLocks noGrp="1"/>
          </p:cNvSpPr>
          <p:nvPr>
            <p:ph idx="1"/>
          </p:nvPr>
        </p:nvSpPr>
        <p:spPr/>
        <p:txBody>
          <a:bodyPr>
            <a:normAutofit/>
          </a:bodyPr>
          <a:lstStyle/>
          <a:p>
            <a:r>
              <a:rPr lang="fr-FR" dirty="0" smtClean="0"/>
              <a:t>Situations psychosociales habituellement extrêmes</a:t>
            </a:r>
          </a:p>
          <a:p>
            <a:r>
              <a:rPr lang="fr-FR" dirty="0" smtClean="0"/>
              <a:t>Hommes sans logement et nécessitant du soutient pour se restructurer</a:t>
            </a:r>
          </a:p>
          <a:p>
            <a:r>
              <a:rPr lang="fr-FR" dirty="0" smtClean="0"/>
              <a:t>Accompagnement nécessaire</a:t>
            </a:r>
          </a:p>
          <a:p>
            <a:r>
              <a:rPr lang="fr-FR" dirty="0" smtClean="0"/>
              <a:t>Plusieurs sont atteints d’une maladie mentale</a:t>
            </a:r>
            <a:r>
              <a:rPr lang="mr-IN" dirty="0" smtClean="0"/>
              <a:t>…</a:t>
            </a:r>
            <a:endParaRPr lang="fr-CA" dirty="0" smtClean="0"/>
          </a:p>
          <a:p>
            <a:endParaRPr lang="fr-CA" dirty="0"/>
          </a:p>
          <a:p>
            <a:r>
              <a:rPr lang="fr-CA" dirty="0" smtClean="0">
                <a:solidFill>
                  <a:srgbClr val="FF0000"/>
                </a:solidFill>
              </a:rPr>
              <a:t>Pour être un trouble, faut être dans le trouble</a:t>
            </a:r>
            <a:r>
              <a:rPr lang="mr-IN" dirty="0" smtClean="0">
                <a:solidFill>
                  <a:srgbClr val="FF0000"/>
                </a:solidFill>
              </a:rPr>
              <a:t>…</a:t>
            </a:r>
            <a:endParaRPr lang="fr-CA" dirty="0" smtClean="0">
              <a:solidFill>
                <a:srgbClr val="FF0000"/>
              </a:solidFill>
            </a:endParaRPr>
          </a:p>
          <a:p>
            <a:r>
              <a:rPr lang="fr-CA" dirty="0" smtClean="0">
                <a:solidFill>
                  <a:srgbClr val="FF0000"/>
                </a:solidFill>
              </a:rPr>
              <a:t>Pour être dans le trouble, faut souvent un trouble</a:t>
            </a:r>
            <a:r>
              <a:rPr lang="mr-IN" dirty="0" smtClean="0">
                <a:solidFill>
                  <a:srgbClr val="FF0000"/>
                </a:solidFill>
              </a:rPr>
              <a:t>…</a:t>
            </a:r>
            <a:endParaRPr lang="fr-FR" dirty="0" smtClean="0">
              <a:solidFill>
                <a:srgbClr val="FF0000"/>
              </a:solidFill>
            </a:endParaRPr>
          </a:p>
          <a:p>
            <a:endParaRPr lang="fr-FR" dirty="0"/>
          </a:p>
          <a:p>
            <a:r>
              <a:rPr lang="fr-FR" dirty="0" smtClean="0"/>
              <a:t>Le lien avec le médical est rendu difficile suite aux modifications législatives</a:t>
            </a:r>
            <a:endParaRPr lang="fr-FR" dirty="0"/>
          </a:p>
        </p:txBody>
      </p:sp>
    </p:spTree>
    <p:extLst>
      <p:ext uri="{BB962C8B-B14F-4D97-AF65-F5344CB8AC3E}">
        <p14:creationId xmlns:p14="http://schemas.microsoft.com/office/powerpoint/2010/main" val="7455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p:cTn id="1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36241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alphaModFix amt="25000"/>
            <a:extLst>
              <a:ext uri="{28A0092B-C50C-407E-A947-70E740481C1C}">
                <a14:useLocalDpi xmlns:a14="http://schemas.microsoft.com/office/drawing/2010/main" val="0"/>
              </a:ext>
            </a:extLst>
          </a:blip>
          <a:stretch>
            <a:fillRect/>
          </a:stretch>
        </p:blipFill>
        <p:spPr>
          <a:xfrm>
            <a:off x="2289048" y="717805"/>
            <a:ext cx="7620000" cy="5275384"/>
          </a:xfrm>
          <a:prstGeom prst="rect">
            <a:avLst/>
          </a:prstGeom>
        </p:spPr>
      </p:pic>
      <p:sp>
        <p:nvSpPr>
          <p:cNvPr id="2" name="Titre 1"/>
          <p:cNvSpPr>
            <a:spLocks noGrp="1"/>
          </p:cNvSpPr>
          <p:nvPr>
            <p:ph type="title"/>
          </p:nvPr>
        </p:nvSpPr>
        <p:spPr>
          <a:xfrm>
            <a:off x="1069848" y="484632"/>
            <a:ext cx="10058400" cy="1496568"/>
          </a:xfrm>
        </p:spPr>
        <p:txBody>
          <a:bodyPr>
            <a:normAutofit/>
          </a:bodyPr>
          <a:lstStyle/>
          <a:p>
            <a:r>
              <a:rPr lang="fr-FR" dirty="0" smtClean="0"/>
              <a:t>Autonhommie</a:t>
            </a:r>
            <a:br>
              <a:rPr lang="fr-FR" dirty="0" smtClean="0"/>
            </a:br>
            <a:r>
              <a:rPr lang="fr-FR" sz="2200" dirty="0">
                <a:solidFill>
                  <a:schemeClr val="accent2"/>
                </a:solidFill>
              </a:rPr>
              <a:t>La gestion des </a:t>
            </a:r>
            <a:r>
              <a:rPr lang="fr-FR" sz="2200" dirty="0" smtClean="0">
                <a:solidFill>
                  <a:schemeClr val="accent2"/>
                </a:solidFill>
              </a:rPr>
              <a:t>chicanes </a:t>
            </a:r>
            <a:r>
              <a:rPr lang="mr-IN" sz="2200" dirty="0" smtClean="0">
                <a:solidFill>
                  <a:schemeClr val="accent2"/>
                </a:solidFill>
              </a:rPr>
              <a:t>–</a:t>
            </a:r>
            <a:r>
              <a:rPr lang="fr-FR" sz="2200" dirty="0" smtClean="0">
                <a:solidFill>
                  <a:schemeClr val="accent2"/>
                </a:solidFill>
              </a:rPr>
              <a:t> </a:t>
            </a:r>
            <a:r>
              <a:rPr lang="fr-FR" sz="2200" dirty="0">
                <a:solidFill>
                  <a:schemeClr val="accent2"/>
                </a:solidFill>
              </a:rPr>
              <a:t>L’homme est plus </a:t>
            </a:r>
            <a:r>
              <a:rPr lang="fr-FR" sz="2200" dirty="0" smtClean="0">
                <a:solidFill>
                  <a:schemeClr val="accent2"/>
                </a:solidFill>
              </a:rPr>
              <a:t>qu’un bouc émissaire</a:t>
            </a:r>
            <a:endParaRPr lang="fr-FR" sz="2200" dirty="0"/>
          </a:p>
        </p:txBody>
      </p:sp>
      <p:sp>
        <p:nvSpPr>
          <p:cNvPr id="3" name="Espace réservé du contenu 2"/>
          <p:cNvSpPr>
            <a:spLocks noGrp="1"/>
          </p:cNvSpPr>
          <p:nvPr>
            <p:ph idx="1"/>
          </p:nvPr>
        </p:nvSpPr>
        <p:spPr>
          <a:xfrm>
            <a:off x="1069848" y="1981200"/>
            <a:ext cx="10058400" cy="4709160"/>
          </a:xfrm>
        </p:spPr>
        <p:txBody>
          <a:bodyPr>
            <a:normAutofit fontScale="85000" lnSpcReduction="10000"/>
          </a:bodyPr>
          <a:lstStyle/>
          <a:p>
            <a:pPr lvl="1"/>
            <a:r>
              <a:rPr lang="fr-FR" dirty="0" smtClean="0"/>
              <a:t>Les hommes ont la perceptions qu’on leur </a:t>
            </a:r>
            <a:r>
              <a:rPr lang="fr-FR" dirty="0" err="1" smtClean="0"/>
              <a:t>projete</a:t>
            </a:r>
            <a:r>
              <a:rPr lang="fr-FR" dirty="0" smtClean="0"/>
              <a:t> tous </a:t>
            </a:r>
            <a:r>
              <a:rPr lang="fr-FR" dirty="0"/>
              <a:t>les problèmes lors de difficultés de couple ou de </a:t>
            </a:r>
            <a:r>
              <a:rPr lang="fr-FR" dirty="0" smtClean="0"/>
              <a:t>famille</a:t>
            </a:r>
          </a:p>
          <a:p>
            <a:pPr lvl="1"/>
            <a:endParaRPr lang="fr-FR" dirty="0" smtClean="0"/>
          </a:p>
          <a:p>
            <a:pPr lvl="2"/>
            <a:r>
              <a:rPr lang="fr-FR" dirty="0" smtClean="0">
                <a:solidFill>
                  <a:srgbClr val="0070C0"/>
                </a:solidFill>
              </a:rPr>
              <a:t>En premier lieu,  </a:t>
            </a:r>
            <a:r>
              <a:rPr lang="fr-FR" dirty="0">
                <a:solidFill>
                  <a:srgbClr val="0070C0"/>
                </a:solidFill>
              </a:rPr>
              <a:t>v</a:t>
            </a:r>
            <a:r>
              <a:rPr lang="fr-FR" dirty="0" smtClean="0">
                <a:solidFill>
                  <a:srgbClr val="0070C0"/>
                </a:solidFill>
              </a:rPr>
              <a:t>érifier s’il s’agit d’une relation de couple qu’ils veulent préserver </a:t>
            </a:r>
            <a:r>
              <a:rPr lang="fr-FR" dirty="0" smtClean="0"/>
              <a:t>car ils croient souvent à tort qu’ils doivent tout faire pour garder le couple vivant afin de s’excuser de ce qu’on leur reproche.</a:t>
            </a:r>
          </a:p>
          <a:p>
            <a:pPr lvl="2"/>
            <a:r>
              <a:rPr lang="fr-FR" dirty="0"/>
              <a:t>De par la culture québécoise, les hommes que j’ai rencontré ont tendance à croire que leur façon de penser, la valeur de leurs émotions et leur droit sont inférieurs et subalternes à ceux des </a:t>
            </a:r>
            <a:r>
              <a:rPr lang="fr-FR" dirty="0" smtClean="0"/>
              <a:t>femmes</a:t>
            </a:r>
            <a:endParaRPr lang="fr-FR" dirty="0"/>
          </a:p>
          <a:p>
            <a:pPr lvl="2"/>
            <a:r>
              <a:rPr lang="fr-FR" dirty="0" smtClean="0"/>
              <a:t>Accepter </a:t>
            </a:r>
            <a:r>
              <a:rPr lang="fr-FR" dirty="0"/>
              <a:t>ce qui les </a:t>
            </a:r>
            <a:r>
              <a:rPr lang="fr-FR" dirty="0" smtClean="0"/>
              <a:t>concerne/agir </a:t>
            </a:r>
            <a:r>
              <a:rPr lang="fr-FR" dirty="0"/>
              <a:t>en </a:t>
            </a:r>
            <a:r>
              <a:rPr lang="fr-FR" dirty="0" smtClean="0"/>
              <a:t>conséquence</a:t>
            </a:r>
          </a:p>
          <a:p>
            <a:pPr lvl="2"/>
            <a:r>
              <a:rPr lang="fr-FR" dirty="0" smtClean="0"/>
              <a:t>Refuser </a:t>
            </a:r>
            <a:r>
              <a:rPr lang="fr-FR" dirty="0"/>
              <a:t>ce qui ne leur appartient pas et demander des </a:t>
            </a:r>
            <a:r>
              <a:rPr lang="fr-FR" dirty="0" smtClean="0"/>
              <a:t>corrections (Sans crainte d’agression du conjoint/conjointe)</a:t>
            </a:r>
            <a:endParaRPr lang="fr-FR" dirty="0"/>
          </a:p>
          <a:p>
            <a:pPr lvl="2"/>
            <a:r>
              <a:rPr lang="fr-FR" dirty="0" smtClean="0"/>
              <a:t>Prendre </a:t>
            </a:r>
            <a:r>
              <a:rPr lang="fr-FR" dirty="0"/>
              <a:t>leur place dans le processus décisionnel du couple sans se faire imposer les façons de </a:t>
            </a:r>
            <a:r>
              <a:rPr lang="fr-FR" dirty="0" smtClean="0"/>
              <a:t>faire</a:t>
            </a:r>
            <a:endParaRPr lang="fr-FR" dirty="0"/>
          </a:p>
          <a:p>
            <a:pPr lvl="1"/>
            <a:endParaRPr lang="fr-FR" dirty="0" smtClean="0"/>
          </a:p>
          <a:p>
            <a:pPr lvl="1"/>
            <a:r>
              <a:rPr lang="fr-FR" dirty="0" smtClean="0"/>
              <a:t>Partager les parties désagréables des chicanes:</a:t>
            </a:r>
          </a:p>
          <a:p>
            <a:pPr lvl="2"/>
            <a:r>
              <a:rPr lang="fr-FR" dirty="0" smtClean="0"/>
              <a:t>Le divan du salon n’est pas sexiste et il accepte autant les hommes que les femmes</a:t>
            </a:r>
          </a:p>
          <a:p>
            <a:pPr lvl="2"/>
            <a:r>
              <a:rPr lang="fr-FR" dirty="0" smtClean="0"/>
              <a:t>L’hôtel </a:t>
            </a:r>
            <a:r>
              <a:rPr lang="fr-FR" dirty="0"/>
              <a:t>n’est pas sexiste et il accepte autant les </a:t>
            </a:r>
            <a:r>
              <a:rPr lang="fr-FR" dirty="0" smtClean="0"/>
              <a:t>paiements par les hommes </a:t>
            </a:r>
            <a:r>
              <a:rPr lang="fr-FR" dirty="0"/>
              <a:t>que les </a:t>
            </a:r>
            <a:r>
              <a:rPr lang="fr-FR" dirty="0" smtClean="0"/>
              <a:t>femmes</a:t>
            </a:r>
          </a:p>
          <a:p>
            <a:pPr lvl="2"/>
            <a:r>
              <a:rPr lang="fr-FR" dirty="0" smtClean="0"/>
              <a:t>Les femmes ont souvent plus d’amis pour les soutenir que les hommes ce qui leur donne plus de possibilité de soutien d’hébergement que les hommes qui finissent souvent dans de mauvaises situations.</a:t>
            </a:r>
          </a:p>
          <a:p>
            <a:pPr lvl="1"/>
            <a:endParaRPr lang="fr-FR" dirty="0"/>
          </a:p>
          <a:p>
            <a:pPr lvl="1"/>
            <a:r>
              <a:rPr lang="fr-FR" dirty="0" smtClean="0"/>
              <a:t>Les hommes sont souvent capable de s’occuper des enfants même si la mère quitte pour quelque temps</a:t>
            </a:r>
            <a:endParaRPr lang="fr-FR" dirty="0"/>
          </a:p>
          <a:p>
            <a:pPr lvl="1"/>
            <a:endParaRPr lang="fr-FR" dirty="0"/>
          </a:p>
        </p:txBody>
      </p:sp>
    </p:spTree>
    <p:extLst>
      <p:ext uri="{BB962C8B-B14F-4D97-AF65-F5344CB8AC3E}">
        <p14:creationId xmlns:p14="http://schemas.microsoft.com/office/powerpoint/2010/main" val="52532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Titre 1"/>
          <p:cNvSpPr>
            <a:spLocks noGrp="1"/>
          </p:cNvSpPr>
          <p:nvPr>
            <p:ph type="title"/>
          </p:nvPr>
        </p:nvSpPr>
        <p:spPr>
          <a:xfrm>
            <a:off x="1066800" y="298706"/>
            <a:ext cx="10058400" cy="1609344"/>
          </a:xfrm>
        </p:spPr>
        <p:txBody>
          <a:bodyPr/>
          <a:lstStyle/>
          <a:p>
            <a:r>
              <a:rPr lang="fr-FR" dirty="0" smtClean="0"/>
              <a:t>Autonhommie</a:t>
            </a:r>
            <a:br>
              <a:rPr lang="fr-FR" dirty="0" smtClean="0"/>
            </a:br>
            <a:r>
              <a:rPr lang="fr-FR" sz="2400" dirty="0" smtClean="0">
                <a:solidFill>
                  <a:schemeClr val="accent2"/>
                </a:solidFill>
              </a:rPr>
              <a:t>La gestion des séparations </a:t>
            </a:r>
            <a:r>
              <a:rPr lang="mr-IN" sz="2400" dirty="0" smtClean="0">
                <a:solidFill>
                  <a:schemeClr val="accent2"/>
                </a:solidFill>
              </a:rPr>
              <a:t>–</a:t>
            </a:r>
            <a:r>
              <a:rPr lang="fr-FR" sz="2400" dirty="0" smtClean="0">
                <a:solidFill>
                  <a:schemeClr val="accent2"/>
                </a:solidFill>
              </a:rPr>
              <a:t> L’homme est plus qu’un portefeuille et qu'un géniteur</a:t>
            </a:r>
            <a:endParaRPr lang="fr-FR" sz="2400" dirty="0">
              <a:solidFill>
                <a:schemeClr val="accent2"/>
              </a:solidFill>
            </a:endParaRPr>
          </a:p>
        </p:txBody>
      </p:sp>
      <p:sp>
        <p:nvSpPr>
          <p:cNvPr id="3" name="Espace réservé du contenu 2"/>
          <p:cNvSpPr>
            <a:spLocks noGrp="1"/>
          </p:cNvSpPr>
          <p:nvPr>
            <p:ph idx="1"/>
          </p:nvPr>
        </p:nvSpPr>
        <p:spPr>
          <a:xfrm>
            <a:off x="1066800" y="2206755"/>
            <a:ext cx="10058400" cy="4050792"/>
          </a:xfrm>
        </p:spPr>
        <p:txBody>
          <a:bodyPr>
            <a:normAutofit fontScale="77500" lnSpcReduction="20000"/>
          </a:bodyPr>
          <a:lstStyle/>
          <a:p>
            <a:r>
              <a:rPr lang="fr-FR" dirty="0" smtClean="0"/>
              <a:t>Dans la majorité des cas que j’ai vu, c’est le conjoint/conjointe qui a initié la démarche</a:t>
            </a:r>
          </a:p>
          <a:p>
            <a:pPr lvl="1"/>
            <a:endParaRPr lang="fr-FR" dirty="0" smtClean="0"/>
          </a:p>
          <a:p>
            <a:r>
              <a:rPr lang="fr-FR" dirty="0" smtClean="0"/>
              <a:t>On </a:t>
            </a:r>
            <a:r>
              <a:rPr lang="fr-FR" dirty="0"/>
              <a:t>leur attribue </a:t>
            </a:r>
            <a:r>
              <a:rPr lang="fr-FR" dirty="0" smtClean="0"/>
              <a:t>la plupart du temps les </a:t>
            </a:r>
            <a:r>
              <a:rPr lang="fr-FR" dirty="0"/>
              <a:t>torts de la </a:t>
            </a:r>
            <a:r>
              <a:rPr lang="fr-FR" dirty="0" smtClean="0"/>
              <a:t>rupture et ils en sortent démolis</a:t>
            </a:r>
          </a:p>
          <a:p>
            <a:pPr lvl="2"/>
            <a:r>
              <a:rPr lang="fr-FR" dirty="0" smtClean="0"/>
              <a:t>Les motifs de rupture sont variable et parfois ne sont même pas ceux qui sont exprimé par le conjoint/conjointe.  </a:t>
            </a:r>
          </a:p>
          <a:p>
            <a:pPr lvl="2"/>
            <a:r>
              <a:rPr lang="fr-FR" dirty="0" smtClean="0"/>
              <a:t>Comprendre le motif est souvent secondaire dans l’immédiat et peut nuire au rétablissement</a:t>
            </a:r>
          </a:p>
          <a:p>
            <a:pPr lvl="2"/>
            <a:r>
              <a:rPr lang="fr-FR" dirty="0" smtClean="0"/>
              <a:t>La finalité demeure que l’on doit respecter la décision de l’autre de mettre un terme au couple</a:t>
            </a:r>
          </a:p>
          <a:p>
            <a:pPr lvl="2"/>
            <a:endParaRPr lang="fr-FR" dirty="0" smtClean="0"/>
          </a:p>
          <a:p>
            <a:r>
              <a:rPr lang="fr-FR" dirty="0" smtClean="0"/>
              <a:t>L’important est de demeurer fonctionnel:</a:t>
            </a:r>
          </a:p>
          <a:p>
            <a:pPr lvl="2"/>
            <a:r>
              <a:rPr lang="fr-FR" dirty="0" smtClean="0"/>
              <a:t>Pour se protéger dans cet épisode difficile à vivre pour les hommes, il convient parfois de faire les analyses plus tard afin de demeurer fonctionnel dans leur rôle parental et au travail</a:t>
            </a:r>
          </a:p>
          <a:p>
            <a:pPr lvl="2"/>
            <a:r>
              <a:rPr lang="fr-FR" dirty="0" smtClean="0"/>
              <a:t>Les hommes ont le droit de préserver leur intégrité émotive.</a:t>
            </a:r>
          </a:p>
          <a:p>
            <a:pPr lvl="2"/>
            <a:endParaRPr lang="fr-FR" dirty="0" smtClean="0"/>
          </a:p>
          <a:p>
            <a:r>
              <a:rPr lang="fr-FR" dirty="0" smtClean="0"/>
              <a:t>Accepter de ne pas reprendre contact avec l’ex conjoint/conjointe - Lâcher prise</a:t>
            </a:r>
          </a:p>
          <a:p>
            <a:pPr lvl="2"/>
            <a:r>
              <a:rPr lang="fr-FR" dirty="0"/>
              <a:t>P</a:t>
            </a:r>
            <a:r>
              <a:rPr lang="fr-FR" dirty="0" smtClean="0"/>
              <a:t>our se protéger d’éventuelles plaintes de harcèlement </a:t>
            </a:r>
            <a:r>
              <a:rPr lang="mr-IN" dirty="0" smtClean="0"/>
              <a:t>–</a:t>
            </a:r>
            <a:r>
              <a:rPr lang="fr-FR" dirty="0" smtClean="0"/>
              <a:t> vraies ou fausses</a:t>
            </a:r>
          </a:p>
          <a:p>
            <a:pPr lvl="2"/>
            <a:endParaRPr lang="fr-FR" dirty="0" smtClean="0"/>
          </a:p>
          <a:p>
            <a:r>
              <a:rPr lang="fr-FR" dirty="0" smtClean="0"/>
              <a:t>En retour, ils ont le droit de demander qu’on respecte leur refus de se faire appeler également.</a:t>
            </a:r>
          </a:p>
          <a:p>
            <a:pPr lvl="2"/>
            <a:r>
              <a:rPr lang="fr-FR" dirty="0" smtClean="0"/>
              <a:t>Ils devraient pouvoir faire des plaintes lorsque cela n’est pas respecté, sans risque de se faire judiciariser</a:t>
            </a:r>
            <a:endParaRPr lang="fr-FR" dirty="0"/>
          </a:p>
          <a:p>
            <a:endParaRPr lang="fr-FR" dirty="0" smtClean="0"/>
          </a:p>
        </p:txBody>
      </p:sp>
    </p:spTree>
    <p:extLst>
      <p:ext uri="{BB962C8B-B14F-4D97-AF65-F5344CB8AC3E}">
        <p14:creationId xmlns:p14="http://schemas.microsoft.com/office/powerpoint/2010/main" val="183135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000"/>
                                        <p:tgtEl>
                                          <p:spTgt spid="3">
                                            <p:txEl>
                                              <p:pRg st="2" end="2"/>
                                            </p:txEl>
                                          </p:spTgt>
                                        </p:tgtEl>
                                      </p:cBhvr>
                                    </p:animEffect>
                                    <p:anim calcmode="lin" valueType="num">
                                      <p:cBhvr>
                                        <p:cTn id="15"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2" end="2"/>
                                            </p:txEl>
                                          </p:spTgt>
                                        </p:tgtEl>
                                        <p:attrNameLst>
                                          <p:attrName>ppt_h</p:attrName>
                                        </p:attrNameLst>
                                      </p:cBhvr>
                                      <p:tavLst>
                                        <p:tav tm="0">
                                          <p:val>
                                            <p:strVal val="#ppt_h"/>
                                          </p:val>
                                        </p:tav>
                                        <p:tav tm="100000">
                                          <p:val>
                                            <p:strVal val="#ppt_h"/>
                                          </p:val>
                                        </p:tav>
                                      </p:tavLst>
                                    </p:anim>
                                  </p:childTnLst>
                                </p:cTn>
                              </p:par>
                              <p:par>
                                <p:cTn id="17" presetID="45"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anim calcmode="lin" valueType="num">
                                      <p:cBhvr>
                                        <p:cTn id="20"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3" end="3"/>
                                            </p:txEl>
                                          </p:spTgt>
                                        </p:tgtEl>
                                        <p:attrNameLst>
                                          <p:attrName>ppt_h</p:attrName>
                                        </p:attrNameLst>
                                      </p:cBhvr>
                                      <p:tavLst>
                                        <p:tav tm="0">
                                          <p:val>
                                            <p:strVal val="#ppt_h"/>
                                          </p:val>
                                        </p:tav>
                                        <p:tav tm="100000">
                                          <p:val>
                                            <p:strVal val="#ppt_h"/>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anim calcmode="lin" valueType="num">
                                      <p:cBhvr>
                                        <p:cTn id="25"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6" dur="2000" fill="hold"/>
                                        <p:tgtEl>
                                          <p:spTgt spid="3">
                                            <p:txEl>
                                              <p:pRg st="4" end="4"/>
                                            </p:txEl>
                                          </p:spTgt>
                                        </p:tgtEl>
                                        <p:attrNameLst>
                                          <p:attrName>ppt_h</p:attrName>
                                        </p:attrNameLst>
                                      </p:cBhvr>
                                      <p:tavLst>
                                        <p:tav tm="0">
                                          <p:val>
                                            <p:strVal val="#ppt_h"/>
                                          </p:val>
                                        </p:tav>
                                        <p:tav tm="100000">
                                          <p:val>
                                            <p:strVal val="#ppt_h"/>
                                          </p:val>
                                        </p:tav>
                                      </p:tavLst>
                                    </p:anim>
                                  </p:childTnLst>
                                </p:cTn>
                              </p:par>
                              <p:par>
                                <p:cTn id="27" presetID="45"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2000"/>
                                        <p:tgtEl>
                                          <p:spTgt spid="3">
                                            <p:txEl>
                                              <p:pRg st="5" end="5"/>
                                            </p:txEl>
                                          </p:spTgt>
                                        </p:tgtEl>
                                      </p:cBhvr>
                                    </p:animEffect>
                                    <p:anim calcmode="lin" valueType="num">
                                      <p:cBhvr>
                                        <p:cTn id="30"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1"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2000"/>
                                        <p:tgtEl>
                                          <p:spTgt spid="3">
                                            <p:txEl>
                                              <p:pRg st="7" end="7"/>
                                            </p:txEl>
                                          </p:spTgt>
                                        </p:tgtEl>
                                      </p:cBhvr>
                                    </p:animEffect>
                                    <p:anim calcmode="lin" valueType="num">
                                      <p:cBhvr>
                                        <p:cTn id="37"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38" dur="2000" fill="hold"/>
                                        <p:tgtEl>
                                          <p:spTgt spid="3">
                                            <p:txEl>
                                              <p:pRg st="7" end="7"/>
                                            </p:txEl>
                                          </p:spTgt>
                                        </p:tgtEl>
                                        <p:attrNameLst>
                                          <p:attrName>ppt_h</p:attrName>
                                        </p:attrNameLst>
                                      </p:cBhvr>
                                      <p:tavLst>
                                        <p:tav tm="0">
                                          <p:val>
                                            <p:strVal val="#ppt_h"/>
                                          </p:val>
                                        </p:tav>
                                        <p:tav tm="100000">
                                          <p:val>
                                            <p:strVal val="#ppt_h"/>
                                          </p:val>
                                        </p:tav>
                                      </p:tavLst>
                                    </p:anim>
                                  </p:childTnLst>
                                </p:cTn>
                              </p:par>
                              <p:par>
                                <p:cTn id="39" presetID="45" presetClass="entr" presetSubtype="0"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2000"/>
                                        <p:tgtEl>
                                          <p:spTgt spid="3">
                                            <p:txEl>
                                              <p:pRg st="8" end="8"/>
                                            </p:txEl>
                                          </p:spTgt>
                                        </p:tgtEl>
                                      </p:cBhvr>
                                    </p:animEffect>
                                    <p:anim calcmode="lin" valueType="num">
                                      <p:cBhvr>
                                        <p:cTn id="42"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43" dur="2000" fill="hold"/>
                                        <p:tgtEl>
                                          <p:spTgt spid="3">
                                            <p:txEl>
                                              <p:pRg st="8" end="8"/>
                                            </p:txEl>
                                          </p:spTgt>
                                        </p:tgtEl>
                                        <p:attrNameLst>
                                          <p:attrName>ppt_h</p:attrName>
                                        </p:attrNameLst>
                                      </p:cBhvr>
                                      <p:tavLst>
                                        <p:tav tm="0">
                                          <p:val>
                                            <p:strVal val="#ppt_h"/>
                                          </p:val>
                                        </p:tav>
                                        <p:tav tm="100000">
                                          <p:val>
                                            <p:strVal val="#ppt_h"/>
                                          </p:val>
                                        </p:tav>
                                      </p:tavLst>
                                    </p:anim>
                                  </p:childTnLst>
                                </p:cTn>
                              </p:par>
                              <p:par>
                                <p:cTn id="44" presetID="45" presetClass="entr" presetSubtype="0" fill="hold" grpId="0"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2000"/>
                                        <p:tgtEl>
                                          <p:spTgt spid="3">
                                            <p:txEl>
                                              <p:pRg st="9" end="9"/>
                                            </p:txEl>
                                          </p:spTgt>
                                        </p:tgtEl>
                                      </p:cBhvr>
                                    </p:animEffect>
                                    <p:anim calcmode="lin" valueType="num">
                                      <p:cBhvr>
                                        <p:cTn id="47" dur="2000" fill="hold"/>
                                        <p:tgtEl>
                                          <p:spTgt spid="3">
                                            <p:txEl>
                                              <p:pRg st="9" end="9"/>
                                            </p:txEl>
                                          </p:spTgt>
                                        </p:tgtEl>
                                        <p:attrNameLst>
                                          <p:attrName>ppt_w</p:attrName>
                                        </p:attrNameLst>
                                      </p:cBhvr>
                                      <p:tavLst>
                                        <p:tav tm="0" fmla="#ppt_w*sin(2.5*pi*$)">
                                          <p:val>
                                            <p:fltVal val="0"/>
                                          </p:val>
                                        </p:tav>
                                        <p:tav tm="100000">
                                          <p:val>
                                            <p:fltVal val="1"/>
                                          </p:val>
                                        </p:tav>
                                      </p:tavLst>
                                    </p:anim>
                                    <p:anim calcmode="lin" valueType="num">
                                      <p:cBhvr>
                                        <p:cTn id="48" dur="20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grpId="0"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fade">
                                      <p:cBhvr>
                                        <p:cTn id="53" dur="2000"/>
                                        <p:tgtEl>
                                          <p:spTgt spid="3">
                                            <p:txEl>
                                              <p:pRg st="11" end="11"/>
                                            </p:txEl>
                                          </p:spTgt>
                                        </p:tgtEl>
                                      </p:cBhvr>
                                    </p:animEffect>
                                    <p:anim calcmode="lin" valueType="num">
                                      <p:cBhvr>
                                        <p:cTn id="54" dur="2000" fill="hold"/>
                                        <p:tgtEl>
                                          <p:spTgt spid="3">
                                            <p:txEl>
                                              <p:pRg st="11" end="11"/>
                                            </p:txEl>
                                          </p:spTgt>
                                        </p:tgtEl>
                                        <p:attrNameLst>
                                          <p:attrName>ppt_w</p:attrName>
                                        </p:attrNameLst>
                                      </p:cBhvr>
                                      <p:tavLst>
                                        <p:tav tm="0" fmla="#ppt_w*sin(2.5*pi*$)">
                                          <p:val>
                                            <p:fltVal val="0"/>
                                          </p:val>
                                        </p:tav>
                                        <p:tav tm="100000">
                                          <p:val>
                                            <p:fltVal val="1"/>
                                          </p:val>
                                        </p:tav>
                                      </p:tavLst>
                                    </p:anim>
                                    <p:anim calcmode="lin" valueType="num">
                                      <p:cBhvr>
                                        <p:cTn id="55" dur="2000" fill="hold"/>
                                        <p:tgtEl>
                                          <p:spTgt spid="3">
                                            <p:txEl>
                                              <p:pRg st="11" end="11"/>
                                            </p:txEl>
                                          </p:spTgt>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3">
                                            <p:txEl>
                                              <p:pRg st="12" end="12"/>
                                            </p:txEl>
                                          </p:spTgt>
                                        </p:tgtEl>
                                        <p:attrNameLst>
                                          <p:attrName>style.visibility</p:attrName>
                                        </p:attrNameLst>
                                      </p:cBhvr>
                                      <p:to>
                                        <p:strVal val="visible"/>
                                      </p:to>
                                    </p:set>
                                    <p:animEffect transition="in" filter="fade">
                                      <p:cBhvr>
                                        <p:cTn id="58" dur="2000"/>
                                        <p:tgtEl>
                                          <p:spTgt spid="3">
                                            <p:txEl>
                                              <p:pRg st="12" end="12"/>
                                            </p:txEl>
                                          </p:spTgt>
                                        </p:tgtEl>
                                      </p:cBhvr>
                                    </p:animEffect>
                                    <p:anim calcmode="lin" valueType="num">
                                      <p:cBhvr>
                                        <p:cTn id="59" dur="2000" fill="hold"/>
                                        <p:tgtEl>
                                          <p:spTgt spid="3">
                                            <p:txEl>
                                              <p:pRg st="12" end="12"/>
                                            </p:txEl>
                                          </p:spTgt>
                                        </p:tgtEl>
                                        <p:attrNameLst>
                                          <p:attrName>ppt_w</p:attrName>
                                        </p:attrNameLst>
                                      </p:cBhvr>
                                      <p:tavLst>
                                        <p:tav tm="0" fmla="#ppt_w*sin(2.5*pi*$)">
                                          <p:val>
                                            <p:fltVal val="0"/>
                                          </p:val>
                                        </p:tav>
                                        <p:tav tm="100000">
                                          <p:val>
                                            <p:fltVal val="1"/>
                                          </p:val>
                                        </p:tav>
                                      </p:tavLst>
                                    </p:anim>
                                    <p:anim calcmode="lin" valueType="num">
                                      <p:cBhvr>
                                        <p:cTn id="60" dur="2000" fill="hold"/>
                                        <p:tgtEl>
                                          <p:spTgt spid="3">
                                            <p:txEl>
                                              <p:pRg st="12" end="12"/>
                                            </p:txEl>
                                          </p:spTgt>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45" presetClass="entr" presetSubtype="0" fill="hold" grpId="0" nodeType="clickEffect">
                                  <p:stCondLst>
                                    <p:cond delay="0"/>
                                  </p:stCondLst>
                                  <p:childTnLst>
                                    <p:set>
                                      <p:cBhvr>
                                        <p:cTn id="64" dur="1" fill="hold">
                                          <p:stCondLst>
                                            <p:cond delay="0"/>
                                          </p:stCondLst>
                                        </p:cTn>
                                        <p:tgtEl>
                                          <p:spTgt spid="3">
                                            <p:txEl>
                                              <p:pRg st="14" end="14"/>
                                            </p:txEl>
                                          </p:spTgt>
                                        </p:tgtEl>
                                        <p:attrNameLst>
                                          <p:attrName>style.visibility</p:attrName>
                                        </p:attrNameLst>
                                      </p:cBhvr>
                                      <p:to>
                                        <p:strVal val="visible"/>
                                      </p:to>
                                    </p:set>
                                    <p:animEffect transition="in" filter="fade">
                                      <p:cBhvr>
                                        <p:cTn id="65" dur="2000"/>
                                        <p:tgtEl>
                                          <p:spTgt spid="3">
                                            <p:txEl>
                                              <p:pRg st="14" end="14"/>
                                            </p:txEl>
                                          </p:spTgt>
                                        </p:tgtEl>
                                      </p:cBhvr>
                                    </p:animEffect>
                                    <p:anim calcmode="lin" valueType="num">
                                      <p:cBhvr>
                                        <p:cTn id="66" dur="2000" fill="hold"/>
                                        <p:tgtEl>
                                          <p:spTgt spid="3">
                                            <p:txEl>
                                              <p:pRg st="14" end="14"/>
                                            </p:txEl>
                                          </p:spTgt>
                                        </p:tgtEl>
                                        <p:attrNameLst>
                                          <p:attrName>ppt_w</p:attrName>
                                        </p:attrNameLst>
                                      </p:cBhvr>
                                      <p:tavLst>
                                        <p:tav tm="0" fmla="#ppt_w*sin(2.5*pi*$)">
                                          <p:val>
                                            <p:fltVal val="0"/>
                                          </p:val>
                                        </p:tav>
                                        <p:tav tm="100000">
                                          <p:val>
                                            <p:fltVal val="1"/>
                                          </p:val>
                                        </p:tav>
                                      </p:tavLst>
                                    </p:anim>
                                    <p:anim calcmode="lin" valueType="num">
                                      <p:cBhvr>
                                        <p:cTn id="67" dur="2000" fill="hold"/>
                                        <p:tgtEl>
                                          <p:spTgt spid="3">
                                            <p:txEl>
                                              <p:pRg st="14" end="14"/>
                                            </p:txEl>
                                          </p:spTgt>
                                        </p:tgtEl>
                                        <p:attrNameLst>
                                          <p:attrName>ppt_h</p:attrName>
                                        </p:attrNameLst>
                                      </p:cBhvr>
                                      <p:tavLst>
                                        <p:tav tm="0">
                                          <p:val>
                                            <p:strVal val="#ppt_h"/>
                                          </p:val>
                                        </p:tav>
                                        <p:tav tm="100000">
                                          <p:val>
                                            <p:strVal val="#ppt_h"/>
                                          </p:val>
                                        </p:tav>
                                      </p:tavLst>
                                    </p:anim>
                                  </p:childTnLst>
                                </p:cTn>
                              </p:par>
                              <p:par>
                                <p:cTn id="68" presetID="45" presetClass="entr" presetSubtype="0" fill="hold" grpId="0" nodeType="withEffect">
                                  <p:stCondLst>
                                    <p:cond delay="0"/>
                                  </p:stCondLst>
                                  <p:childTnLst>
                                    <p:set>
                                      <p:cBhvr>
                                        <p:cTn id="69" dur="1" fill="hold">
                                          <p:stCondLst>
                                            <p:cond delay="0"/>
                                          </p:stCondLst>
                                        </p:cTn>
                                        <p:tgtEl>
                                          <p:spTgt spid="3">
                                            <p:txEl>
                                              <p:pRg st="15" end="15"/>
                                            </p:txEl>
                                          </p:spTgt>
                                        </p:tgtEl>
                                        <p:attrNameLst>
                                          <p:attrName>style.visibility</p:attrName>
                                        </p:attrNameLst>
                                      </p:cBhvr>
                                      <p:to>
                                        <p:strVal val="visible"/>
                                      </p:to>
                                    </p:set>
                                    <p:animEffect transition="in" filter="fade">
                                      <p:cBhvr>
                                        <p:cTn id="70" dur="2000"/>
                                        <p:tgtEl>
                                          <p:spTgt spid="3">
                                            <p:txEl>
                                              <p:pRg st="15" end="15"/>
                                            </p:txEl>
                                          </p:spTgt>
                                        </p:tgtEl>
                                      </p:cBhvr>
                                    </p:animEffect>
                                    <p:anim calcmode="lin" valueType="num">
                                      <p:cBhvr>
                                        <p:cTn id="71" dur="2000" fill="hold"/>
                                        <p:tgtEl>
                                          <p:spTgt spid="3">
                                            <p:txEl>
                                              <p:pRg st="15" end="15"/>
                                            </p:txEl>
                                          </p:spTgt>
                                        </p:tgtEl>
                                        <p:attrNameLst>
                                          <p:attrName>ppt_w</p:attrName>
                                        </p:attrNameLst>
                                      </p:cBhvr>
                                      <p:tavLst>
                                        <p:tav tm="0" fmla="#ppt_w*sin(2.5*pi*$)">
                                          <p:val>
                                            <p:fltVal val="0"/>
                                          </p:val>
                                        </p:tav>
                                        <p:tav tm="100000">
                                          <p:val>
                                            <p:fltVal val="1"/>
                                          </p:val>
                                        </p:tav>
                                      </p:tavLst>
                                    </p:anim>
                                    <p:anim calcmode="lin" valueType="num">
                                      <p:cBhvr>
                                        <p:cTn id="72" dur="2000" fill="hold"/>
                                        <p:tgtEl>
                                          <p:spTgt spid="3">
                                            <p:txEl>
                                              <p:pRg st="15" end="1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alphaModFix amt="43000"/>
            <a:extLst>
              <a:ext uri="{28A0092B-C50C-407E-A947-70E740481C1C}">
                <a14:useLocalDpi xmlns:a14="http://schemas.microsoft.com/office/drawing/2010/main" val="0"/>
              </a:ext>
            </a:extLst>
          </a:blip>
          <a:stretch>
            <a:fillRect/>
          </a:stretch>
        </p:blipFill>
        <p:spPr>
          <a:xfrm>
            <a:off x="0" y="3594100"/>
            <a:ext cx="2514600" cy="3238500"/>
          </a:xfrm>
          <a:prstGeom prst="rect">
            <a:avLst/>
          </a:prstGeom>
        </p:spPr>
      </p:pic>
      <p:pic>
        <p:nvPicPr>
          <p:cNvPr id="5" name="Image 4"/>
          <p:cNvPicPr>
            <a:picLocks noChangeAspect="1"/>
          </p:cNvPicPr>
          <p:nvPr/>
        </p:nvPicPr>
        <p:blipFill>
          <a:blip r:embed="rId3">
            <a:alphaModFix amt="38000"/>
            <a:extLst>
              <a:ext uri="{28A0092B-C50C-407E-A947-70E740481C1C}">
                <a14:useLocalDpi xmlns:a14="http://schemas.microsoft.com/office/drawing/2010/main" val="0"/>
              </a:ext>
            </a:extLst>
          </a:blip>
          <a:stretch>
            <a:fillRect/>
          </a:stretch>
        </p:blipFill>
        <p:spPr>
          <a:xfrm>
            <a:off x="9271000" y="0"/>
            <a:ext cx="2921000" cy="1879600"/>
          </a:xfrm>
          <a:prstGeom prst="rect">
            <a:avLst/>
          </a:prstGeom>
        </p:spPr>
      </p:pic>
      <p:pic>
        <p:nvPicPr>
          <p:cNvPr id="4" name="Image 3"/>
          <p:cNvPicPr>
            <a:picLocks noChangeAspect="1"/>
          </p:cNvPicPr>
          <p:nvPr/>
        </p:nvPicPr>
        <p:blipFill>
          <a:blip r:embed="rId4">
            <a:alphaModFix amt="41000"/>
            <a:extLst>
              <a:ext uri="{28A0092B-C50C-407E-A947-70E740481C1C}">
                <a14:useLocalDpi xmlns:a14="http://schemas.microsoft.com/office/drawing/2010/main" val="0"/>
              </a:ext>
            </a:extLst>
          </a:blip>
          <a:stretch>
            <a:fillRect/>
          </a:stretch>
        </p:blipFill>
        <p:spPr>
          <a:xfrm>
            <a:off x="0" y="-39634"/>
            <a:ext cx="12192000" cy="6897634"/>
          </a:xfrm>
          <a:prstGeom prst="rect">
            <a:avLst/>
          </a:prstGeom>
        </p:spPr>
      </p:pic>
      <p:sp>
        <p:nvSpPr>
          <p:cNvPr id="2" name="Titre 1"/>
          <p:cNvSpPr>
            <a:spLocks noGrp="1"/>
          </p:cNvSpPr>
          <p:nvPr>
            <p:ph type="title"/>
          </p:nvPr>
        </p:nvSpPr>
        <p:spPr>
          <a:xfrm>
            <a:off x="1069848" y="512064"/>
            <a:ext cx="10058400" cy="1609344"/>
          </a:xfrm>
        </p:spPr>
        <p:txBody>
          <a:bodyPr/>
          <a:lstStyle/>
          <a:p>
            <a:r>
              <a:rPr lang="fr-FR" dirty="0" smtClean="0"/>
              <a:t>Autonhommie</a:t>
            </a:r>
            <a:br>
              <a:rPr lang="fr-FR" dirty="0" smtClean="0"/>
            </a:br>
            <a:r>
              <a:rPr lang="fr-FR" sz="2000" dirty="0" smtClean="0">
                <a:solidFill>
                  <a:schemeClr val="accent2"/>
                </a:solidFill>
              </a:rPr>
              <a:t>La parentalité lors de séparations</a:t>
            </a:r>
            <a:r>
              <a:rPr lang="mr-IN" sz="2000" dirty="0" smtClean="0">
                <a:solidFill>
                  <a:schemeClr val="accent2"/>
                </a:solidFill>
              </a:rPr>
              <a:t>…</a:t>
            </a:r>
            <a:r>
              <a:rPr lang="fr-CA" sz="2000" dirty="0" smtClean="0">
                <a:solidFill>
                  <a:schemeClr val="accent2"/>
                </a:solidFill>
              </a:rPr>
              <a:t>  il faut détruire les mythes</a:t>
            </a:r>
            <a:endParaRPr lang="fr-FR" sz="2000" dirty="0">
              <a:solidFill>
                <a:schemeClr val="accent2"/>
              </a:solidFill>
            </a:endParaRPr>
          </a:p>
        </p:txBody>
      </p:sp>
      <p:sp>
        <p:nvSpPr>
          <p:cNvPr id="3" name="Espace réservé du contenu 2"/>
          <p:cNvSpPr>
            <a:spLocks noGrp="1"/>
          </p:cNvSpPr>
          <p:nvPr>
            <p:ph idx="1"/>
          </p:nvPr>
        </p:nvSpPr>
        <p:spPr>
          <a:xfrm>
            <a:off x="1069848" y="2121408"/>
            <a:ext cx="10058400" cy="4736592"/>
          </a:xfrm>
        </p:spPr>
        <p:txBody>
          <a:bodyPr>
            <a:normAutofit fontScale="92500" lnSpcReduction="20000"/>
          </a:bodyPr>
          <a:lstStyle/>
          <a:p>
            <a:r>
              <a:rPr lang="fr-FR" dirty="0" smtClean="0"/>
              <a:t>Les </a:t>
            </a:r>
            <a:r>
              <a:rPr lang="fr-FR" dirty="0"/>
              <a:t>hommes </a:t>
            </a:r>
            <a:r>
              <a:rPr lang="fr-FR" dirty="0" smtClean="0"/>
              <a:t>que j’ai rencontré se </a:t>
            </a:r>
            <a:r>
              <a:rPr lang="fr-FR" dirty="0"/>
              <a:t>sentent défavorisés lors de l’attribution des gardes </a:t>
            </a:r>
            <a:r>
              <a:rPr lang="fr-FR" dirty="0" smtClean="0"/>
              <a:t>d’enfants</a:t>
            </a:r>
          </a:p>
          <a:p>
            <a:pPr lvl="2"/>
            <a:r>
              <a:rPr lang="fr-FR" dirty="0" smtClean="0"/>
              <a:t>Lorsque la relation va bien, ils ont une certaine place qui varie beaucoup</a:t>
            </a:r>
          </a:p>
          <a:p>
            <a:pPr lvl="2"/>
            <a:r>
              <a:rPr lang="fr-FR" dirty="0" smtClean="0"/>
              <a:t>Lorsque la relation va mal, l’espace parental qu’ils ont est tributaire de la reconnaissance que la femme veut bien leur laisser</a:t>
            </a:r>
          </a:p>
          <a:p>
            <a:pPr lvl="2"/>
            <a:r>
              <a:rPr lang="fr-FR" dirty="0" smtClean="0"/>
              <a:t>Il y a actuellement trop de femmes qui partent avec les enfants sans l’accord du père et limitent leurs accès sans avoir de problème avec la justice.  </a:t>
            </a:r>
          </a:p>
          <a:p>
            <a:pPr lvl="2"/>
            <a:r>
              <a:rPr lang="fr-FR" dirty="0" smtClean="0"/>
              <a:t>Les hommes sont capable de s’occuper des enfants la majorité du temps, ce qui permet de rendre injustifiable les comportements actuels.</a:t>
            </a:r>
          </a:p>
          <a:p>
            <a:r>
              <a:rPr lang="fr-FR" dirty="0" smtClean="0"/>
              <a:t>Beaucoup d’hommes que j’ai rencontrés ont fait face à de fausses plaintes et ont été privés de contact avec leurs enfants pendant des mois et même des années pour se rendre compte qu’il n’y avait aucun problème au départ</a:t>
            </a:r>
            <a:r>
              <a:rPr lang="mr-IN" dirty="0" smtClean="0"/>
              <a:t>…</a:t>
            </a:r>
            <a:endParaRPr lang="fr-CA" dirty="0" smtClean="0"/>
          </a:p>
          <a:p>
            <a:r>
              <a:rPr lang="fr-CA" dirty="0" smtClean="0"/>
              <a:t>Plusieurs hommes ont perdu la garde de leurs enfants parce qu’ils ne pouvaient pas continuer à payer la pension, leur loyer, leur vie ainsi que des frais d’avocats en surplus</a:t>
            </a:r>
            <a:r>
              <a:rPr lang="mr-IN" dirty="0" smtClean="0"/>
              <a:t>…</a:t>
            </a:r>
            <a:r>
              <a:rPr lang="fr-CA" dirty="0" smtClean="0"/>
              <a:t> De plus, plusieurs de ces hommes se sont fait présenter comme des pères qui ont choisi délibérément d’abandonner leurs enfants par désintérêt alors que c’est faux</a:t>
            </a:r>
            <a:r>
              <a:rPr lang="mr-IN" dirty="0" smtClean="0"/>
              <a:t>…</a:t>
            </a:r>
            <a:r>
              <a:rPr lang="fr-CA" dirty="0" smtClean="0"/>
              <a:t> Ils ont toujours voulus s’occuper de leurs enfants.</a:t>
            </a:r>
          </a:p>
          <a:p>
            <a:pPr lvl="2"/>
            <a:endParaRPr lang="fr-CA" dirty="0" smtClean="0">
              <a:solidFill>
                <a:srgbClr val="0070C0"/>
              </a:solidFill>
            </a:endParaRPr>
          </a:p>
          <a:p>
            <a:r>
              <a:rPr lang="fr-CA" dirty="0" smtClean="0">
                <a:solidFill>
                  <a:srgbClr val="0070C0"/>
                </a:solidFill>
              </a:rPr>
              <a:t>Est-ce l’intérêt supérieur des enfants qui a été pris en compte?</a:t>
            </a:r>
            <a:endParaRPr lang="fr-FR" dirty="0" smtClean="0">
              <a:solidFill>
                <a:srgbClr val="0070C0"/>
              </a:solidFill>
            </a:endParaRPr>
          </a:p>
          <a:p>
            <a:pPr lvl="2"/>
            <a:endParaRPr lang="fr-FR" dirty="0" smtClean="0"/>
          </a:p>
          <a:p>
            <a:pPr lvl="1"/>
            <a:endParaRPr lang="fr-FR" dirty="0"/>
          </a:p>
          <a:p>
            <a:pPr lvl="1"/>
            <a:endParaRPr lang="fr-FR" dirty="0"/>
          </a:p>
          <a:p>
            <a:endParaRPr lang="fr-FR" dirty="0"/>
          </a:p>
        </p:txBody>
      </p:sp>
    </p:spTree>
    <p:extLst>
      <p:ext uri="{BB962C8B-B14F-4D97-AF65-F5344CB8AC3E}">
        <p14:creationId xmlns:p14="http://schemas.microsoft.com/office/powerpoint/2010/main" val="77783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p:cTn id="4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alphaModFix amt="22000"/>
            <a:extLst>
              <a:ext uri="{28A0092B-C50C-407E-A947-70E740481C1C}">
                <a14:useLocalDpi xmlns:a14="http://schemas.microsoft.com/office/drawing/2010/main" val="0"/>
              </a:ext>
            </a:extLst>
          </a:blip>
          <a:stretch>
            <a:fillRect/>
          </a:stretch>
        </p:blipFill>
        <p:spPr>
          <a:xfrm>
            <a:off x="0" y="-33462"/>
            <a:ext cx="12192000" cy="6891462"/>
          </a:xfrm>
          <a:prstGeom prst="rect">
            <a:avLst/>
          </a:prstGeom>
        </p:spPr>
      </p:pic>
      <p:pic>
        <p:nvPicPr>
          <p:cNvPr id="5" name="Image 4"/>
          <p:cNvPicPr>
            <a:picLocks noChangeAspect="1"/>
          </p:cNvPicPr>
          <p:nvPr/>
        </p:nvPicPr>
        <p:blipFill>
          <a:blip r:embed="rId2">
            <a:alphaModFix amt="38000"/>
            <a:extLst>
              <a:ext uri="{28A0092B-C50C-407E-A947-70E740481C1C}">
                <a14:useLocalDpi xmlns:a14="http://schemas.microsoft.com/office/drawing/2010/main" val="0"/>
              </a:ext>
            </a:extLst>
          </a:blip>
          <a:stretch>
            <a:fillRect/>
          </a:stretch>
        </p:blipFill>
        <p:spPr>
          <a:xfrm>
            <a:off x="0" y="-33462"/>
            <a:ext cx="12192000" cy="6891462"/>
          </a:xfrm>
          <a:prstGeom prst="rect">
            <a:avLst/>
          </a:prstGeom>
        </p:spPr>
      </p:pic>
      <p:sp>
        <p:nvSpPr>
          <p:cNvPr id="2" name="Titre 1"/>
          <p:cNvSpPr>
            <a:spLocks noGrp="1"/>
          </p:cNvSpPr>
          <p:nvPr>
            <p:ph type="title"/>
          </p:nvPr>
        </p:nvSpPr>
        <p:spPr/>
        <p:txBody>
          <a:bodyPr/>
          <a:lstStyle/>
          <a:p>
            <a:pPr lvl="1" algn="l" rtl="0">
              <a:lnSpc>
                <a:spcPct val="90000"/>
              </a:lnSpc>
              <a:spcBef>
                <a:spcPct val="0"/>
              </a:spcBef>
            </a:pPr>
            <a:r>
              <a:rPr lang="fr-FR" dirty="0" smtClean="0"/>
              <a:t/>
            </a:r>
            <a:br>
              <a:rPr lang="fr-FR" dirty="0" smtClean="0"/>
            </a:br>
            <a:endParaRPr lang="fr-FR" sz="2000" dirty="0">
              <a:solidFill>
                <a:schemeClr val="accent2"/>
              </a:solidFill>
            </a:endParaRPr>
          </a:p>
        </p:txBody>
      </p:sp>
      <p:sp>
        <p:nvSpPr>
          <p:cNvPr id="3" name="Espace réservé du contenu 2"/>
          <p:cNvSpPr>
            <a:spLocks noGrp="1"/>
          </p:cNvSpPr>
          <p:nvPr>
            <p:ph idx="1"/>
          </p:nvPr>
        </p:nvSpPr>
        <p:spPr>
          <a:xfrm>
            <a:off x="1069848" y="2121408"/>
            <a:ext cx="10058400" cy="4736592"/>
          </a:xfrm>
        </p:spPr>
        <p:txBody>
          <a:bodyPr>
            <a:normAutofit fontScale="77500" lnSpcReduction="20000"/>
          </a:bodyPr>
          <a:lstStyle/>
          <a:p>
            <a:r>
              <a:rPr lang="fr-FR" dirty="0" smtClean="0"/>
              <a:t>Afin de garder l’équilibre, on doit favoriser la diversification des assises des hommes.  Cela les gardes à flot lorsqu’il y a des remous dans la vie de couple, ou au travail</a:t>
            </a:r>
          </a:p>
          <a:p>
            <a:pPr lvl="1"/>
            <a:endParaRPr lang="fr-FR" dirty="0" smtClean="0"/>
          </a:p>
          <a:p>
            <a:pPr lvl="1"/>
            <a:r>
              <a:rPr lang="fr-FR" dirty="0" smtClean="0"/>
              <a:t>Travail:  </a:t>
            </a:r>
          </a:p>
          <a:p>
            <a:pPr lvl="2"/>
            <a:r>
              <a:rPr lang="fr-FR" dirty="0" smtClean="0"/>
              <a:t>Faire attention à cette sphère de la vie qui a tendance à cannibaliser le temps et l’implication des hommes au détriment des autres sphères de leur vie.  Il peuvent en ressortir grand perdant sur les sphères familiales et conjugales. L’homme n’est pas qu’un pourvoyeur.</a:t>
            </a:r>
          </a:p>
          <a:p>
            <a:pPr lvl="1"/>
            <a:endParaRPr lang="fr-FR" dirty="0"/>
          </a:p>
          <a:p>
            <a:pPr lvl="2"/>
            <a:r>
              <a:rPr lang="fr-FR" dirty="0" smtClean="0"/>
              <a:t>La tendance des femmes à vouloir retourner au foyer et travailler à temps partiel met de la pression indue sur les hommes.</a:t>
            </a:r>
          </a:p>
          <a:p>
            <a:pPr lvl="1"/>
            <a:endParaRPr lang="fr-FR" dirty="0" smtClean="0"/>
          </a:p>
          <a:p>
            <a:pPr lvl="1"/>
            <a:r>
              <a:rPr lang="fr-FR" dirty="0" smtClean="0"/>
              <a:t>Loisirs:  Cela permet de décompresser, de s’actualiser ou se réaliser positivement!</a:t>
            </a:r>
          </a:p>
          <a:p>
            <a:pPr lvl="1"/>
            <a:r>
              <a:rPr lang="fr-FR" dirty="0" smtClean="0"/>
              <a:t>Amis:   C’est </a:t>
            </a:r>
            <a:r>
              <a:rPr lang="fr-FR" dirty="0"/>
              <a:t>bien parfait d’aller prendre une bière avec les copains pour voir le </a:t>
            </a:r>
            <a:r>
              <a:rPr lang="fr-FR" dirty="0" smtClean="0"/>
              <a:t>hockey !</a:t>
            </a:r>
          </a:p>
          <a:p>
            <a:pPr lvl="1"/>
            <a:endParaRPr lang="fr-FR" dirty="0"/>
          </a:p>
          <a:p>
            <a:pPr lvl="1"/>
            <a:r>
              <a:rPr lang="fr-FR" dirty="0" smtClean="0"/>
              <a:t>Du temps personnel:  On a tous besoin de se ressourcer.  Peu d’homme ont des activités juste pour eux.</a:t>
            </a:r>
            <a:endParaRPr lang="fr-FR" dirty="0"/>
          </a:p>
          <a:p>
            <a:pPr lvl="1"/>
            <a:endParaRPr lang="fr-FR" dirty="0" smtClean="0"/>
          </a:p>
          <a:p>
            <a:pPr lvl="1"/>
            <a:r>
              <a:rPr lang="fr-FR" dirty="0"/>
              <a:t>Du temps de </a:t>
            </a:r>
            <a:r>
              <a:rPr lang="fr-FR" dirty="0" smtClean="0"/>
              <a:t>famille:  Il est primordial que les hommes haussent leur implication auprès de leur famille pour pouvoir en faire bénéficier leurs enfants et donner une image positive de la paternité.  Ce temps doit être valorisé et protégé par la société par des politiques et des lois.</a:t>
            </a:r>
          </a:p>
          <a:p>
            <a:pPr lvl="1"/>
            <a:endParaRPr lang="fr-FR" dirty="0"/>
          </a:p>
          <a:p>
            <a:pPr lvl="1"/>
            <a:r>
              <a:rPr lang="fr-FR" dirty="0" smtClean="0"/>
              <a:t>Du temps de couple:  C’est essentiel pour garder un couple sain, mais il faut garder en tête que 50% des couples se défont après 5 à 9 ans et que ceux qui restent ensemble  ne sont pas nécessairement heureux.  La vie c’est comme la bourse.  Il faut investir sagement.</a:t>
            </a:r>
            <a:endParaRPr lang="fr-FR" dirty="0" smtClean="0">
              <a:solidFill>
                <a:schemeClr val="accent2"/>
              </a:solidFill>
            </a:endParaRPr>
          </a:p>
        </p:txBody>
      </p:sp>
      <p:sp>
        <p:nvSpPr>
          <p:cNvPr id="8" name="Titre 1"/>
          <p:cNvSpPr txBox="1">
            <a:spLocks/>
          </p:cNvSpPr>
          <p:nvPr/>
        </p:nvSpPr>
        <p:spPr>
          <a:xfrm>
            <a:off x="1069848" y="512064"/>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fr-FR" dirty="0" smtClean="0"/>
              <a:t>Autonhommie</a:t>
            </a:r>
            <a:br>
              <a:rPr lang="fr-FR" dirty="0" smtClean="0"/>
            </a:br>
            <a:r>
              <a:rPr lang="fr-FR" sz="2000" dirty="0" smtClean="0">
                <a:solidFill>
                  <a:schemeClr val="accent2"/>
                </a:solidFill>
              </a:rPr>
              <a:t>La vie c’est comme la bourse, il faut savoir diversifier pour diminuer le risque</a:t>
            </a:r>
            <a:r>
              <a:rPr lang="mr-IN" sz="2000" dirty="0" smtClean="0">
                <a:solidFill>
                  <a:schemeClr val="accent2"/>
                </a:solidFill>
              </a:rPr>
              <a:t>…</a:t>
            </a:r>
            <a:r>
              <a:rPr lang="fr-CA" sz="2000" dirty="0" smtClean="0">
                <a:solidFill>
                  <a:schemeClr val="accent2"/>
                </a:solidFill>
              </a:rPr>
              <a:t> </a:t>
            </a:r>
          </a:p>
          <a:p>
            <a:r>
              <a:rPr lang="fr-CA" sz="2000" dirty="0" smtClean="0">
                <a:solidFill>
                  <a:schemeClr val="accent2"/>
                </a:solidFill>
              </a:rPr>
              <a:t>et dans le doute, il vaut mieux être seul que mal accompagné.</a:t>
            </a:r>
            <a:endParaRPr lang="fr-FR" sz="2000" dirty="0" smtClean="0"/>
          </a:p>
        </p:txBody>
      </p:sp>
    </p:spTree>
    <p:extLst>
      <p:ext uri="{BB962C8B-B14F-4D97-AF65-F5344CB8AC3E}">
        <p14:creationId xmlns:p14="http://schemas.microsoft.com/office/powerpoint/2010/main" val="102164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p:cTn id="31"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p:cTn id="3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p:cTn id="43"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p:cTn id="49"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12" end="12"/>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 calcmode="lin" valueType="num">
                                      <p:cBhvr>
                                        <p:cTn id="55" dur="5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14" end="1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49000">
              <a:srgbClr val="F5B8A2">
                <a:alpha val="23000"/>
                <a:lumMod val="100000"/>
              </a:srgbClr>
            </a:gs>
            <a:gs pos="13000">
              <a:schemeClr val="accent1">
                <a:lumMod val="2000"/>
                <a:lumOff val="98000"/>
              </a:schemeClr>
            </a:gs>
            <a:gs pos="69000">
              <a:schemeClr val="accent1">
                <a:lumMod val="44000"/>
                <a:lumOff val="56000"/>
              </a:schemeClr>
            </a:gs>
          </a:gsLst>
          <a:lin ang="540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solidFill>
                  <a:schemeClr val="accent2"/>
                </a:solidFill>
              </a:rPr>
              <a:t>Les Objectifs de la présentation</a:t>
            </a:r>
            <a:endParaRPr lang="fr-FR" sz="3200" dirty="0">
              <a:solidFill>
                <a:schemeClr val="accent2"/>
              </a:solidFill>
            </a:endParaRPr>
          </a:p>
        </p:txBody>
      </p:sp>
      <p:sp>
        <p:nvSpPr>
          <p:cNvPr id="3" name="Espace réservé du contenu 2"/>
          <p:cNvSpPr>
            <a:spLocks noGrp="1"/>
          </p:cNvSpPr>
          <p:nvPr>
            <p:ph idx="1"/>
          </p:nvPr>
        </p:nvSpPr>
        <p:spPr/>
        <p:txBody>
          <a:bodyPr>
            <a:normAutofit/>
          </a:bodyPr>
          <a:lstStyle/>
          <a:p>
            <a:endParaRPr lang="fr-FR" dirty="0"/>
          </a:p>
          <a:p>
            <a:r>
              <a:rPr lang="fr-FR" dirty="0" smtClean="0"/>
              <a:t>Objectif 1:  </a:t>
            </a:r>
          </a:p>
          <a:p>
            <a:pPr lvl="1"/>
            <a:r>
              <a:rPr lang="fr-FR" dirty="0" smtClean="0"/>
              <a:t>Identifier la clientèle prise en charge par le service médical actuel </a:t>
            </a:r>
            <a:endParaRPr lang="fr-FR" dirty="0"/>
          </a:p>
          <a:p>
            <a:pPr lvl="1"/>
            <a:r>
              <a:rPr lang="fr-FR" dirty="0" smtClean="0"/>
              <a:t>Identifier les besoins du service médical</a:t>
            </a:r>
          </a:p>
          <a:p>
            <a:endParaRPr lang="fr-FR" dirty="0" smtClean="0"/>
          </a:p>
          <a:p>
            <a:r>
              <a:rPr lang="fr-FR" dirty="0" smtClean="0"/>
              <a:t>Objectif 2:  </a:t>
            </a:r>
          </a:p>
          <a:p>
            <a:pPr lvl="1"/>
            <a:r>
              <a:rPr lang="fr-FR" dirty="0" smtClean="0"/>
              <a:t>Décrire la pratique avec les groupes cibles du CSBEQ</a:t>
            </a:r>
          </a:p>
          <a:p>
            <a:endParaRPr lang="fr-FR" dirty="0"/>
          </a:p>
          <a:p>
            <a:r>
              <a:rPr lang="fr-FR" dirty="0" smtClean="0"/>
              <a:t>Objectif 3:  </a:t>
            </a:r>
          </a:p>
          <a:p>
            <a:pPr lvl="1"/>
            <a:r>
              <a:rPr lang="fr-FR" dirty="0" smtClean="0"/>
              <a:t>Les enjeux de cette clientèle</a:t>
            </a:r>
            <a:endParaRPr lang="fr-FR" dirty="0"/>
          </a:p>
        </p:txBody>
      </p:sp>
    </p:spTree>
    <p:extLst>
      <p:ext uri="{BB962C8B-B14F-4D97-AF65-F5344CB8AC3E}">
        <p14:creationId xmlns:p14="http://schemas.microsoft.com/office/powerpoint/2010/main" val="134631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alphaModFix amt="77000"/>
            <a:extLst>
              <a:ext uri="{28A0092B-C50C-407E-A947-70E740481C1C}">
                <a14:useLocalDpi xmlns:a14="http://schemas.microsoft.com/office/drawing/2010/main" val="0"/>
              </a:ext>
            </a:extLst>
          </a:blip>
          <a:stretch>
            <a:fillRect/>
          </a:stretch>
        </p:blipFill>
        <p:spPr>
          <a:xfrm>
            <a:off x="0" y="34935"/>
            <a:ext cx="12192000" cy="6844401"/>
          </a:xfrm>
          <a:prstGeom prst="rect">
            <a:avLst/>
          </a:prstGeom>
        </p:spPr>
      </p:pic>
      <p:sp>
        <p:nvSpPr>
          <p:cNvPr id="2" name="Titre 1"/>
          <p:cNvSpPr>
            <a:spLocks noGrp="1"/>
          </p:cNvSpPr>
          <p:nvPr>
            <p:ph type="title"/>
          </p:nvPr>
        </p:nvSpPr>
        <p:spPr/>
        <p:txBody>
          <a:bodyPr/>
          <a:lstStyle/>
          <a:p>
            <a:r>
              <a:rPr lang="fr-FR" dirty="0" smtClean="0"/>
              <a:t>Autonhommie</a:t>
            </a:r>
            <a:br>
              <a:rPr lang="fr-FR" dirty="0" smtClean="0"/>
            </a:br>
            <a:r>
              <a:rPr lang="fr-FR" sz="2400" dirty="0" smtClean="0">
                <a:solidFill>
                  <a:schemeClr val="accent2"/>
                </a:solidFill>
              </a:rPr>
              <a:t>les Défis</a:t>
            </a:r>
            <a:endParaRPr lang="fr-FR" sz="2400" dirty="0">
              <a:solidFill>
                <a:schemeClr val="accent2"/>
              </a:solidFill>
            </a:endParaRPr>
          </a:p>
        </p:txBody>
      </p:sp>
      <p:sp>
        <p:nvSpPr>
          <p:cNvPr id="3" name="Espace réservé du contenu 2"/>
          <p:cNvSpPr>
            <a:spLocks noGrp="1"/>
          </p:cNvSpPr>
          <p:nvPr>
            <p:ph idx="1"/>
          </p:nvPr>
        </p:nvSpPr>
        <p:spPr/>
        <p:txBody>
          <a:bodyPr>
            <a:normAutofit lnSpcReduction="10000"/>
          </a:bodyPr>
          <a:lstStyle/>
          <a:p>
            <a:r>
              <a:rPr lang="fr-FR" dirty="0" smtClean="0"/>
              <a:t>La grande majorité des patients sont très satisfaits des services reçus</a:t>
            </a:r>
          </a:p>
          <a:p>
            <a:endParaRPr lang="fr-FR" dirty="0" smtClean="0"/>
          </a:p>
          <a:p>
            <a:r>
              <a:rPr lang="fr-FR" dirty="0" smtClean="0"/>
              <a:t>Après le soutien des intervenants, le suivi médical</a:t>
            </a:r>
            <a:r>
              <a:rPr lang="mr-IN" dirty="0" smtClean="0"/>
              <a:t>…</a:t>
            </a:r>
            <a:endParaRPr lang="fr-FR" dirty="0" smtClean="0"/>
          </a:p>
          <a:p>
            <a:pPr lvl="1"/>
            <a:r>
              <a:rPr lang="fr-FR" dirty="0" smtClean="0"/>
              <a:t>Avoir une feuille de suivi à la fin des traitements serait aidant pour poursuivre la prise en charge à long terme.  Pourrait donner des pistes de solutions lorsque le naturel revient au galop.</a:t>
            </a:r>
          </a:p>
          <a:p>
            <a:pPr lvl="1"/>
            <a:endParaRPr lang="fr-FR" dirty="0" smtClean="0"/>
          </a:p>
          <a:p>
            <a:pPr lvl="1"/>
            <a:r>
              <a:rPr lang="fr-FR" dirty="0" smtClean="0"/>
              <a:t>Parfois des recommandations sont faites pour référer les hommes à des ressources alternatives:  ex: CRDQ ou Les Faubourgs. Il serait intéressant d’obtenir les informations qui ont conduites à ces suggestions pour faciliter les références et hausser la rapidité de la prise d’information.</a:t>
            </a:r>
          </a:p>
          <a:p>
            <a:r>
              <a:rPr lang="fr-FR" dirty="0" smtClean="0"/>
              <a:t>Organisation et collaboration avec les médecins rendue plus limitée en lien avec les modifications législatives</a:t>
            </a:r>
          </a:p>
          <a:p>
            <a:endParaRPr lang="fr-FR" dirty="0"/>
          </a:p>
        </p:txBody>
      </p:sp>
    </p:spTree>
    <p:extLst>
      <p:ext uri="{BB962C8B-B14F-4D97-AF65-F5344CB8AC3E}">
        <p14:creationId xmlns:p14="http://schemas.microsoft.com/office/powerpoint/2010/main" val="123233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2" end="2"/>
                                            </p:txEl>
                                          </p:spTgt>
                                        </p:tgtEl>
                                      </p:cBhvr>
                                    </p:animEffect>
                                  </p:childTnLst>
                                </p:cTn>
                              </p:par>
                              <p:par>
                                <p:cTn id="27" presetID="25"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32"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44"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3">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p:cTn id="53"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56"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79836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alphaModFix amt="41000"/>
            <a:extLst>
              <a:ext uri="{28A0092B-C50C-407E-A947-70E740481C1C}">
                <a14:useLocalDpi xmlns:a14="http://schemas.microsoft.com/office/drawing/2010/main" val="0"/>
              </a:ext>
            </a:extLst>
          </a:blip>
          <a:stretch>
            <a:fillRect/>
          </a:stretch>
        </p:blipFill>
        <p:spPr>
          <a:xfrm rot="19999187">
            <a:off x="4181007" y="583411"/>
            <a:ext cx="3085550" cy="2053293"/>
          </a:xfrm>
          <a:prstGeom prst="rect">
            <a:avLst/>
          </a:prstGeom>
        </p:spPr>
      </p:pic>
      <p:pic>
        <p:nvPicPr>
          <p:cNvPr id="6" name="Image 5"/>
          <p:cNvPicPr>
            <a:picLocks noChangeAspect="1"/>
          </p:cNvPicPr>
          <p:nvPr/>
        </p:nvPicPr>
        <p:blipFill>
          <a:blip r:embed="rId4">
            <a:alphaModFix amt="22000"/>
            <a:extLst>
              <a:ext uri="{28A0092B-C50C-407E-A947-70E740481C1C}">
                <a14:useLocalDpi xmlns:a14="http://schemas.microsoft.com/office/drawing/2010/main" val="0"/>
              </a:ext>
            </a:extLst>
          </a:blip>
          <a:stretch>
            <a:fillRect/>
          </a:stretch>
        </p:blipFill>
        <p:spPr>
          <a:xfrm>
            <a:off x="0" y="0"/>
            <a:ext cx="12298680" cy="6888480"/>
          </a:xfrm>
          <a:prstGeom prst="rect">
            <a:avLst/>
          </a:prstGeom>
        </p:spPr>
      </p:pic>
      <p:sp>
        <p:nvSpPr>
          <p:cNvPr id="2" name="Titre 1"/>
          <p:cNvSpPr>
            <a:spLocks noGrp="1"/>
          </p:cNvSpPr>
          <p:nvPr>
            <p:ph type="title"/>
          </p:nvPr>
        </p:nvSpPr>
        <p:spPr/>
        <p:txBody>
          <a:bodyPr>
            <a:normAutofit fontScale="90000"/>
          </a:bodyPr>
          <a:lstStyle/>
          <a:p>
            <a:r>
              <a:rPr lang="fr-FR" sz="4400" dirty="0"/>
              <a:t>Objectif 3:  Les enjeux de la clientèle </a:t>
            </a:r>
            <a:r>
              <a:rPr lang="fr-FR" sz="4400" dirty="0" smtClean="0"/>
              <a:t>masculine</a:t>
            </a:r>
            <a:br>
              <a:rPr lang="fr-FR" sz="4400" dirty="0" smtClean="0"/>
            </a:br>
            <a:r>
              <a:rPr lang="fr-FR" sz="2700" dirty="0" smtClean="0">
                <a:solidFill>
                  <a:schemeClr val="accent2"/>
                </a:solidFill>
              </a:rPr>
              <a:t>Pour terminer le sexisme et la discrimination</a:t>
            </a:r>
            <a:r>
              <a:rPr lang="mr-IN" sz="2700" dirty="0" smtClean="0">
                <a:solidFill>
                  <a:schemeClr val="accent2"/>
                </a:solidFill>
              </a:rPr>
              <a:t>…</a:t>
            </a:r>
            <a:endParaRPr lang="fr-FR" sz="2700" dirty="0">
              <a:solidFill>
                <a:schemeClr val="accent2"/>
              </a:solidFill>
            </a:endParaRPr>
          </a:p>
        </p:txBody>
      </p:sp>
      <p:sp>
        <p:nvSpPr>
          <p:cNvPr id="3" name="Espace réservé du contenu 2"/>
          <p:cNvSpPr>
            <a:spLocks noGrp="1"/>
          </p:cNvSpPr>
          <p:nvPr>
            <p:ph idx="1"/>
          </p:nvPr>
        </p:nvSpPr>
        <p:spPr>
          <a:xfrm>
            <a:off x="1069848" y="2121408"/>
            <a:ext cx="10058400" cy="4553712"/>
          </a:xfrm>
        </p:spPr>
        <p:txBody>
          <a:bodyPr>
            <a:normAutofit/>
          </a:bodyPr>
          <a:lstStyle/>
          <a:p>
            <a:endParaRPr lang="fr-FR" dirty="0" smtClean="0"/>
          </a:p>
          <a:p>
            <a:endParaRPr lang="fr-FR" dirty="0"/>
          </a:p>
          <a:p>
            <a:endParaRPr lang="fr-FR" dirty="0" smtClean="0"/>
          </a:p>
          <a:p>
            <a:pPr algn="ctr"/>
            <a:r>
              <a:rPr lang="fr-FR" sz="2400" dirty="0" smtClean="0"/>
              <a:t>Soyons GAYs</a:t>
            </a:r>
            <a:r>
              <a:rPr lang="mr-IN" sz="2400" dirty="0" smtClean="0"/>
              <a:t>…</a:t>
            </a:r>
            <a:r>
              <a:rPr lang="fr-CA" sz="2400" dirty="0" smtClean="0"/>
              <a:t> </a:t>
            </a:r>
          </a:p>
          <a:p>
            <a:pPr lvl="1" algn="ctr"/>
            <a:r>
              <a:rPr lang="fr-FR" sz="2400" dirty="0" smtClean="0"/>
              <a:t>On va se parler entre femmes !!!</a:t>
            </a:r>
          </a:p>
          <a:p>
            <a:pPr algn="ctr"/>
            <a:r>
              <a:rPr lang="fr-FR" sz="2400" dirty="0"/>
              <a:t>Ç</a:t>
            </a:r>
            <a:r>
              <a:rPr lang="fr-FR" sz="2400" dirty="0" smtClean="0"/>
              <a:t>a prend des hommes qui parlent pour les femmes </a:t>
            </a:r>
          </a:p>
          <a:p>
            <a:pPr algn="ctr"/>
            <a:r>
              <a:rPr lang="fr-FR" sz="2400" dirty="0" smtClean="0"/>
              <a:t>Ça prend des femmes qui parlent pour les hommes</a:t>
            </a:r>
          </a:p>
          <a:p>
            <a:pPr algn="ctr"/>
            <a:endParaRPr lang="fr-FR" sz="2400" dirty="0" smtClean="0"/>
          </a:p>
          <a:p>
            <a:pPr algn="ctr"/>
            <a:endParaRPr lang="fr-FR" sz="2400" dirty="0"/>
          </a:p>
        </p:txBody>
      </p:sp>
    </p:spTree>
    <p:extLst>
      <p:ext uri="{BB962C8B-B14F-4D97-AF65-F5344CB8AC3E}">
        <p14:creationId xmlns:p14="http://schemas.microsoft.com/office/powerpoint/2010/main" val="17298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80">
                                          <p:stCondLst>
                                            <p:cond delay="0"/>
                                          </p:stCondLst>
                                        </p:cTn>
                                        <p:tgtEl>
                                          <p:spTgt spid="3">
                                            <p:txEl>
                                              <p:pRg st="3" end="3"/>
                                            </p:txEl>
                                          </p:spTgt>
                                        </p:tgtEl>
                                      </p:cBhvr>
                                    </p:animEffect>
                                    <p:anim calcmode="lin" valueType="num">
                                      <p:cBhvr>
                                        <p:cTn id="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3" end="3"/>
                                            </p:txEl>
                                          </p:spTgt>
                                        </p:tgtEl>
                                      </p:cBhvr>
                                      <p:to x="100000" y="60000"/>
                                    </p:animScale>
                                    <p:animScale>
                                      <p:cBhvr>
                                        <p:cTn id="14" dur="166" decel="50000">
                                          <p:stCondLst>
                                            <p:cond delay="676"/>
                                          </p:stCondLst>
                                        </p:cTn>
                                        <p:tgtEl>
                                          <p:spTgt spid="3">
                                            <p:txEl>
                                              <p:pRg st="3" end="3"/>
                                            </p:txEl>
                                          </p:spTgt>
                                        </p:tgtEl>
                                      </p:cBhvr>
                                      <p:to x="100000" y="100000"/>
                                    </p:animScale>
                                    <p:animScale>
                                      <p:cBhvr>
                                        <p:cTn id="15" dur="26">
                                          <p:stCondLst>
                                            <p:cond delay="1312"/>
                                          </p:stCondLst>
                                        </p:cTn>
                                        <p:tgtEl>
                                          <p:spTgt spid="3">
                                            <p:txEl>
                                              <p:pRg st="3" end="3"/>
                                            </p:txEl>
                                          </p:spTgt>
                                        </p:tgtEl>
                                      </p:cBhvr>
                                      <p:to x="100000" y="80000"/>
                                    </p:animScale>
                                    <p:animScale>
                                      <p:cBhvr>
                                        <p:cTn id="16" dur="166" decel="50000">
                                          <p:stCondLst>
                                            <p:cond delay="1338"/>
                                          </p:stCondLst>
                                        </p:cTn>
                                        <p:tgtEl>
                                          <p:spTgt spid="3">
                                            <p:txEl>
                                              <p:pRg st="3" end="3"/>
                                            </p:txEl>
                                          </p:spTgt>
                                        </p:tgtEl>
                                      </p:cBhvr>
                                      <p:to x="100000" y="100000"/>
                                    </p:animScale>
                                    <p:animScale>
                                      <p:cBhvr>
                                        <p:cTn id="17" dur="26">
                                          <p:stCondLst>
                                            <p:cond delay="1642"/>
                                          </p:stCondLst>
                                        </p:cTn>
                                        <p:tgtEl>
                                          <p:spTgt spid="3">
                                            <p:txEl>
                                              <p:pRg st="3" end="3"/>
                                            </p:txEl>
                                          </p:spTgt>
                                        </p:tgtEl>
                                      </p:cBhvr>
                                      <p:to x="100000" y="90000"/>
                                    </p:animScale>
                                    <p:animScale>
                                      <p:cBhvr>
                                        <p:cTn id="18" dur="166" decel="50000">
                                          <p:stCondLst>
                                            <p:cond delay="1668"/>
                                          </p:stCondLst>
                                        </p:cTn>
                                        <p:tgtEl>
                                          <p:spTgt spid="3">
                                            <p:txEl>
                                              <p:pRg st="3" end="3"/>
                                            </p:txEl>
                                          </p:spTgt>
                                        </p:tgtEl>
                                      </p:cBhvr>
                                      <p:to x="100000" y="100000"/>
                                    </p:animScale>
                                    <p:animScale>
                                      <p:cBhvr>
                                        <p:cTn id="19" dur="26">
                                          <p:stCondLst>
                                            <p:cond delay="1808"/>
                                          </p:stCondLst>
                                        </p:cTn>
                                        <p:tgtEl>
                                          <p:spTgt spid="3">
                                            <p:txEl>
                                              <p:pRg st="3" end="3"/>
                                            </p:txEl>
                                          </p:spTgt>
                                        </p:tgtEl>
                                      </p:cBhvr>
                                      <p:to x="100000" y="95000"/>
                                    </p:animScale>
                                    <p:animScale>
                                      <p:cBhvr>
                                        <p:cTn id="20" dur="166" decel="50000">
                                          <p:stCondLst>
                                            <p:cond delay="1834"/>
                                          </p:stCondLst>
                                        </p:cTn>
                                        <p:tgtEl>
                                          <p:spTgt spid="3">
                                            <p:txEl>
                                              <p:pRg st="3" end="3"/>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heel(1)">
                                      <p:cBhvr>
                                        <p:cTn id="30" dur="2000"/>
                                        <p:tgtEl>
                                          <p:spTgt spid="3">
                                            <p:txEl>
                                              <p:pRg st="5" end="5"/>
                                            </p:txEl>
                                          </p:spTgt>
                                        </p:tgtEl>
                                      </p:cBhvr>
                                    </p:animEffect>
                                  </p:childTnLst>
                                </p:cTn>
                              </p:par>
                              <p:par>
                                <p:cTn id="31" presetID="21" presetClass="entr" presetSubtype="1"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heel(1)">
                                      <p:cBhvr>
                                        <p:cTn id="3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alphaModFix amt="22000"/>
            <a:extLst>
              <a:ext uri="{28A0092B-C50C-407E-A947-70E740481C1C}">
                <a14:useLocalDpi xmlns:a14="http://schemas.microsoft.com/office/drawing/2010/main" val="0"/>
              </a:ext>
            </a:extLst>
          </a:blip>
          <a:stretch>
            <a:fillRect/>
          </a:stretch>
        </p:blipFill>
        <p:spPr>
          <a:xfrm>
            <a:off x="0" y="0"/>
            <a:ext cx="12298680" cy="6888480"/>
          </a:xfrm>
          <a:prstGeom prst="rect">
            <a:avLst/>
          </a:prstGeom>
        </p:spPr>
      </p:pic>
      <p:sp>
        <p:nvSpPr>
          <p:cNvPr id="3" name="Espace réservé du contenu 2"/>
          <p:cNvSpPr>
            <a:spLocks noGrp="1"/>
          </p:cNvSpPr>
          <p:nvPr>
            <p:ph idx="1"/>
          </p:nvPr>
        </p:nvSpPr>
        <p:spPr/>
        <p:txBody>
          <a:bodyPr>
            <a:normAutofit lnSpcReduction="10000"/>
          </a:bodyPr>
          <a:lstStyle/>
          <a:p>
            <a:r>
              <a:rPr lang="fr-FR" u="sng" dirty="0"/>
              <a:t>Valoriser l’image des hommes de façon générale, dès le jeune </a:t>
            </a:r>
            <a:r>
              <a:rPr lang="fr-FR" u="sng" dirty="0" smtClean="0"/>
              <a:t>âge</a:t>
            </a:r>
          </a:p>
          <a:p>
            <a:endParaRPr lang="fr-FR" u="sng" dirty="0"/>
          </a:p>
          <a:p>
            <a:pPr lvl="1"/>
            <a:r>
              <a:rPr lang="fr-FR" dirty="0"/>
              <a:t>Le leadership au travail </a:t>
            </a:r>
            <a:r>
              <a:rPr lang="fr-FR" u="sng" dirty="0">
                <a:solidFill>
                  <a:srgbClr val="FF0000"/>
                </a:solidFill>
              </a:rPr>
              <a:t>et à la maison </a:t>
            </a:r>
            <a:r>
              <a:rPr lang="fr-FR" dirty="0"/>
              <a:t>est important pour les hommes</a:t>
            </a:r>
          </a:p>
          <a:p>
            <a:pPr lvl="1"/>
            <a:r>
              <a:rPr lang="fr-FR" dirty="0"/>
              <a:t>Faire valoir ses droits et mettre ses limites </a:t>
            </a:r>
            <a:r>
              <a:rPr lang="fr-FR" u="sng" dirty="0"/>
              <a:t>n’est pas une prise de </a:t>
            </a:r>
            <a:r>
              <a:rPr lang="fr-FR" u="sng" dirty="0" smtClean="0"/>
              <a:t>contrôle</a:t>
            </a:r>
          </a:p>
          <a:p>
            <a:pPr lvl="1"/>
            <a:endParaRPr lang="fr-FR" dirty="0"/>
          </a:p>
          <a:p>
            <a:pPr lvl="1"/>
            <a:r>
              <a:rPr lang="fr-FR" dirty="0"/>
              <a:t>La sexualité des hommes n’est pas qu’une </a:t>
            </a:r>
            <a:r>
              <a:rPr lang="fr-FR" dirty="0" smtClean="0"/>
              <a:t>génitalité </a:t>
            </a:r>
            <a:r>
              <a:rPr lang="fr-FR" dirty="0"/>
              <a:t>et elle n’est pas </a:t>
            </a:r>
            <a:r>
              <a:rPr lang="fr-FR" dirty="0" smtClean="0"/>
              <a:t>négative.</a:t>
            </a:r>
          </a:p>
          <a:p>
            <a:pPr lvl="1"/>
            <a:endParaRPr lang="fr-FR" dirty="0"/>
          </a:p>
          <a:p>
            <a:pPr lvl="1"/>
            <a:r>
              <a:rPr lang="fr-FR" dirty="0"/>
              <a:t>Favoriser l’affirmation de soi positive et la saine gestion des émotions</a:t>
            </a:r>
          </a:p>
          <a:p>
            <a:pPr lvl="1"/>
            <a:r>
              <a:rPr lang="fr-FR" dirty="0"/>
              <a:t>Prendre du temps pour soi et diversifier ses </a:t>
            </a:r>
            <a:r>
              <a:rPr lang="fr-FR" dirty="0" smtClean="0"/>
              <a:t>assises</a:t>
            </a:r>
          </a:p>
          <a:p>
            <a:pPr lvl="1"/>
            <a:endParaRPr lang="fr-FR" dirty="0"/>
          </a:p>
          <a:p>
            <a:pPr lvl="1"/>
            <a:r>
              <a:rPr lang="fr-FR" dirty="0"/>
              <a:t>Refuser la violence des autres, y compris celle des femmes </a:t>
            </a:r>
          </a:p>
          <a:p>
            <a:pPr lvl="1" algn="ctr"/>
            <a:r>
              <a:rPr lang="fr-FR" sz="2800" dirty="0">
                <a:solidFill>
                  <a:srgbClr val="FF0000"/>
                </a:solidFill>
              </a:rPr>
              <a:t>Un vrai gars ca ne se laisse pas frapper</a:t>
            </a:r>
          </a:p>
          <a:p>
            <a:endParaRPr lang="fr-FR" dirty="0"/>
          </a:p>
        </p:txBody>
      </p:sp>
      <p:sp>
        <p:nvSpPr>
          <p:cNvPr id="2" name="Titre 1"/>
          <p:cNvSpPr>
            <a:spLocks noGrp="1"/>
          </p:cNvSpPr>
          <p:nvPr>
            <p:ph type="title"/>
          </p:nvPr>
        </p:nvSpPr>
        <p:spPr/>
        <p:txBody>
          <a:bodyPr>
            <a:normAutofit fontScale="90000"/>
          </a:bodyPr>
          <a:lstStyle/>
          <a:p>
            <a:r>
              <a:rPr lang="fr-FR" sz="4400" dirty="0"/>
              <a:t>Objectif 3:  Les enjeux de la clientèle masculine</a:t>
            </a:r>
            <a:r>
              <a:rPr lang="fr-FR" dirty="0"/>
              <a:t/>
            </a:r>
            <a:br>
              <a:rPr lang="fr-FR" dirty="0"/>
            </a:br>
            <a:r>
              <a:rPr lang="fr-FR" sz="2700" dirty="0">
                <a:solidFill>
                  <a:schemeClr val="accent2"/>
                </a:solidFill>
              </a:rPr>
              <a:t>Pour terminer le sexisme et la discrimination</a:t>
            </a:r>
            <a:r>
              <a:rPr lang="mr-IN" sz="2700" dirty="0">
                <a:solidFill>
                  <a:schemeClr val="accent2"/>
                </a:solidFill>
              </a:rPr>
              <a:t>…</a:t>
            </a:r>
            <a:endParaRPr lang="fr-FR" sz="2700" dirty="0"/>
          </a:p>
        </p:txBody>
      </p:sp>
    </p:spTree>
    <p:extLst>
      <p:ext uri="{BB962C8B-B14F-4D97-AF65-F5344CB8AC3E}">
        <p14:creationId xmlns:p14="http://schemas.microsoft.com/office/powerpoint/2010/main" val="62166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fade">
                                      <p:cBhvr>
                                        <p:cTn id="7" dur="2000"/>
                                        <p:tgtEl>
                                          <p:spTgt spid="3">
                                            <p:txEl>
                                              <p:pRg st="11" end="11"/>
                                            </p:txEl>
                                          </p:spTgt>
                                        </p:tgtEl>
                                      </p:cBhvr>
                                    </p:animEffect>
                                    <p:anim calcmode="lin" valueType="num">
                                      <p:cBhvr>
                                        <p:cTn id="8" dur="2000" fill="hold"/>
                                        <p:tgtEl>
                                          <p:spTgt spid="3">
                                            <p:txEl>
                                              <p:pRg st="11" end="11"/>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11" end="1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alphaModFix amt="55000"/>
            <a:extLst>
              <a:ext uri="{28A0092B-C50C-407E-A947-70E740481C1C}">
                <a14:useLocalDpi xmlns:a14="http://schemas.microsoft.com/office/drawing/2010/main" val="0"/>
              </a:ext>
            </a:extLst>
          </a:blip>
          <a:stretch>
            <a:fillRect/>
          </a:stretch>
        </p:blipFill>
        <p:spPr>
          <a:xfrm>
            <a:off x="5821036" y="137002"/>
            <a:ext cx="2857500" cy="2857500"/>
          </a:xfrm>
          <a:prstGeom prst="rect">
            <a:avLst/>
          </a:prstGeom>
        </p:spPr>
      </p:pic>
      <p:pic>
        <p:nvPicPr>
          <p:cNvPr id="4" name="Image 3"/>
          <p:cNvPicPr>
            <a:picLocks noChangeAspect="1"/>
          </p:cNvPicPr>
          <p:nvPr/>
        </p:nvPicPr>
        <p:blipFill>
          <a:blip r:embed="rId3">
            <a:alphaModFix amt="64000"/>
            <a:extLst>
              <a:ext uri="{28A0092B-C50C-407E-A947-70E740481C1C}">
                <a14:useLocalDpi xmlns:a14="http://schemas.microsoft.com/office/drawing/2010/main" val="0"/>
              </a:ext>
            </a:extLst>
          </a:blip>
          <a:stretch>
            <a:fillRect/>
          </a:stretch>
        </p:blipFill>
        <p:spPr>
          <a:xfrm>
            <a:off x="4194793" y="4648199"/>
            <a:ext cx="3252487" cy="2079657"/>
          </a:xfrm>
          <a:prstGeom prst="rect">
            <a:avLst/>
          </a:prstGeom>
        </p:spPr>
      </p:pic>
      <p:pic>
        <p:nvPicPr>
          <p:cNvPr id="7" name="Image 6"/>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0" y="0"/>
            <a:ext cx="12223750" cy="6858000"/>
          </a:xfrm>
          <a:prstGeom prst="rect">
            <a:avLst/>
          </a:prstGeom>
        </p:spPr>
      </p:pic>
      <p:sp>
        <p:nvSpPr>
          <p:cNvPr id="2" name="Titre 1"/>
          <p:cNvSpPr>
            <a:spLocks noGrp="1"/>
          </p:cNvSpPr>
          <p:nvPr>
            <p:ph type="title"/>
          </p:nvPr>
        </p:nvSpPr>
        <p:spPr/>
        <p:txBody>
          <a:bodyPr>
            <a:normAutofit/>
          </a:bodyPr>
          <a:lstStyle/>
          <a:p>
            <a:r>
              <a:rPr lang="fr-FR" sz="4000" dirty="0"/>
              <a:t>Objectif 3:  Les enjeux de la clientèle masculine</a:t>
            </a:r>
            <a:br>
              <a:rPr lang="fr-FR" sz="4000" dirty="0"/>
            </a:br>
            <a:r>
              <a:rPr lang="fr-FR" sz="2200" dirty="0">
                <a:solidFill>
                  <a:schemeClr val="accent2"/>
                </a:solidFill>
              </a:rPr>
              <a:t>il </a:t>
            </a:r>
            <a:r>
              <a:rPr lang="fr-FR" sz="2200" dirty="0" smtClean="0">
                <a:solidFill>
                  <a:schemeClr val="accent2"/>
                </a:solidFill>
              </a:rPr>
              <a:t>faut améliorer les conditions de travail des hommes</a:t>
            </a:r>
            <a:endParaRPr lang="fr-FR" sz="2200" dirty="0"/>
          </a:p>
        </p:txBody>
      </p:sp>
      <p:sp>
        <p:nvSpPr>
          <p:cNvPr id="3" name="Espace réservé du contenu 2"/>
          <p:cNvSpPr>
            <a:spLocks noGrp="1"/>
          </p:cNvSpPr>
          <p:nvPr>
            <p:ph idx="1"/>
          </p:nvPr>
        </p:nvSpPr>
        <p:spPr/>
        <p:txBody>
          <a:bodyPr/>
          <a:lstStyle/>
          <a:p>
            <a:r>
              <a:rPr lang="fr-FR" dirty="0" smtClean="0"/>
              <a:t>Briser </a:t>
            </a:r>
            <a:r>
              <a:rPr lang="fr-FR" dirty="0"/>
              <a:t>la culture sexiste au travail et à la maison qui empêche les hommes de se libérer pour donner des soins à leurs </a:t>
            </a:r>
            <a:r>
              <a:rPr lang="fr-FR" dirty="0" smtClean="0"/>
              <a:t>enfants</a:t>
            </a:r>
          </a:p>
          <a:p>
            <a:endParaRPr lang="fr-FR" dirty="0" smtClean="0"/>
          </a:p>
          <a:p>
            <a:pPr lvl="1"/>
            <a:r>
              <a:rPr lang="fr-FR" dirty="0" smtClean="0"/>
              <a:t>Les </a:t>
            </a:r>
            <a:r>
              <a:rPr lang="fr-FR" dirty="0"/>
              <a:t>politiques actuelles ont </a:t>
            </a:r>
            <a:r>
              <a:rPr lang="fr-FR" dirty="0">
                <a:solidFill>
                  <a:srgbClr val="0070C0"/>
                </a:solidFill>
              </a:rPr>
              <a:t>par hasard </a:t>
            </a:r>
            <a:r>
              <a:rPr lang="fr-FR" dirty="0"/>
              <a:t>ciblé les milieux de travail à prédominance féminine</a:t>
            </a:r>
          </a:p>
          <a:p>
            <a:pPr lvl="1"/>
            <a:r>
              <a:rPr lang="fr-FR" dirty="0"/>
              <a:t>Peu de gain dans la conciliation travail-famille dans les milieux à prédominance masculine</a:t>
            </a:r>
          </a:p>
          <a:p>
            <a:pPr lvl="1"/>
            <a:r>
              <a:rPr lang="fr-FR" dirty="0"/>
              <a:t>Très faible réceptivité pour que les hommes puissent s’absenter pour des raisons </a:t>
            </a:r>
            <a:r>
              <a:rPr lang="fr-FR" dirty="0" smtClean="0"/>
              <a:t>parentales</a:t>
            </a:r>
          </a:p>
          <a:p>
            <a:pPr lvl="1"/>
            <a:r>
              <a:rPr lang="fr-FR" dirty="0" smtClean="0"/>
              <a:t>Plusieurs postes masculins sont dit:  incompatibles avec la vie parentale</a:t>
            </a:r>
            <a:endParaRPr lang="fr-FR" dirty="0"/>
          </a:p>
          <a:p>
            <a:pPr lvl="1"/>
            <a:r>
              <a:rPr lang="fr-FR" dirty="0"/>
              <a:t>Faible réceptivité des femmes concernant la possibilités pour les hommes de pouvoir s’occuper des enfants à leur convenance</a:t>
            </a:r>
          </a:p>
        </p:txBody>
      </p:sp>
      <p:pic>
        <p:nvPicPr>
          <p:cNvPr id="5" name="Image 4"/>
          <p:cNvPicPr>
            <a:picLocks noChangeAspect="1"/>
          </p:cNvPicPr>
          <p:nvPr/>
        </p:nvPicPr>
        <p:blipFill>
          <a:blip r:embed="rId5">
            <a:alphaModFix amt="47000"/>
            <a:extLst>
              <a:ext uri="{28A0092B-C50C-407E-A947-70E740481C1C}">
                <a14:useLocalDpi xmlns:a14="http://schemas.microsoft.com/office/drawing/2010/main" val="0"/>
              </a:ext>
            </a:extLst>
          </a:blip>
          <a:stretch>
            <a:fillRect/>
          </a:stretch>
        </p:blipFill>
        <p:spPr>
          <a:xfrm>
            <a:off x="9506022" y="3399155"/>
            <a:ext cx="2132406" cy="1419019"/>
          </a:xfrm>
          <a:prstGeom prst="rect">
            <a:avLst/>
          </a:prstGeom>
        </p:spPr>
      </p:pic>
    </p:spTree>
    <p:extLst>
      <p:ext uri="{BB962C8B-B14F-4D97-AF65-F5344CB8AC3E}">
        <p14:creationId xmlns:p14="http://schemas.microsoft.com/office/powerpoint/2010/main" val="14186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3" dur="500"/>
                                        <p:tgtEl>
                                          <p:spTgt spid="3">
                                            <p:txEl>
                                              <p:pRg st="3" end="3"/>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6" dur="500"/>
                                        <p:tgtEl>
                                          <p:spTgt spid="3">
                                            <p:txEl>
                                              <p:pRg st="4" end="4"/>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9" dur="500"/>
                                        <p:tgtEl>
                                          <p:spTgt spid="3">
                                            <p:txEl>
                                              <p:pRg st="5" end="5"/>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alphaModFix amt="33000"/>
            <a:extLst>
              <a:ext uri="{28A0092B-C50C-407E-A947-70E740481C1C}">
                <a14:useLocalDpi xmlns:a14="http://schemas.microsoft.com/office/drawing/2010/main" val="0"/>
              </a:ext>
            </a:extLst>
          </a:blip>
          <a:stretch>
            <a:fillRect/>
          </a:stretch>
        </p:blipFill>
        <p:spPr>
          <a:xfrm>
            <a:off x="0" y="12469"/>
            <a:ext cx="12192000" cy="6845531"/>
          </a:xfrm>
          <a:prstGeom prst="rect">
            <a:avLst/>
          </a:prstGeom>
        </p:spPr>
      </p:pic>
      <p:sp>
        <p:nvSpPr>
          <p:cNvPr id="2" name="Titre 1"/>
          <p:cNvSpPr>
            <a:spLocks noGrp="1"/>
          </p:cNvSpPr>
          <p:nvPr>
            <p:ph type="title"/>
          </p:nvPr>
        </p:nvSpPr>
        <p:spPr/>
        <p:txBody>
          <a:bodyPr>
            <a:normAutofit/>
          </a:bodyPr>
          <a:lstStyle/>
          <a:p>
            <a:r>
              <a:rPr lang="fr-FR" sz="4000" dirty="0"/>
              <a:t>Objectif 3:  Les enjeux de la clientèle masculine</a:t>
            </a:r>
            <a:br>
              <a:rPr lang="fr-FR" sz="4000" dirty="0"/>
            </a:br>
            <a:r>
              <a:rPr lang="fr-FR" sz="2200" dirty="0" smtClean="0">
                <a:solidFill>
                  <a:schemeClr val="accent2"/>
                </a:solidFill>
              </a:rPr>
              <a:t>il faut Briser </a:t>
            </a:r>
            <a:r>
              <a:rPr lang="fr-FR" sz="2200" dirty="0">
                <a:solidFill>
                  <a:schemeClr val="accent2"/>
                </a:solidFill>
              </a:rPr>
              <a:t>le plafond de verre</a:t>
            </a:r>
          </a:p>
        </p:txBody>
      </p:sp>
      <p:sp>
        <p:nvSpPr>
          <p:cNvPr id="3" name="Espace réservé du contenu 2"/>
          <p:cNvSpPr>
            <a:spLocks noGrp="1"/>
          </p:cNvSpPr>
          <p:nvPr>
            <p:ph idx="1"/>
          </p:nvPr>
        </p:nvSpPr>
        <p:spPr>
          <a:xfrm>
            <a:off x="1069848" y="2121408"/>
            <a:ext cx="10058400" cy="4736592"/>
          </a:xfrm>
        </p:spPr>
        <p:txBody>
          <a:bodyPr>
            <a:normAutofit/>
          </a:bodyPr>
          <a:lstStyle/>
          <a:p>
            <a:r>
              <a:rPr lang="fr-FR" dirty="0" smtClean="0"/>
              <a:t>Prendre </a:t>
            </a:r>
            <a:r>
              <a:rPr lang="fr-FR" dirty="0"/>
              <a:t>sa place dans la famille implique des concessions féminines qui ne sont pas </a:t>
            </a:r>
            <a:r>
              <a:rPr lang="fr-FR" dirty="0" smtClean="0"/>
              <a:t>acquises</a:t>
            </a:r>
          </a:p>
          <a:p>
            <a:r>
              <a:rPr lang="fr-FR" dirty="0" smtClean="0"/>
              <a:t>Mon constat personnel est que les femmes craignent plus que les hommes s’investissent dans les relations avec leur enfants qu’il ne le fassent pas puisque ça implique un partage des droits</a:t>
            </a:r>
          </a:p>
          <a:p>
            <a:r>
              <a:rPr lang="fr-FR" u="sng" dirty="0" smtClean="0">
                <a:solidFill>
                  <a:srgbClr val="0070C0"/>
                </a:solidFill>
              </a:rPr>
              <a:t>On </a:t>
            </a:r>
            <a:r>
              <a:rPr lang="fr-FR" u="sng" dirty="0">
                <a:solidFill>
                  <a:srgbClr val="0070C0"/>
                </a:solidFill>
              </a:rPr>
              <a:t>ne peut pas reprocher aux hommes de ne pas s’occuper de leurs enfants et en même temps </a:t>
            </a:r>
          </a:p>
          <a:p>
            <a:pPr lvl="1"/>
            <a:r>
              <a:rPr lang="fr-FR" dirty="0">
                <a:solidFill>
                  <a:srgbClr val="0070C0"/>
                </a:solidFill>
              </a:rPr>
              <a:t>Ne pas leur donner le temps de construire un lien d’attachement durant la première année de vie</a:t>
            </a:r>
          </a:p>
          <a:p>
            <a:pPr lvl="1"/>
            <a:r>
              <a:rPr lang="fr-FR" dirty="0">
                <a:solidFill>
                  <a:srgbClr val="0070C0"/>
                </a:solidFill>
              </a:rPr>
              <a:t>Ne pas favoriser des lois favorisant la conciliation travail-famille spécifiquement dans les milieux de travail à prédominances masculines</a:t>
            </a:r>
          </a:p>
          <a:p>
            <a:pPr lvl="1"/>
            <a:r>
              <a:rPr lang="fr-FR" dirty="0" smtClean="0">
                <a:solidFill>
                  <a:srgbClr val="0070C0"/>
                </a:solidFill>
              </a:rPr>
              <a:t>Ne pas protéger </a:t>
            </a:r>
            <a:r>
              <a:rPr lang="fr-FR" dirty="0">
                <a:solidFill>
                  <a:srgbClr val="0070C0"/>
                </a:solidFill>
              </a:rPr>
              <a:t>leur rôle parental de façon prioritaire lors de séparation parentale</a:t>
            </a:r>
            <a:endParaRPr lang="fr-FR" dirty="0"/>
          </a:p>
          <a:p>
            <a:pPr lvl="1"/>
            <a:endParaRPr lang="fr-FR" dirty="0"/>
          </a:p>
        </p:txBody>
      </p:sp>
    </p:spTree>
    <p:extLst>
      <p:ext uri="{BB962C8B-B14F-4D97-AF65-F5344CB8AC3E}">
        <p14:creationId xmlns:p14="http://schemas.microsoft.com/office/powerpoint/2010/main" val="64645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par>
                                <p:cTn id="57" presetID="26" presetClass="entr" presetSubtype="0" fill="hold" grpId="0" nodeType="with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animEffect transition="in" filter="wipe(down)">
                                      <p:cBhvr>
                                        <p:cTn id="59" dur="580">
                                          <p:stCondLst>
                                            <p:cond delay="0"/>
                                          </p:stCondLst>
                                        </p:cTn>
                                        <p:tgtEl>
                                          <p:spTgt spid="3">
                                            <p:txEl>
                                              <p:pRg st="3" end="3"/>
                                            </p:txEl>
                                          </p:spTgt>
                                        </p:tgtEl>
                                      </p:cBhvr>
                                    </p:animEffect>
                                    <p:anim calcmode="lin" valueType="num">
                                      <p:cBhvr>
                                        <p:cTn id="6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xEl>
                                              <p:pRg st="3" end="3"/>
                                            </p:txEl>
                                          </p:spTgt>
                                        </p:tgtEl>
                                      </p:cBhvr>
                                      <p:to x="100000" y="60000"/>
                                    </p:animScale>
                                    <p:animScale>
                                      <p:cBhvr>
                                        <p:cTn id="66" dur="166" decel="50000">
                                          <p:stCondLst>
                                            <p:cond delay="676"/>
                                          </p:stCondLst>
                                        </p:cTn>
                                        <p:tgtEl>
                                          <p:spTgt spid="3">
                                            <p:txEl>
                                              <p:pRg st="3" end="3"/>
                                            </p:txEl>
                                          </p:spTgt>
                                        </p:tgtEl>
                                      </p:cBhvr>
                                      <p:to x="100000" y="100000"/>
                                    </p:animScale>
                                    <p:animScale>
                                      <p:cBhvr>
                                        <p:cTn id="67" dur="26">
                                          <p:stCondLst>
                                            <p:cond delay="1312"/>
                                          </p:stCondLst>
                                        </p:cTn>
                                        <p:tgtEl>
                                          <p:spTgt spid="3">
                                            <p:txEl>
                                              <p:pRg st="3" end="3"/>
                                            </p:txEl>
                                          </p:spTgt>
                                        </p:tgtEl>
                                      </p:cBhvr>
                                      <p:to x="100000" y="80000"/>
                                    </p:animScale>
                                    <p:animScale>
                                      <p:cBhvr>
                                        <p:cTn id="68" dur="166" decel="50000">
                                          <p:stCondLst>
                                            <p:cond delay="1338"/>
                                          </p:stCondLst>
                                        </p:cTn>
                                        <p:tgtEl>
                                          <p:spTgt spid="3">
                                            <p:txEl>
                                              <p:pRg st="3" end="3"/>
                                            </p:txEl>
                                          </p:spTgt>
                                        </p:tgtEl>
                                      </p:cBhvr>
                                      <p:to x="100000" y="100000"/>
                                    </p:animScale>
                                    <p:animScale>
                                      <p:cBhvr>
                                        <p:cTn id="69" dur="26">
                                          <p:stCondLst>
                                            <p:cond delay="1642"/>
                                          </p:stCondLst>
                                        </p:cTn>
                                        <p:tgtEl>
                                          <p:spTgt spid="3">
                                            <p:txEl>
                                              <p:pRg st="3" end="3"/>
                                            </p:txEl>
                                          </p:spTgt>
                                        </p:tgtEl>
                                      </p:cBhvr>
                                      <p:to x="100000" y="90000"/>
                                    </p:animScale>
                                    <p:animScale>
                                      <p:cBhvr>
                                        <p:cTn id="70" dur="166" decel="50000">
                                          <p:stCondLst>
                                            <p:cond delay="1668"/>
                                          </p:stCondLst>
                                        </p:cTn>
                                        <p:tgtEl>
                                          <p:spTgt spid="3">
                                            <p:txEl>
                                              <p:pRg st="3" end="3"/>
                                            </p:txEl>
                                          </p:spTgt>
                                        </p:tgtEl>
                                      </p:cBhvr>
                                      <p:to x="100000" y="100000"/>
                                    </p:animScale>
                                    <p:animScale>
                                      <p:cBhvr>
                                        <p:cTn id="71" dur="26">
                                          <p:stCondLst>
                                            <p:cond delay="1808"/>
                                          </p:stCondLst>
                                        </p:cTn>
                                        <p:tgtEl>
                                          <p:spTgt spid="3">
                                            <p:txEl>
                                              <p:pRg st="3" end="3"/>
                                            </p:txEl>
                                          </p:spTgt>
                                        </p:tgtEl>
                                      </p:cBhvr>
                                      <p:to x="100000" y="95000"/>
                                    </p:animScale>
                                    <p:animScale>
                                      <p:cBhvr>
                                        <p:cTn id="72" dur="166" decel="50000">
                                          <p:stCondLst>
                                            <p:cond delay="1834"/>
                                          </p:stCondLst>
                                        </p:cTn>
                                        <p:tgtEl>
                                          <p:spTgt spid="3">
                                            <p:txEl>
                                              <p:pRg st="3" end="3"/>
                                            </p:tx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animEffect transition="in" filter="wipe(down)">
                                      <p:cBhvr>
                                        <p:cTn id="75" dur="580">
                                          <p:stCondLst>
                                            <p:cond delay="0"/>
                                          </p:stCondLst>
                                        </p:cTn>
                                        <p:tgtEl>
                                          <p:spTgt spid="3">
                                            <p:txEl>
                                              <p:pRg st="4" end="4"/>
                                            </p:txEl>
                                          </p:spTgt>
                                        </p:tgtEl>
                                      </p:cBhvr>
                                    </p:animEffect>
                                    <p:anim calcmode="lin" valueType="num">
                                      <p:cBhvr>
                                        <p:cTn id="7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txEl>
                                              <p:pRg st="4" end="4"/>
                                            </p:txEl>
                                          </p:spTgt>
                                        </p:tgtEl>
                                      </p:cBhvr>
                                      <p:to x="100000" y="60000"/>
                                    </p:animScale>
                                    <p:animScale>
                                      <p:cBhvr>
                                        <p:cTn id="82" dur="166" decel="50000">
                                          <p:stCondLst>
                                            <p:cond delay="676"/>
                                          </p:stCondLst>
                                        </p:cTn>
                                        <p:tgtEl>
                                          <p:spTgt spid="3">
                                            <p:txEl>
                                              <p:pRg st="4" end="4"/>
                                            </p:txEl>
                                          </p:spTgt>
                                        </p:tgtEl>
                                      </p:cBhvr>
                                      <p:to x="100000" y="100000"/>
                                    </p:animScale>
                                    <p:animScale>
                                      <p:cBhvr>
                                        <p:cTn id="83" dur="26">
                                          <p:stCondLst>
                                            <p:cond delay="1312"/>
                                          </p:stCondLst>
                                        </p:cTn>
                                        <p:tgtEl>
                                          <p:spTgt spid="3">
                                            <p:txEl>
                                              <p:pRg st="4" end="4"/>
                                            </p:txEl>
                                          </p:spTgt>
                                        </p:tgtEl>
                                      </p:cBhvr>
                                      <p:to x="100000" y="80000"/>
                                    </p:animScale>
                                    <p:animScale>
                                      <p:cBhvr>
                                        <p:cTn id="84" dur="166" decel="50000">
                                          <p:stCondLst>
                                            <p:cond delay="1338"/>
                                          </p:stCondLst>
                                        </p:cTn>
                                        <p:tgtEl>
                                          <p:spTgt spid="3">
                                            <p:txEl>
                                              <p:pRg st="4" end="4"/>
                                            </p:txEl>
                                          </p:spTgt>
                                        </p:tgtEl>
                                      </p:cBhvr>
                                      <p:to x="100000" y="100000"/>
                                    </p:animScale>
                                    <p:animScale>
                                      <p:cBhvr>
                                        <p:cTn id="85" dur="26">
                                          <p:stCondLst>
                                            <p:cond delay="1642"/>
                                          </p:stCondLst>
                                        </p:cTn>
                                        <p:tgtEl>
                                          <p:spTgt spid="3">
                                            <p:txEl>
                                              <p:pRg st="4" end="4"/>
                                            </p:txEl>
                                          </p:spTgt>
                                        </p:tgtEl>
                                      </p:cBhvr>
                                      <p:to x="100000" y="90000"/>
                                    </p:animScale>
                                    <p:animScale>
                                      <p:cBhvr>
                                        <p:cTn id="86" dur="166" decel="50000">
                                          <p:stCondLst>
                                            <p:cond delay="1668"/>
                                          </p:stCondLst>
                                        </p:cTn>
                                        <p:tgtEl>
                                          <p:spTgt spid="3">
                                            <p:txEl>
                                              <p:pRg st="4" end="4"/>
                                            </p:txEl>
                                          </p:spTgt>
                                        </p:tgtEl>
                                      </p:cBhvr>
                                      <p:to x="100000" y="100000"/>
                                    </p:animScale>
                                    <p:animScale>
                                      <p:cBhvr>
                                        <p:cTn id="87" dur="26">
                                          <p:stCondLst>
                                            <p:cond delay="1808"/>
                                          </p:stCondLst>
                                        </p:cTn>
                                        <p:tgtEl>
                                          <p:spTgt spid="3">
                                            <p:txEl>
                                              <p:pRg st="4" end="4"/>
                                            </p:txEl>
                                          </p:spTgt>
                                        </p:tgtEl>
                                      </p:cBhvr>
                                      <p:to x="100000" y="95000"/>
                                    </p:animScale>
                                    <p:animScale>
                                      <p:cBhvr>
                                        <p:cTn id="88" dur="166" decel="50000">
                                          <p:stCondLst>
                                            <p:cond delay="1834"/>
                                          </p:stCondLst>
                                        </p:cTn>
                                        <p:tgtEl>
                                          <p:spTgt spid="3">
                                            <p:txEl>
                                              <p:pRg st="4" end="4"/>
                                            </p:txEl>
                                          </p:spTgt>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3">
                                            <p:txEl>
                                              <p:pRg st="5" end="5"/>
                                            </p:txEl>
                                          </p:spTgt>
                                        </p:tgtEl>
                                        <p:attrNameLst>
                                          <p:attrName>style.visibility</p:attrName>
                                        </p:attrNameLst>
                                      </p:cBhvr>
                                      <p:to>
                                        <p:strVal val="visible"/>
                                      </p:to>
                                    </p:set>
                                    <p:animEffect transition="in" filter="wipe(down)">
                                      <p:cBhvr>
                                        <p:cTn id="91" dur="580">
                                          <p:stCondLst>
                                            <p:cond delay="0"/>
                                          </p:stCondLst>
                                        </p:cTn>
                                        <p:tgtEl>
                                          <p:spTgt spid="3">
                                            <p:txEl>
                                              <p:pRg st="5" end="5"/>
                                            </p:txEl>
                                          </p:spTgt>
                                        </p:tgtEl>
                                      </p:cBhvr>
                                    </p:animEffect>
                                    <p:anim calcmode="lin" valueType="num">
                                      <p:cBhvr>
                                        <p:cTn id="9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3">
                                            <p:txEl>
                                              <p:pRg st="5" end="5"/>
                                            </p:txEl>
                                          </p:spTgt>
                                        </p:tgtEl>
                                      </p:cBhvr>
                                      <p:to x="100000" y="60000"/>
                                    </p:animScale>
                                    <p:animScale>
                                      <p:cBhvr>
                                        <p:cTn id="98" dur="166" decel="50000">
                                          <p:stCondLst>
                                            <p:cond delay="676"/>
                                          </p:stCondLst>
                                        </p:cTn>
                                        <p:tgtEl>
                                          <p:spTgt spid="3">
                                            <p:txEl>
                                              <p:pRg st="5" end="5"/>
                                            </p:txEl>
                                          </p:spTgt>
                                        </p:tgtEl>
                                      </p:cBhvr>
                                      <p:to x="100000" y="100000"/>
                                    </p:animScale>
                                    <p:animScale>
                                      <p:cBhvr>
                                        <p:cTn id="99" dur="26">
                                          <p:stCondLst>
                                            <p:cond delay="1312"/>
                                          </p:stCondLst>
                                        </p:cTn>
                                        <p:tgtEl>
                                          <p:spTgt spid="3">
                                            <p:txEl>
                                              <p:pRg st="5" end="5"/>
                                            </p:txEl>
                                          </p:spTgt>
                                        </p:tgtEl>
                                      </p:cBhvr>
                                      <p:to x="100000" y="80000"/>
                                    </p:animScale>
                                    <p:animScale>
                                      <p:cBhvr>
                                        <p:cTn id="100" dur="166" decel="50000">
                                          <p:stCondLst>
                                            <p:cond delay="1338"/>
                                          </p:stCondLst>
                                        </p:cTn>
                                        <p:tgtEl>
                                          <p:spTgt spid="3">
                                            <p:txEl>
                                              <p:pRg st="5" end="5"/>
                                            </p:txEl>
                                          </p:spTgt>
                                        </p:tgtEl>
                                      </p:cBhvr>
                                      <p:to x="100000" y="100000"/>
                                    </p:animScale>
                                    <p:animScale>
                                      <p:cBhvr>
                                        <p:cTn id="101" dur="26">
                                          <p:stCondLst>
                                            <p:cond delay="1642"/>
                                          </p:stCondLst>
                                        </p:cTn>
                                        <p:tgtEl>
                                          <p:spTgt spid="3">
                                            <p:txEl>
                                              <p:pRg st="5" end="5"/>
                                            </p:txEl>
                                          </p:spTgt>
                                        </p:tgtEl>
                                      </p:cBhvr>
                                      <p:to x="100000" y="90000"/>
                                    </p:animScale>
                                    <p:animScale>
                                      <p:cBhvr>
                                        <p:cTn id="102" dur="166" decel="50000">
                                          <p:stCondLst>
                                            <p:cond delay="1668"/>
                                          </p:stCondLst>
                                        </p:cTn>
                                        <p:tgtEl>
                                          <p:spTgt spid="3">
                                            <p:txEl>
                                              <p:pRg st="5" end="5"/>
                                            </p:txEl>
                                          </p:spTgt>
                                        </p:tgtEl>
                                      </p:cBhvr>
                                      <p:to x="100000" y="100000"/>
                                    </p:animScale>
                                    <p:animScale>
                                      <p:cBhvr>
                                        <p:cTn id="103" dur="26">
                                          <p:stCondLst>
                                            <p:cond delay="1808"/>
                                          </p:stCondLst>
                                        </p:cTn>
                                        <p:tgtEl>
                                          <p:spTgt spid="3">
                                            <p:txEl>
                                              <p:pRg st="5" end="5"/>
                                            </p:txEl>
                                          </p:spTgt>
                                        </p:tgtEl>
                                      </p:cBhvr>
                                      <p:to x="100000" y="95000"/>
                                    </p:animScale>
                                    <p:animScale>
                                      <p:cBhvr>
                                        <p:cTn id="104"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alphaModFix amt="33000"/>
            <a:extLst>
              <a:ext uri="{28A0092B-C50C-407E-A947-70E740481C1C}">
                <a14:useLocalDpi xmlns:a14="http://schemas.microsoft.com/office/drawing/2010/main" val="0"/>
              </a:ext>
            </a:extLst>
          </a:blip>
          <a:stretch>
            <a:fillRect/>
          </a:stretch>
        </p:blipFill>
        <p:spPr>
          <a:xfrm>
            <a:off x="0" y="12469"/>
            <a:ext cx="12192000" cy="6845531"/>
          </a:xfrm>
          <a:prstGeom prst="rect">
            <a:avLst/>
          </a:prstGeom>
        </p:spPr>
      </p:pic>
      <p:sp>
        <p:nvSpPr>
          <p:cNvPr id="2" name="Titre 1"/>
          <p:cNvSpPr>
            <a:spLocks noGrp="1"/>
          </p:cNvSpPr>
          <p:nvPr>
            <p:ph type="title"/>
          </p:nvPr>
        </p:nvSpPr>
        <p:spPr/>
        <p:txBody>
          <a:bodyPr>
            <a:normAutofit/>
          </a:bodyPr>
          <a:lstStyle/>
          <a:p>
            <a:r>
              <a:rPr lang="fr-FR" sz="4000" dirty="0"/>
              <a:t>Objectif 3:  Les enjeux de la clientèle masculine</a:t>
            </a:r>
            <a:br>
              <a:rPr lang="fr-FR" sz="4000" dirty="0"/>
            </a:br>
            <a:r>
              <a:rPr lang="fr-FR" sz="2200" dirty="0">
                <a:solidFill>
                  <a:schemeClr val="accent2"/>
                </a:solidFill>
              </a:rPr>
              <a:t>il faut Briser le plafond de </a:t>
            </a:r>
            <a:r>
              <a:rPr lang="fr-FR" sz="2200" dirty="0" smtClean="0">
                <a:solidFill>
                  <a:schemeClr val="accent2"/>
                </a:solidFill>
              </a:rPr>
              <a:t>verre</a:t>
            </a:r>
            <a:endParaRPr lang="fr-FR" sz="2200" dirty="0"/>
          </a:p>
        </p:txBody>
      </p:sp>
      <p:sp>
        <p:nvSpPr>
          <p:cNvPr id="3" name="Espace réservé du contenu 2"/>
          <p:cNvSpPr>
            <a:spLocks noGrp="1"/>
          </p:cNvSpPr>
          <p:nvPr>
            <p:ph idx="1"/>
          </p:nvPr>
        </p:nvSpPr>
        <p:spPr/>
        <p:txBody>
          <a:bodyPr/>
          <a:lstStyle/>
          <a:p>
            <a:endParaRPr lang="fr-FR" b="1" u="sng" dirty="0" smtClean="0"/>
          </a:p>
          <a:p>
            <a:r>
              <a:rPr lang="fr-FR" b="1" u="sng" dirty="0" smtClean="0"/>
              <a:t>Donner </a:t>
            </a:r>
            <a:r>
              <a:rPr lang="fr-FR" b="1" u="sng" dirty="0"/>
              <a:t>la moitié de la place aux hommes</a:t>
            </a:r>
            <a:r>
              <a:rPr lang="fr-FR" dirty="0"/>
              <a:t> </a:t>
            </a:r>
            <a:r>
              <a:rPr lang="fr-FR" dirty="0" smtClean="0"/>
              <a:t>(</a:t>
            </a:r>
            <a:r>
              <a:rPr lang="fr-FR" dirty="0"/>
              <a:t>Ne pas être qu’un utilitaire à femme)</a:t>
            </a:r>
          </a:p>
          <a:p>
            <a:pPr lvl="1"/>
            <a:endParaRPr lang="fr-FR" dirty="0" smtClean="0"/>
          </a:p>
          <a:p>
            <a:pPr lvl="1"/>
            <a:r>
              <a:rPr lang="fr-FR" dirty="0" smtClean="0"/>
              <a:t>Il </a:t>
            </a:r>
            <a:r>
              <a:rPr lang="fr-FR" dirty="0"/>
              <a:t>doit pouvoir nouer une solide relation avec ses enfants et s’en nourrir. </a:t>
            </a:r>
          </a:p>
          <a:p>
            <a:pPr lvl="1"/>
            <a:r>
              <a:rPr lang="fr-FR" dirty="0"/>
              <a:t>Il doit pouvoir devenir un modèle de soin parental positif pour ses enfants</a:t>
            </a:r>
          </a:p>
          <a:p>
            <a:pPr lvl="1"/>
            <a:r>
              <a:rPr lang="fr-FR" dirty="0"/>
              <a:t>Cela implique une politique de conciliation travail-famille dans les milieux à prédominance masculine</a:t>
            </a:r>
          </a:p>
          <a:p>
            <a:pPr lvl="1"/>
            <a:r>
              <a:rPr lang="fr-FR" dirty="0"/>
              <a:t>Cela implique des concessions dans les congés parentaux et l’attribution des gardes des </a:t>
            </a:r>
            <a:r>
              <a:rPr lang="fr-FR" dirty="0" smtClean="0"/>
              <a:t>enfants</a:t>
            </a:r>
          </a:p>
          <a:p>
            <a:pPr lvl="1"/>
            <a:endParaRPr lang="fr-FR" dirty="0"/>
          </a:p>
          <a:p>
            <a:pPr lvl="1" algn="ctr"/>
            <a:r>
              <a:rPr lang="fr-FR" sz="2400" b="1" dirty="0">
                <a:solidFill>
                  <a:schemeClr val="accent2"/>
                </a:solidFill>
              </a:rPr>
              <a:t>A quand une politique de discrimination positive pour les hommes?</a:t>
            </a:r>
          </a:p>
          <a:p>
            <a:endParaRPr lang="fr-FR" dirty="0"/>
          </a:p>
        </p:txBody>
      </p:sp>
    </p:spTree>
    <p:extLst>
      <p:ext uri="{BB962C8B-B14F-4D97-AF65-F5344CB8AC3E}">
        <p14:creationId xmlns:p14="http://schemas.microsoft.com/office/powerpoint/2010/main" val="82117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2000"/>
                                        <p:tgtEl>
                                          <p:spTgt spid="3">
                                            <p:txEl>
                                              <p:pRg st="8" end="8"/>
                                            </p:txEl>
                                          </p:spTgt>
                                        </p:tgtEl>
                                      </p:cBhvr>
                                    </p:animEffect>
                                    <p:anim calcmode="lin" valueType="num">
                                      <p:cBhvr>
                                        <p:cTn id="8"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alphaModFix amt="37000"/>
            <a:extLst>
              <a:ext uri="{28A0092B-C50C-407E-A947-70E740481C1C}">
                <a14:useLocalDpi xmlns:a14="http://schemas.microsoft.com/office/drawing/2010/main" val="0"/>
              </a:ext>
            </a:extLst>
          </a:blip>
          <a:stretch>
            <a:fillRect/>
          </a:stretch>
        </p:blipFill>
        <p:spPr>
          <a:xfrm>
            <a:off x="0" y="0"/>
            <a:ext cx="12192000" cy="6881150"/>
          </a:xfrm>
          <a:prstGeom prst="rect">
            <a:avLst/>
          </a:prstGeom>
        </p:spPr>
      </p:pic>
      <p:sp>
        <p:nvSpPr>
          <p:cNvPr id="2" name="Titre 1"/>
          <p:cNvSpPr>
            <a:spLocks noGrp="1"/>
          </p:cNvSpPr>
          <p:nvPr>
            <p:ph type="title"/>
          </p:nvPr>
        </p:nvSpPr>
        <p:spPr/>
        <p:txBody>
          <a:bodyPr>
            <a:normAutofit/>
          </a:bodyPr>
          <a:lstStyle/>
          <a:p>
            <a:r>
              <a:rPr lang="fr-FR" sz="4000" dirty="0"/>
              <a:t>Objectif 3:  Les enjeux de la clientèle masculine</a:t>
            </a:r>
            <a:br>
              <a:rPr lang="fr-FR" sz="4000" dirty="0"/>
            </a:br>
            <a:r>
              <a:rPr lang="fr-FR" sz="2200" dirty="0" smtClean="0">
                <a:solidFill>
                  <a:schemeClr val="accent2"/>
                </a:solidFill>
              </a:rPr>
              <a:t>pour Briser la culture négative envers les hommes</a:t>
            </a:r>
            <a:endParaRPr lang="fr-FR" sz="2200" dirty="0"/>
          </a:p>
        </p:txBody>
      </p:sp>
      <p:sp>
        <p:nvSpPr>
          <p:cNvPr id="3" name="Espace réservé du contenu 2"/>
          <p:cNvSpPr>
            <a:spLocks noGrp="1"/>
          </p:cNvSpPr>
          <p:nvPr>
            <p:ph idx="1"/>
          </p:nvPr>
        </p:nvSpPr>
        <p:spPr>
          <a:xfrm>
            <a:off x="1069848" y="2121408"/>
            <a:ext cx="10058400" cy="4759742"/>
          </a:xfrm>
        </p:spPr>
        <p:txBody>
          <a:bodyPr>
            <a:normAutofit/>
          </a:bodyPr>
          <a:lstStyle/>
          <a:p>
            <a:r>
              <a:rPr lang="fr-FR" dirty="0" smtClean="0"/>
              <a:t>Il faut cesser de tolérer, minimiser ou nier la présence de la problématique d’agressions envers les hommes</a:t>
            </a:r>
          </a:p>
          <a:p>
            <a:endParaRPr lang="fr-FR" dirty="0" smtClean="0"/>
          </a:p>
          <a:p>
            <a:pPr lvl="1"/>
            <a:r>
              <a:rPr lang="fr-FR" dirty="0" smtClean="0"/>
              <a:t>Physique</a:t>
            </a:r>
          </a:p>
          <a:p>
            <a:pPr lvl="1"/>
            <a:r>
              <a:rPr lang="fr-FR" dirty="0" smtClean="0"/>
              <a:t>Sexuelle</a:t>
            </a:r>
          </a:p>
          <a:p>
            <a:pPr lvl="1"/>
            <a:r>
              <a:rPr lang="fr-FR" dirty="0" smtClean="0"/>
              <a:t>Psychologique</a:t>
            </a:r>
          </a:p>
          <a:p>
            <a:pPr lvl="1"/>
            <a:r>
              <a:rPr lang="fr-FR" dirty="0" smtClean="0"/>
              <a:t>Judiciaire</a:t>
            </a:r>
          </a:p>
          <a:p>
            <a:pPr lvl="1"/>
            <a:r>
              <a:rPr lang="fr-FR" dirty="0" smtClean="0"/>
              <a:t>Financière</a:t>
            </a:r>
          </a:p>
          <a:p>
            <a:pPr lvl="1"/>
            <a:r>
              <a:rPr lang="fr-FR" dirty="0" smtClean="0"/>
              <a:t>Émotive</a:t>
            </a:r>
          </a:p>
          <a:p>
            <a:pPr lvl="1"/>
            <a:endParaRPr lang="fr-FR" dirty="0"/>
          </a:p>
          <a:p>
            <a:pPr algn="ctr"/>
            <a:r>
              <a:rPr lang="fr-FR" dirty="0" smtClean="0"/>
              <a:t>Les hommes qui vivent ces situations ont besoin de soutien</a:t>
            </a:r>
          </a:p>
          <a:p>
            <a:pPr algn="ctr"/>
            <a:r>
              <a:rPr lang="fr-FR" b="1" dirty="0" smtClean="0">
                <a:solidFill>
                  <a:srgbClr val="0070C0"/>
                </a:solidFill>
              </a:rPr>
              <a:t>NOUS DEVONS LES CROIRE</a:t>
            </a:r>
            <a:r>
              <a:rPr lang="mr-IN" b="1" dirty="0" smtClean="0">
                <a:solidFill>
                  <a:srgbClr val="0070C0"/>
                </a:solidFill>
              </a:rPr>
              <a:t>…</a:t>
            </a:r>
            <a:r>
              <a:rPr lang="fr-CA" b="1" dirty="0" smtClean="0">
                <a:solidFill>
                  <a:srgbClr val="0070C0"/>
                </a:solidFill>
              </a:rPr>
              <a:t> AUSSI</a:t>
            </a:r>
            <a:endParaRPr lang="fr-FR" b="1" dirty="0" smtClean="0">
              <a:solidFill>
                <a:srgbClr val="0070C0"/>
              </a:solidFill>
            </a:endParaRPr>
          </a:p>
        </p:txBody>
      </p:sp>
    </p:spTree>
    <p:extLst>
      <p:ext uri="{BB962C8B-B14F-4D97-AF65-F5344CB8AC3E}">
        <p14:creationId xmlns:p14="http://schemas.microsoft.com/office/powerpoint/2010/main" val="133776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p:cTn id="7"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9" dur="500"/>
                                        <p:tgtEl>
                                          <p:spTgt spid="3">
                                            <p:txEl>
                                              <p:pRg st="9" end="9"/>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 calcmode="lin" valueType="num">
                                      <p:cBhvr>
                                        <p:cTn id="12"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1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alphaModFix amt="52000"/>
            <a:extLst>
              <a:ext uri="{28A0092B-C50C-407E-A947-70E740481C1C}">
                <a14:useLocalDpi xmlns:a14="http://schemas.microsoft.com/office/drawing/2010/main" val="0"/>
              </a:ext>
            </a:extLst>
          </a:blip>
          <a:stretch>
            <a:fillRect/>
          </a:stretch>
        </p:blipFill>
        <p:spPr>
          <a:xfrm>
            <a:off x="0" y="4916"/>
            <a:ext cx="12192000" cy="6853084"/>
          </a:xfrm>
          <a:prstGeom prst="rect">
            <a:avLst/>
          </a:prstGeom>
        </p:spPr>
      </p:pic>
      <p:sp>
        <p:nvSpPr>
          <p:cNvPr id="2" name="Titre 1"/>
          <p:cNvSpPr>
            <a:spLocks noGrp="1"/>
          </p:cNvSpPr>
          <p:nvPr>
            <p:ph type="title"/>
          </p:nvPr>
        </p:nvSpPr>
        <p:spPr>
          <a:xfrm>
            <a:off x="1069848" y="707136"/>
            <a:ext cx="10058400" cy="1609344"/>
          </a:xfrm>
        </p:spPr>
        <p:txBody>
          <a:bodyPr>
            <a:normAutofit/>
          </a:bodyPr>
          <a:lstStyle/>
          <a:p>
            <a:r>
              <a:rPr lang="fr-FR" sz="4000" dirty="0"/>
              <a:t>Objectif 3:  Les enjeux de la clientèle masculine</a:t>
            </a:r>
            <a:br>
              <a:rPr lang="fr-FR" sz="4000" dirty="0"/>
            </a:br>
            <a:r>
              <a:rPr lang="fr-FR" sz="2200" dirty="0">
                <a:solidFill>
                  <a:schemeClr val="accent2"/>
                </a:solidFill>
              </a:rPr>
              <a:t>Pour </a:t>
            </a:r>
            <a:r>
              <a:rPr lang="fr-FR" sz="2200" dirty="0" smtClean="0">
                <a:solidFill>
                  <a:schemeClr val="accent2"/>
                </a:solidFill>
              </a:rPr>
              <a:t>établir une société égalitaire et respectueuse des hommes et des femmes</a:t>
            </a:r>
            <a:r>
              <a:rPr lang="mr-IN" sz="2200" dirty="0" smtClean="0">
                <a:solidFill>
                  <a:schemeClr val="accent2"/>
                </a:solidFill>
              </a:rPr>
              <a:t>…</a:t>
            </a:r>
            <a:endParaRPr lang="fr-FR" sz="2200" dirty="0"/>
          </a:p>
        </p:txBody>
      </p:sp>
      <p:sp>
        <p:nvSpPr>
          <p:cNvPr id="3" name="Espace réservé du contenu 2"/>
          <p:cNvSpPr>
            <a:spLocks noGrp="1"/>
          </p:cNvSpPr>
          <p:nvPr>
            <p:ph idx="1"/>
          </p:nvPr>
        </p:nvSpPr>
        <p:spPr/>
        <p:txBody>
          <a:bodyPr>
            <a:normAutofit/>
          </a:bodyPr>
          <a:lstStyle/>
          <a:p>
            <a:endParaRPr lang="fr-FR" dirty="0" smtClean="0"/>
          </a:p>
          <a:p>
            <a:r>
              <a:rPr lang="fr-FR" b="1" dirty="0" smtClean="0"/>
              <a:t>Permettre </a:t>
            </a:r>
            <a:r>
              <a:rPr lang="fr-FR" b="1" dirty="0"/>
              <a:t>aux hommes de pouvoir s’exprimer sur leurs attentes dans leurs relations sans craintes de représailles </a:t>
            </a:r>
            <a:r>
              <a:rPr lang="fr-FR" b="1" dirty="0" smtClean="0"/>
              <a:t>sociales ou </a:t>
            </a:r>
            <a:r>
              <a:rPr lang="fr-FR" b="1" dirty="0"/>
              <a:t>de </a:t>
            </a:r>
            <a:r>
              <a:rPr lang="fr-FR" b="1" dirty="0" smtClean="0"/>
              <a:t>sur-judiciarisation</a:t>
            </a:r>
          </a:p>
          <a:p>
            <a:pPr lvl="1"/>
            <a:r>
              <a:rPr lang="fr-FR" dirty="0" smtClean="0">
                <a:solidFill>
                  <a:srgbClr val="0070C0"/>
                </a:solidFill>
              </a:rPr>
              <a:t>Cela implique une représentativité spécifique aux hommes dans la structure gouvernementale actuelle, puisqu’il y a un échec évident à ce niveau.</a:t>
            </a:r>
            <a:endParaRPr lang="fr-FR" dirty="0" smtClean="0"/>
          </a:p>
          <a:p>
            <a:r>
              <a:rPr lang="fr-FR" b="1" dirty="0" smtClean="0"/>
              <a:t>Remettre </a:t>
            </a:r>
            <a:r>
              <a:rPr lang="fr-FR" b="1" dirty="0"/>
              <a:t>en question le profilage actuel et la gestion statistique pour avoir des données </a:t>
            </a:r>
            <a:r>
              <a:rPr lang="fr-FR" b="1" dirty="0" smtClean="0"/>
              <a:t>neutres.</a:t>
            </a:r>
          </a:p>
          <a:p>
            <a:pPr lvl="1"/>
            <a:r>
              <a:rPr lang="fr-FR" dirty="0" smtClean="0">
                <a:solidFill>
                  <a:srgbClr val="0070C0"/>
                </a:solidFill>
              </a:rPr>
              <a:t>Un grand changement de culture est nécessaire pour réviser la collecte et l’interprétation des données statistiques.</a:t>
            </a:r>
          </a:p>
          <a:p>
            <a:pPr lvl="1"/>
            <a:r>
              <a:rPr lang="fr-FR" dirty="0" smtClean="0">
                <a:solidFill>
                  <a:srgbClr val="0070C0"/>
                </a:solidFill>
              </a:rPr>
              <a:t>Une refonte des approches juridiques et policières m’apparaît nécessaire puisqu’il semble y avoir une problématique sur l’approche actuelle et son efficacité réelle.</a:t>
            </a:r>
          </a:p>
          <a:p>
            <a:endParaRPr lang="fr-FR" dirty="0"/>
          </a:p>
        </p:txBody>
      </p:sp>
    </p:spTree>
    <p:extLst>
      <p:ext uri="{BB962C8B-B14F-4D97-AF65-F5344CB8AC3E}">
        <p14:creationId xmlns:p14="http://schemas.microsoft.com/office/powerpoint/2010/main" val="24817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1" end="1"/>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anim calcmode="lin" valueType="num">
                                      <p:cBhvr>
                                        <p:cTn id="13"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anim calcmode="lin" valueType="num">
                                      <p:cBhvr>
                                        <p:cTn id="20"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3" end="3"/>
                                            </p:txEl>
                                          </p:spTgt>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anim calcmode="lin" valueType="num">
                                      <p:cBhvr>
                                        <p:cTn id="25"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6" dur="2000" fill="hold"/>
                                        <p:tgtEl>
                                          <p:spTgt spid="3">
                                            <p:txEl>
                                              <p:pRg st="4" end="4"/>
                                            </p:txEl>
                                          </p:spTgt>
                                        </p:tgtEl>
                                        <p:attrNameLst>
                                          <p:attrName>ppt_h</p:attrName>
                                        </p:attrNameLst>
                                      </p:cBhvr>
                                      <p:tavLst>
                                        <p:tav tm="0">
                                          <p:val>
                                            <p:strVal val="#ppt_h"/>
                                          </p:val>
                                        </p:tav>
                                        <p:tav tm="100000">
                                          <p:val>
                                            <p:strVal val="#ppt_h"/>
                                          </p:val>
                                        </p:tav>
                                      </p:tavLst>
                                    </p:anim>
                                  </p:childTnLst>
                                </p:cTn>
                              </p:par>
                              <p:par>
                                <p:cTn id="27" presetID="45"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2000"/>
                                        <p:tgtEl>
                                          <p:spTgt spid="3">
                                            <p:txEl>
                                              <p:pRg st="5" end="5"/>
                                            </p:txEl>
                                          </p:spTgt>
                                        </p:tgtEl>
                                      </p:cBhvr>
                                    </p:animEffect>
                                    <p:anim calcmode="lin" valueType="num">
                                      <p:cBhvr>
                                        <p:cTn id="30"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1"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spTree>
    <p:extLst>
      <p:ext uri="{BB962C8B-B14F-4D97-AF65-F5344CB8AC3E}">
        <p14:creationId xmlns:p14="http://schemas.microsoft.com/office/powerpoint/2010/main" val="9630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D’abord un Petit clin d’œil qui va teinter le reste de la présentation</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2625" y="2322068"/>
            <a:ext cx="6610015" cy="4051300"/>
          </a:xfrm>
        </p:spPr>
      </p:pic>
      <p:sp>
        <p:nvSpPr>
          <p:cNvPr id="3" name="ZoneTexte 2"/>
          <p:cNvSpPr txBox="1"/>
          <p:nvPr/>
        </p:nvSpPr>
        <p:spPr>
          <a:xfrm>
            <a:off x="7738946" y="2322068"/>
            <a:ext cx="3902030" cy="1384995"/>
          </a:xfrm>
          <a:prstGeom prst="rect">
            <a:avLst/>
          </a:prstGeom>
          <a:noFill/>
        </p:spPr>
        <p:txBody>
          <a:bodyPr wrap="none" rtlCol="0">
            <a:spAutoFit/>
          </a:bodyPr>
          <a:lstStyle/>
          <a:p>
            <a:r>
              <a:rPr lang="fr-FR" sz="2800" b="1" dirty="0" smtClean="0">
                <a:solidFill>
                  <a:srgbClr val="0070C0"/>
                </a:solidFill>
              </a:rPr>
              <a:t>Dans la vie, </a:t>
            </a:r>
          </a:p>
          <a:p>
            <a:r>
              <a:rPr lang="fr-FR" sz="2800" b="1" dirty="0" smtClean="0">
                <a:solidFill>
                  <a:srgbClr val="0070C0"/>
                </a:solidFill>
              </a:rPr>
              <a:t>tout est une question </a:t>
            </a:r>
          </a:p>
          <a:p>
            <a:r>
              <a:rPr lang="fr-FR" sz="2800" b="1" dirty="0" smtClean="0">
                <a:solidFill>
                  <a:srgbClr val="0070C0"/>
                </a:solidFill>
              </a:rPr>
              <a:t>de perception</a:t>
            </a:r>
            <a:r>
              <a:rPr lang="mr-IN" sz="2800" b="1" dirty="0" smtClean="0">
                <a:solidFill>
                  <a:srgbClr val="0070C0"/>
                </a:solidFill>
              </a:rPr>
              <a:t>…</a:t>
            </a:r>
            <a:endParaRPr lang="fr-FR" sz="2800" b="1" dirty="0" smtClean="0">
              <a:solidFill>
                <a:srgbClr val="0070C0"/>
              </a:solidFill>
            </a:endParaRPr>
          </a:p>
        </p:txBody>
      </p:sp>
    </p:spTree>
    <p:extLst>
      <p:ext uri="{BB962C8B-B14F-4D97-AF65-F5344CB8AC3E}">
        <p14:creationId xmlns:p14="http://schemas.microsoft.com/office/powerpoint/2010/main" val="115167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alphaModFix amt="44000"/>
            <a:extLst>
              <a:ext uri="{28A0092B-C50C-407E-A947-70E740481C1C}">
                <a14:useLocalDpi xmlns:a14="http://schemas.microsoft.com/office/drawing/2010/main" val="0"/>
              </a:ext>
            </a:extLst>
          </a:blip>
          <a:stretch>
            <a:fillRect/>
          </a:stretch>
        </p:blipFill>
        <p:spPr>
          <a:xfrm>
            <a:off x="0" y="-4821"/>
            <a:ext cx="12192000" cy="6862821"/>
          </a:xfrm>
          <a:prstGeom prst="rect">
            <a:avLst/>
          </a:prstGeom>
        </p:spPr>
      </p:pic>
      <p:sp>
        <p:nvSpPr>
          <p:cNvPr id="2" name="Titre 1"/>
          <p:cNvSpPr>
            <a:spLocks noGrp="1"/>
          </p:cNvSpPr>
          <p:nvPr>
            <p:ph type="title"/>
          </p:nvPr>
        </p:nvSpPr>
        <p:spPr/>
        <p:txBody>
          <a:bodyPr/>
          <a:lstStyle/>
          <a:p>
            <a:r>
              <a:rPr lang="fr-FR" dirty="0" smtClean="0"/>
              <a:t>Je travaille en santé des hommes</a:t>
            </a:r>
            <a:endParaRPr lang="fr-FR" dirty="0"/>
          </a:p>
        </p:txBody>
      </p:sp>
      <p:sp>
        <p:nvSpPr>
          <p:cNvPr id="3" name="Espace réservé du contenu 2"/>
          <p:cNvSpPr>
            <a:spLocks noGrp="1"/>
          </p:cNvSpPr>
          <p:nvPr>
            <p:ph idx="1"/>
          </p:nvPr>
        </p:nvSpPr>
        <p:spPr>
          <a:xfrm>
            <a:off x="1069848" y="2121408"/>
            <a:ext cx="10058400" cy="4538472"/>
          </a:xfrm>
        </p:spPr>
        <p:txBody>
          <a:bodyPr>
            <a:normAutofit lnSpcReduction="10000"/>
          </a:bodyPr>
          <a:lstStyle/>
          <a:p>
            <a:r>
              <a:rPr lang="fr-FR" dirty="0" smtClean="0"/>
              <a:t>Parce qu’un homme c’est beau</a:t>
            </a:r>
          </a:p>
          <a:p>
            <a:r>
              <a:rPr lang="fr-FR" dirty="0" smtClean="0"/>
              <a:t>Parce qu’un homme c’est sain</a:t>
            </a:r>
          </a:p>
          <a:p>
            <a:r>
              <a:rPr lang="fr-FR" dirty="0" smtClean="0"/>
              <a:t>Parce qu’un homme c’est positif</a:t>
            </a:r>
          </a:p>
          <a:p>
            <a:r>
              <a:rPr lang="fr-FR" dirty="0" smtClean="0"/>
              <a:t>Parce qu’un homme c’est magnifique</a:t>
            </a:r>
            <a:endParaRPr lang="fr-FR" dirty="0"/>
          </a:p>
          <a:p>
            <a:r>
              <a:rPr lang="fr-FR" dirty="0" smtClean="0"/>
              <a:t>Parce qu’un homme c’est l’avenir</a:t>
            </a:r>
            <a:endParaRPr lang="fr-FR" dirty="0"/>
          </a:p>
          <a:p>
            <a:r>
              <a:rPr lang="fr-FR" dirty="0"/>
              <a:t>Et je vous invite à continuer la liste des attributs positifs liés aux hommes et l’intégrer dans votre langage </a:t>
            </a:r>
            <a:r>
              <a:rPr lang="fr-FR" dirty="0" smtClean="0"/>
              <a:t>quotidien</a:t>
            </a:r>
          </a:p>
          <a:p>
            <a:endParaRPr lang="fr-FR" dirty="0" smtClean="0"/>
          </a:p>
          <a:p>
            <a:pPr algn="ctr"/>
            <a:r>
              <a:rPr lang="fr-FR" dirty="0" smtClean="0">
                <a:solidFill>
                  <a:srgbClr val="0070C0"/>
                </a:solidFill>
              </a:rPr>
              <a:t>Parce qu’un homme c’est « as Good As You »</a:t>
            </a:r>
          </a:p>
          <a:p>
            <a:pPr algn="ctr"/>
            <a:r>
              <a:rPr lang="fr-FR" sz="3200" dirty="0" smtClean="0">
                <a:solidFill>
                  <a:srgbClr val="C00000"/>
                </a:solidFill>
              </a:rPr>
              <a:t>Ils ont donc le droit d’avoir autant de défauts que les femmes.</a:t>
            </a:r>
            <a:endParaRPr lang="fr-FR" sz="3200" dirty="0">
              <a:solidFill>
                <a:srgbClr val="C00000"/>
              </a:solidFill>
            </a:endParaRPr>
          </a:p>
        </p:txBody>
      </p:sp>
    </p:spTree>
    <p:extLst>
      <p:ext uri="{BB962C8B-B14F-4D97-AF65-F5344CB8AC3E}">
        <p14:creationId xmlns:p14="http://schemas.microsoft.com/office/powerpoint/2010/main" val="46299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110580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alphaModFix amt="49000"/>
            <a:extLst>
              <a:ext uri="{28A0092B-C50C-407E-A947-70E740481C1C}">
                <a14:useLocalDpi xmlns:a14="http://schemas.microsoft.com/office/drawing/2010/main" val="0"/>
              </a:ext>
            </a:extLst>
          </a:blip>
          <a:stretch>
            <a:fillRect/>
          </a:stretch>
        </p:blipFill>
        <p:spPr>
          <a:xfrm>
            <a:off x="0" y="6443"/>
            <a:ext cx="12192000" cy="6851557"/>
          </a:xfrm>
          <a:prstGeom prst="rect">
            <a:avLst/>
          </a:prstGeom>
        </p:spPr>
      </p:pic>
      <p:pic>
        <p:nvPicPr>
          <p:cNvPr id="7" name="Image 6"/>
          <p:cNvPicPr>
            <a:picLocks noChangeAspect="1"/>
          </p:cNvPicPr>
          <p:nvPr/>
        </p:nvPicPr>
        <p:blipFill>
          <a:blip r:embed="rId3">
            <a:alphaModFix amt="64000"/>
            <a:extLst>
              <a:ext uri="{28A0092B-C50C-407E-A947-70E740481C1C}">
                <a14:useLocalDpi xmlns:a14="http://schemas.microsoft.com/office/drawing/2010/main" val="0"/>
              </a:ext>
            </a:extLst>
          </a:blip>
          <a:stretch>
            <a:fillRect/>
          </a:stretch>
        </p:blipFill>
        <p:spPr>
          <a:xfrm>
            <a:off x="2270761" y="1"/>
            <a:ext cx="7223760" cy="6857999"/>
          </a:xfrm>
          <a:prstGeom prst="rect">
            <a:avLst/>
          </a:prstGeom>
        </p:spPr>
      </p:pic>
      <p:sp>
        <p:nvSpPr>
          <p:cNvPr id="3" name="Espace réservé du contenu 2"/>
          <p:cNvSpPr>
            <a:spLocks noGrp="1"/>
          </p:cNvSpPr>
          <p:nvPr>
            <p:ph idx="1"/>
          </p:nvPr>
        </p:nvSpPr>
        <p:spPr/>
        <p:txBody>
          <a:bodyPr/>
          <a:lstStyle/>
          <a:p>
            <a:endParaRPr lang="fr-FR" dirty="0" smtClean="0"/>
          </a:p>
          <a:p>
            <a:endParaRPr lang="fr-FR" dirty="0"/>
          </a:p>
          <a:p>
            <a:endParaRPr lang="fr-FR" dirty="0" smtClean="0"/>
          </a:p>
          <a:p>
            <a:pPr algn="ctr"/>
            <a:r>
              <a:rPr lang="fr-FR" dirty="0" smtClean="0"/>
              <a:t>Questions?</a:t>
            </a:r>
            <a:endParaRPr lang="fr-FR" dirty="0"/>
          </a:p>
        </p:txBody>
      </p:sp>
    </p:spTree>
    <p:extLst>
      <p:ext uri="{BB962C8B-B14F-4D97-AF65-F5344CB8AC3E}">
        <p14:creationId xmlns:p14="http://schemas.microsoft.com/office/powerpoint/2010/main" val="29827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1999" cy="6858000"/>
          </a:xfrm>
        </p:spPr>
      </p:pic>
      <p:sp>
        <p:nvSpPr>
          <p:cNvPr id="5" name="ZoneTexte 4"/>
          <p:cNvSpPr txBox="1"/>
          <p:nvPr/>
        </p:nvSpPr>
        <p:spPr>
          <a:xfrm rot="19232930">
            <a:off x="2684173" y="2767282"/>
            <a:ext cx="7002302" cy="1323439"/>
          </a:xfrm>
          <a:prstGeom prst="rect">
            <a:avLst/>
          </a:prstGeom>
          <a:noFill/>
        </p:spPr>
        <p:txBody>
          <a:bodyPr wrap="none" rtlCol="0">
            <a:spAutoFit/>
          </a:bodyPr>
          <a:lstStyle/>
          <a:p>
            <a:pPr algn="ctr"/>
            <a:r>
              <a:rPr lang="fr-FR" sz="4000" b="1" dirty="0" smtClean="0">
                <a:solidFill>
                  <a:schemeClr val="accent2"/>
                </a:solidFill>
              </a:rPr>
              <a:t>Mon objectif:</a:t>
            </a:r>
          </a:p>
          <a:p>
            <a:pPr algn="ctr"/>
            <a:r>
              <a:rPr lang="fr-FR" sz="4000" b="1" dirty="0" smtClean="0">
                <a:solidFill>
                  <a:schemeClr val="accent2"/>
                </a:solidFill>
              </a:rPr>
              <a:t>Vous </a:t>
            </a:r>
            <a:r>
              <a:rPr lang="fr-FR" sz="4000" b="1" dirty="0" err="1" smtClean="0">
                <a:solidFill>
                  <a:schemeClr val="accent2"/>
                </a:solidFill>
              </a:rPr>
              <a:t>deveindrez</a:t>
            </a:r>
            <a:r>
              <a:rPr lang="fr-FR" sz="4000" b="1" dirty="0" smtClean="0">
                <a:solidFill>
                  <a:schemeClr val="accent2"/>
                </a:solidFill>
              </a:rPr>
              <a:t> tous GAYs</a:t>
            </a:r>
            <a:endParaRPr lang="fr-FR" sz="4000" b="1" dirty="0">
              <a:solidFill>
                <a:schemeClr val="accent2"/>
              </a:solidFill>
            </a:endParaRPr>
          </a:p>
        </p:txBody>
      </p:sp>
      <p:sp>
        <p:nvSpPr>
          <p:cNvPr id="3" name="ZoneTexte 2"/>
          <p:cNvSpPr txBox="1"/>
          <p:nvPr/>
        </p:nvSpPr>
        <p:spPr>
          <a:xfrm>
            <a:off x="2864676" y="219674"/>
            <a:ext cx="7313541" cy="584775"/>
          </a:xfrm>
          <a:prstGeom prst="rect">
            <a:avLst/>
          </a:prstGeom>
          <a:noFill/>
        </p:spPr>
        <p:txBody>
          <a:bodyPr wrap="none" rtlCol="0">
            <a:spAutoFit/>
          </a:bodyPr>
          <a:lstStyle/>
          <a:p>
            <a:r>
              <a:rPr lang="fr-FR" sz="3200" b="1" dirty="0" smtClean="0">
                <a:solidFill>
                  <a:srgbClr val="0070C0"/>
                </a:solidFill>
              </a:rPr>
              <a:t>COGNITIVO-COMPORTEMENTAL</a:t>
            </a:r>
            <a:endParaRPr lang="fr-FR" sz="3200" b="1" dirty="0">
              <a:solidFill>
                <a:srgbClr val="0070C0"/>
              </a:solidFill>
            </a:endParaRPr>
          </a:p>
        </p:txBody>
      </p:sp>
      <p:sp>
        <p:nvSpPr>
          <p:cNvPr id="6" name="ZoneTexte 5"/>
          <p:cNvSpPr txBox="1"/>
          <p:nvPr/>
        </p:nvSpPr>
        <p:spPr>
          <a:xfrm>
            <a:off x="428969" y="6215172"/>
            <a:ext cx="11512702" cy="584775"/>
          </a:xfrm>
          <a:prstGeom prst="rect">
            <a:avLst/>
          </a:prstGeom>
          <a:noFill/>
        </p:spPr>
        <p:txBody>
          <a:bodyPr wrap="none" rtlCol="0">
            <a:spAutoFit/>
          </a:bodyPr>
          <a:lstStyle/>
          <a:p>
            <a:pPr algn="ctr"/>
            <a:r>
              <a:rPr lang="fr-FR" sz="3200" b="1" dirty="0" smtClean="0">
                <a:solidFill>
                  <a:srgbClr val="FFC000"/>
                </a:solidFill>
              </a:rPr>
              <a:t>VOIR LA VIE AVEC DIFFÉRENTS FILTRES DE COULEUR</a:t>
            </a:r>
            <a:endParaRPr lang="fr-FR" sz="3200" b="1" dirty="0">
              <a:solidFill>
                <a:srgbClr val="FFC000"/>
              </a:solidFill>
            </a:endParaRPr>
          </a:p>
        </p:txBody>
      </p:sp>
      <p:sp>
        <p:nvSpPr>
          <p:cNvPr id="7" name="ZoneTexte 6"/>
          <p:cNvSpPr txBox="1"/>
          <p:nvPr/>
        </p:nvSpPr>
        <p:spPr>
          <a:xfrm rot="16200000">
            <a:off x="-2402130" y="2954952"/>
            <a:ext cx="5874109" cy="646331"/>
          </a:xfrm>
          <a:prstGeom prst="rect">
            <a:avLst/>
          </a:prstGeom>
          <a:noFill/>
        </p:spPr>
        <p:txBody>
          <a:bodyPr wrap="none" rtlCol="0">
            <a:spAutoFit/>
          </a:bodyPr>
          <a:lstStyle/>
          <a:p>
            <a:r>
              <a:rPr lang="fr-FR" sz="3600" b="1" dirty="0" smtClean="0"/>
              <a:t>Modifier nos perceptions</a:t>
            </a:r>
            <a:endParaRPr lang="fr-FR" sz="3600" b="1" dirty="0"/>
          </a:p>
        </p:txBody>
      </p:sp>
      <p:sp>
        <p:nvSpPr>
          <p:cNvPr id="8" name="ZoneTexte 7"/>
          <p:cNvSpPr txBox="1"/>
          <p:nvPr/>
        </p:nvSpPr>
        <p:spPr>
          <a:xfrm rot="16200000">
            <a:off x="8819184" y="2950373"/>
            <a:ext cx="5598649" cy="646331"/>
          </a:xfrm>
          <a:prstGeom prst="rect">
            <a:avLst/>
          </a:prstGeom>
          <a:noFill/>
        </p:spPr>
        <p:txBody>
          <a:bodyPr wrap="none" rtlCol="0">
            <a:spAutoFit/>
          </a:bodyPr>
          <a:lstStyle/>
          <a:p>
            <a:r>
              <a:rPr lang="fr-FR" sz="3600" b="1" dirty="0" smtClean="0"/>
              <a:t>OBJECTIF:  LE POSITIF</a:t>
            </a:r>
            <a:endParaRPr lang="fr-FR" sz="3600" b="1" dirty="0"/>
          </a:p>
        </p:txBody>
      </p:sp>
    </p:spTree>
    <p:extLst>
      <p:ext uri="{BB962C8B-B14F-4D97-AF65-F5344CB8AC3E}">
        <p14:creationId xmlns:p14="http://schemas.microsoft.com/office/powerpoint/2010/main" val="59168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down)">
                                      <p:cBhvr>
                                        <p:cTn id="23" dur="580">
                                          <p:stCondLst>
                                            <p:cond delay="0"/>
                                          </p:stCondLst>
                                        </p:cTn>
                                        <p:tgtEl>
                                          <p:spTgt spid="8">
                                            <p:txEl>
                                              <p:pRg st="0" end="0"/>
                                            </p:txEl>
                                          </p:spTgt>
                                        </p:tgtEl>
                                      </p:cBhvr>
                                    </p:animEffect>
                                    <p:anim calcmode="lin" valueType="num">
                                      <p:cBhvr>
                                        <p:cTn id="24"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xEl>
                                              <p:pRg st="0" end="0"/>
                                            </p:txEl>
                                          </p:spTgt>
                                        </p:tgtEl>
                                      </p:cBhvr>
                                      <p:to x="100000" y="60000"/>
                                    </p:animScale>
                                    <p:animScale>
                                      <p:cBhvr>
                                        <p:cTn id="30" dur="166" decel="50000">
                                          <p:stCondLst>
                                            <p:cond delay="676"/>
                                          </p:stCondLst>
                                        </p:cTn>
                                        <p:tgtEl>
                                          <p:spTgt spid="8">
                                            <p:txEl>
                                              <p:pRg st="0" end="0"/>
                                            </p:txEl>
                                          </p:spTgt>
                                        </p:tgtEl>
                                      </p:cBhvr>
                                      <p:to x="100000" y="100000"/>
                                    </p:animScale>
                                    <p:animScale>
                                      <p:cBhvr>
                                        <p:cTn id="31" dur="26">
                                          <p:stCondLst>
                                            <p:cond delay="1312"/>
                                          </p:stCondLst>
                                        </p:cTn>
                                        <p:tgtEl>
                                          <p:spTgt spid="8">
                                            <p:txEl>
                                              <p:pRg st="0" end="0"/>
                                            </p:txEl>
                                          </p:spTgt>
                                        </p:tgtEl>
                                      </p:cBhvr>
                                      <p:to x="100000" y="80000"/>
                                    </p:animScale>
                                    <p:animScale>
                                      <p:cBhvr>
                                        <p:cTn id="32" dur="166" decel="50000">
                                          <p:stCondLst>
                                            <p:cond delay="1338"/>
                                          </p:stCondLst>
                                        </p:cTn>
                                        <p:tgtEl>
                                          <p:spTgt spid="8">
                                            <p:txEl>
                                              <p:pRg st="0" end="0"/>
                                            </p:txEl>
                                          </p:spTgt>
                                        </p:tgtEl>
                                      </p:cBhvr>
                                      <p:to x="100000" y="100000"/>
                                    </p:animScale>
                                    <p:animScale>
                                      <p:cBhvr>
                                        <p:cTn id="33" dur="26">
                                          <p:stCondLst>
                                            <p:cond delay="1642"/>
                                          </p:stCondLst>
                                        </p:cTn>
                                        <p:tgtEl>
                                          <p:spTgt spid="8">
                                            <p:txEl>
                                              <p:pRg st="0" end="0"/>
                                            </p:txEl>
                                          </p:spTgt>
                                        </p:tgtEl>
                                      </p:cBhvr>
                                      <p:to x="100000" y="90000"/>
                                    </p:animScale>
                                    <p:animScale>
                                      <p:cBhvr>
                                        <p:cTn id="34" dur="166" decel="50000">
                                          <p:stCondLst>
                                            <p:cond delay="1668"/>
                                          </p:stCondLst>
                                        </p:cTn>
                                        <p:tgtEl>
                                          <p:spTgt spid="8">
                                            <p:txEl>
                                              <p:pRg st="0" end="0"/>
                                            </p:txEl>
                                          </p:spTgt>
                                        </p:tgtEl>
                                      </p:cBhvr>
                                      <p:to x="100000" y="100000"/>
                                    </p:animScale>
                                    <p:animScale>
                                      <p:cBhvr>
                                        <p:cTn id="35" dur="26">
                                          <p:stCondLst>
                                            <p:cond delay="1808"/>
                                          </p:stCondLst>
                                        </p:cTn>
                                        <p:tgtEl>
                                          <p:spTgt spid="8">
                                            <p:txEl>
                                              <p:pRg st="0" end="0"/>
                                            </p:txEl>
                                          </p:spTgt>
                                        </p:tgtEl>
                                      </p:cBhvr>
                                      <p:to x="100000" y="95000"/>
                                    </p:animScale>
                                    <p:animScale>
                                      <p:cBhvr>
                                        <p:cTn id="36" dur="166" decel="50000">
                                          <p:stCondLst>
                                            <p:cond delay="1834"/>
                                          </p:stCondLst>
                                        </p:cTn>
                                        <p:tgtEl>
                                          <p:spTgt spid="8">
                                            <p:txEl>
                                              <p:pRg st="0" end="0"/>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3">
            <a:alphaModFix amt="39000"/>
            <a:extLst>
              <a:ext uri="{28A0092B-C50C-407E-A947-70E740481C1C}">
                <a14:useLocalDpi xmlns:a14="http://schemas.microsoft.com/office/drawing/2010/main" val="0"/>
              </a:ext>
            </a:extLst>
          </a:blip>
          <a:stretch>
            <a:fillRect/>
          </a:stretch>
        </p:blipFill>
        <p:spPr>
          <a:xfrm>
            <a:off x="8046720" y="3358608"/>
            <a:ext cx="2910840" cy="2330991"/>
          </a:xfrm>
          <a:prstGeom prst="rect">
            <a:avLst/>
          </a:prstGeom>
        </p:spPr>
      </p:pic>
      <p:sp>
        <p:nvSpPr>
          <p:cNvPr id="2" name="Titre 1"/>
          <p:cNvSpPr>
            <a:spLocks noGrp="1"/>
          </p:cNvSpPr>
          <p:nvPr>
            <p:ph type="title"/>
          </p:nvPr>
        </p:nvSpPr>
        <p:spPr/>
        <p:txBody>
          <a:bodyPr>
            <a:normAutofit/>
          </a:bodyPr>
          <a:lstStyle/>
          <a:p>
            <a:r>
              <a:rPr lang="fr-FR" sz="3600" dirty="0" smtClean="0">
                <a:solidFill>
                  <a:schemeClr val="accent2"/>
                </a:solidFill>
              </a:rPr>
              <a:t>Objectif </a:t>
            </a:r>
            <a:r>
              <a:rPr lang="fr-FR" sz="3600" dirty="0">
                <a:solidFill>
                  <a:schemeClr val="accent2"/>
                </a:solidFill>
              </a:rPr>
              <a:t>1:  identification de la clientèle</a:t>
            </a:r>
          </a:p>
        </p:txBody>
      </p:sp>
      <p:sp>
        <p:nvSpPr>
          <p:cNvPr id="3" name="Espace réservé du contenu 2"/>
          <p:cNvSpPr>
            <a:spLocks noGrp="1"/>
          </p:cNvSpPr>
          <p:nvPr>
            <p:ph idx="1"/>
          </p:nvPr>
        </p:nvSpPr>
        <p:spPr>
          <a:xfrm>
            <a:off x="1069848" y="2121408"/>
            <a:ext cx="8836152" cy="3425952"/>
          </a:xfrm>
        </p:spPr>
        <p:txBody>
          <a:bodyPr>
            <a:normAutofit fontScale="92500" lnSpcReduction="10000"/>
          </a:bodyPr>
          <a:lstStyle/>
          <a:p>
            <a:r>
              <a:rPr lang="fr-FR" dirty="0" smtClean="0"/>
              <a:t>Actuellement mon implication dans le service médical vise à offrir un soutien longitudinal aux hommes ayant des problèmes de santé mentale ou des difficultés psychosociales importantes.  </a:t>
            </a:r>
          </a:p>
          <a:p>
            <a:endParaRPr lang="fr-FR" dirty="0"/>
          </a:p>
          <a:p>
            <a:r>
              <a:rPr lang="fr-FR" sz="3200" dirty="0" smtClean="0">
                <a:solidFill>
                  <a:srgbClr val="FF0000"/>
                </a:solidFill>
              </a:rPr>
              <a:t>HELP!</a:t>
            </a:r>
          </a:p>
          <a:p>
            <a:r>
              <a:rPr lang="fr-FR" b="1" dirty="0" smtClean="0">
                <a:solidFill>
                  <a:srgbClr val="7030A0"/>
                </a:solidFill>
              </a:rPr>
              <a:t>UN GRAND MERCI À JOSEPHTE du CSBEQ !!!</a:t>
            </a:r>
          </a:p>
          <a:p>
            <a:r>
              <a:rPr lang="fr-FR" dirty="0" smtClean="0">
                <a:solidFill>
                  <a:srgbClr val="0070C0"/>
                </a:solidFill>
              </a:rPr>
              <a:t>Besoin d’aide pour la clientèle féminine</a:t>
            </a:r>
          </a:p>
          <a:p>
            <a:pPr lvl="1"/>
            <a:r>
              <a:rPr lang="fr-FR" dirty="0" smtClean="0">
                <a:solidFill>
                  <a:srgbClr val="0070C0"/>
                </a:solidFill>
              </a:rPr>
              <a:t>Trou dans l’offre de service pour les femmes impulsives et violentes</a:t>
            </a:r>
          </a:p>
          <a:p>
            <a:r>
              <a:rPr lang="fr-FR" dirty="0" smtClean="0">
                <a:solidFill>
                  <a:srgbClr val="B750C0"/>
                </a:solidFill>
              </a:rPr>
              <a:t>Besoin d’aide aussi pour la clientèle masculine</a:t>
            </a:r>
            <a:r>
              <a:rPr lang="mr-IN" dirty="0" smtClean="0">
                <a:solidFill>
                  <a:srgbClr val="B750C0"/>
                </a:solidFill>
              </a:rPr>
              <a:t>…</a:t>
            </a:r>
            <a:endParaRPr lang="fr-FR" dirty="0" smtClean="0">
              <a:solidFill>
                <a:srgbClr val="B750C0"/>
              </a:solidFill>
            </a:endParaRPr>
          </a:p>
          <a:p>
            <a:pPr lvl="1"/>
            <a:r>
              <a:rPr lang="fr-FR" dirty="0" smtClean="0">
                <a:solidFill>
                  <a:srgbClr val="B750C0"/>
                </a:solidFill>
              </a:rPr>
              <a:t>Je n’ai que deux bras et un cerveau</a:t>
            </a:r>
            <a:r>
              <a:rPr lang="mr-IN" dirty="0" smtClean="0">
                <a:solidFill>
                  <a:srgbClr val="B750C0"/>
                </a:solidFill>
              </a:rPr>
              <a:t>…</a:t>
            </a:r>
            <a:r>
              <a:rPr lang="fr-CA" dirty="0" smtClean="0">
                <a:solidFill>
                  <a:srgbClr val="B750C0"/>
                </a:solidFill>
              </a:rPr>
              <a:t> pour ce qu’il vaut </a:t>
            </a:r>
          </a:p>
        </p:txBody>
      </p:sp>
    </p:spTree>
    <p:extLst>
      <p:ext uri="{BB962C8B-B14F-4D97-AF65-F5344CB8AC3E}">
        <p14:creationId xmlns:p14="http://schemas.microsoft.com/office/powerpoint/2010/main" val="30680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checkerboard(across)">
                                      <p:cBhvr>
                                        <p:cTn id="23" dur="500"/>
                                        <p:tgtEl>
                                          <p:spTgt spid="3">
                                            <p:txEl>
                                              <p:pRg st="6" end="6"/>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checkerboard(across)">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alphaModFix amt="36000"/>
            <a:extLst>
              <a:ext uri="{28A0092B-C50C-407E-A947-70E740481C1C}">
                <a14:useLocalDpi xmlns:a14="http://schemas.microsoft.com/office/drawing/2010/main" val="0"/>
              </a:ext>
            </a:extLst>
          </a:blip>
          <a:stretch>
            <a:fillRect/>
          </a:stretch>
        </p:blipFill>
        <p:spPr>
          <a:xfrm>
            <a:off x="0" y="0"/>
            <a:ext cx="12192000" cy="6858000"/>
          </a:xfrm>
        </p:spPr>
      </p:pic>
      <p:sp>
        <p:nvSpPr>
          <p:cNvPr id="2" name="Titre 1"/>
          <p:cNvSpPr>
            <a:spLocks noGrp="1"/>
          </p:cNvSpPr>
          <p:nvPr>
            <p:ph type="title"/>
          </p:nvPr>
        </p:nvSpPr>
        <p:spPr/>
        <p:txBody>
          <a:bodyPr/>
          <a:lstStyle/>
          <a:p>
            <a:r>
              <a:rPr lang="fr-FR" dirty="0" smtClean="0"/>
              <a:t>Revenons à nos moutons</a:t>
            </a:r>
            <a:r>
              <a:rPr lang="mr-IN" dirty="0" smtClean="0"/>
              <a:t>…</a:t>
            </a:r>
            <a:endParaRPr lang="fr-FR" dirty="0"/>
          </a:p>
        </p:txBody>
      </p:sp>
      <p:sp>
        <p:nvSpPr>
          <p:cNvPr id="5" name="ZoneTexte 4"/>
          <p:cNvSpPr txBox="1"/>
          <p:nvPr/>
        </p:nvSpPr>
        <p:spPr>
          <a:xfrm>
            <a:off x="2561250" y="3429000"/>
            <a:ext cx="7069499" cy="369332"/>
          </a:xfrm>
          <a:prstGeom prst="rect">
            <a:avLst/>
          </a:prstGeom>
          <a:noFill/>
        </p:spPr>
        <p:txBody>
          <a:bodyPr wrap="none" rtlCol="0">
            <a:spAutoFit/>
          </a:bodyPr>
          <a:lstStyle/>
          <a:p>
            <a:r>
              <a:rPr lang="fr-FR" dirty="0" smtClean="0">
                <a:solidFill>
                  <a:schemeClr val="accent2"/>
                </a:solidFill>
              </a:rPr>
              <a:t>Comment mieux soigner nos hommes en étant nous-même GAYs</a:t>
            </a:r>
            <a:endParaRPr lang="fr-FR" dirty="0">
              <a:solidFill>
                <a:schemeClr val="accent2"/>
              </a:solidFill>
            </a:endParaRPr>
          </a:p>
        </p:txBody>
      </p:sp>
    </p:spTree>
    <p:extLst>
      <p:ext uri="{BB962C8B-B14F-4D97-AF65-F5344CB8AC3E}">
        <p14:creationId xmlns:p14="http://schemas.microsoft.com/office/powerpoint/2010/main" val="192082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Ou plutôt </a:t>
            </a:r>
            <a:r>
              <a:rPr lang="mr-IN" dirty="0" smtClean="0"/>
              <a:t>…</a:t>
            </a:r>
            <a:r>
              <a:rPr lang="fr-CA" dirty="0" smtClean="0"/>
              <a:t> à nos moutons</a:t>
            </a:r>
            <a:r>
              <a:rPr lang="mr-IN" dirty="0" smtClean="0"/>
              <a:t>…</a:t>
            </a:r>
            <a:r>
              <a:rPr lang="fr-CA" dirty="0" smtClean="0"/>
              <a:t>.</a:t>
            </a:r>
            <a:endParaRPr lang="fr-FR" dirty="0"/>
          </a:p>
        </p:txBody>
      </p:sp>
      <p:pic>
        <p:nvPicPr>
          <p:cNvPr id="4" name="Espace réservé du contenu 3"/>
          <p:cNvPicPr>
            <a:picLocks noGrp="1" noChangeAspect="1"/>
          </p:cNvPicPr>
          <p:nvPr>
            <p:ph idx="1"/>
          </p:nvPr>
        </p:nvPicPr>
        <p:blipFill>
          <a:blip r:embed="rId3">
            <a:alphaModFix amt="35000"/>
            <a:extLst>
              <a:ext uri="{28A0092B-C50C-407E-A947-70E740481C1C}">
                <a14:useLocalDpi xmlns:a14="http://schemas.microsoft.com/office/drawing/2010/main" val="0"/>
              </a:ext>
            </a:extLst>
          </a:blip>
          <a:stretch>
            <a:fillRect/>
          </a:stretch>
        </p:blipFill>
        <p:spPr>
          <a:xfrm>
            <a:off x="0" y="0"/>
            <a:ext cx="12192000" cy="6875852"/>
          </a:xfrm>
        </p:spPr>
      </p:pic>
      <p:sp>
        <p:nvSpPr>
          <p:cNvPr id="5" name="ZoneTexte 4"/>
          <p:cNvSpPr txBox="1"/>
          <p:nvPr/>
        </p:nvSpPr>
        <p:spPr>
          <a:xfrm>
            <a:off x="3056770" y="3648674"/>
            <a:ext cx="6078459" cy="369332"/>
          </a:xfrm>
          <a:prstGeom prst="rect">
            <a:avLst/>
          </a:prstGeom>
          <a:noFill/>
        </p:spPr>
        <p:txBody>
          <a:bodyPr wrap="none" rtlCol="0">
            <a:spAutoFit/>
          </a:bodyPr>
          <a:lstStyle/>
          <a:p>
            <a:r>
              <a:rPr lang="fr-FR" dirty="0" smtClean="0">
                <a:solidFill>
                  <a:schemeClr val="accent2"/>
                </a:solidFill>
              </a:rPr>
              <a:t>Y’a pas juste les thérapeutes qui </a:t>
            </a:r>
            <a:r>
              <a:rPr lang="fr-FR" dirty="0" err="1" smtClean="0">
                <a:solidFill>
                  <a:schemeClr val="accent2"/>
                </a:solidFill>
              </a:rPr>
              <a:t>doivents</a:t>
            </a:r>
            <a:r>
              <a:rPr lang="fr-FR" dirty="0" smtClean="0">
                <a:solidFill>
                  <a:schemeClr val="accent2"/>
                </a:solidFill>
              </a:rPr>
              <a:t> devenir GAYs</a:t>
            </a:r>
            <a:endParaRPr lang="fr-FR" dirty="0">
              <a:solidFill>
                <a:schemeClr val="accent2"/>
              </a:solidFill>
            </a:endParaRPr>
          </a:p>
        </p:txBody>
      </p:sp>
    </p:spTree>
    <p:extLst>
      <p:ext uri="{BB962C8B-B14F-4D97-AF65-F5344CB8AC3E}">
        <p14:creationId xmlns:p14="http://schemas.microsoft.com/office/powerpoint/2010/main" val="21126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ype de bois">
  <a:themeElements>
    <a:clrScheme name="Type de bois">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ype de bois">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ype de bois">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14953</TotalTime>
  <Words>3938</Words>
  <Application>Microsoft Macintosh PowerPoint</Application>
  <PresentationFormat>Grand écran</PresentationFormat>
  <Paragraphs>450</Paragraphs>
  <Slides>52</Slides>
  <Notes>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52</vt:i4>
      </vt:variant>
    </vt:vector>
  </HeadingPairs>
  <TitlesOfParts>
    <vt:vector size="60" baseType="lpstr">
      <vt:lpstr>Calibri</vt:lpstr>
      <vt:lpstr>Mangal</vt:lpstr>
      <vt:lpstr>Rockwell</vt:lpstr>
      <vt:lpstr>Rockwell Condensed</vt:lpstr>
      <vt:lpstr>Rockwell Extra Bold</vt:lpstr>
      <vt:lpstr>Wingdings</vt:lpstr>
      <vt:lpstr>Arial</vt:lpstr>
      <vt:lpstr>Type de bois</vt:lpstr>
      <vt:lpstr>Santé des hommes: 3 années de suivi … avec le CSBEQ et AutonHommie</vt:lpstr>
      <vt:lpstr>Je me présente….</vt:lpstr>
      <vt:lpstr>CSBEQ Une initiative de coordination</vt:lpstr>
      <vt:lpstr>Les Objectifs de la présentation</vt:lpstr>
      <vt:lpstr>D’abord un Petit clin d’œil qui va teinter le reste de la présentation</vt:lpstr>
      <vt:lpstr>Présentation PowerPoint</vt:lpstr>
      <vt:lpstr>Objectif 1:  identification de la clientèle</vt:lpstr>
      <vt:lpstr>Revenons à nos moutons…</vt:lpstr>
      <vt:lpstr>Ou plutôt … à nos moutons….</vt:lpstr>
      <vt:lpstr>Définition du mot gay  …  pour mieux comprendre les moutons !</vt:lpstr>
      <vt:lpstr>Définition du mot gay… fini les fofolleries</vt:lpstr>
      <vt:lpstr>Pour une approche gay… « as GOOD as you »</vt:lpstr>
      <vt:lpstr>DES MOUTONS ET DES HOMMES Objectif 1:  identification de la clientèle</vt:lpstr>
      <vt:lpstr>DES MOUTONS ET DES HOMMES  Objectif 1:  identification de la clientèle</vt:lpstr>
      <vt:lpstr>Présentation PowerPoint</vt:lpstr>
      <vt:lpstr>Aux alentours des pénis… il y a des hommes Objectif 2:  Décrire la pratique avec les groupes cibles du CSBEQ</vt:lpstr>
      <vt:lpstr>Présentation PowerPoint</vt:lpstr>
      <vt:lpstr>GAPI Objectif 2:  Décrire la pratique avec les groupes cibles du CSBEQ</vt:lpstr>
      <vt:lpstr>GAPI – L’AXE IV:  la POfinerie… Patience et longueur de temps font plus que force ni que rage</vt:lpstr>
      <vt:lpstr>GAPI – L’AXE IV:  la POfinerie… Patience et longueur de temps font plus que force ni que rage</vt:lpstr>
      <vt:lpstr>GAPI – L’AXE IV:  la POfinerie… ces hommes qui endurent, endurent et explosent… Pour adoucir les difficultés, l’écoute…</vt:lpstr>
      <vt:lpstr>GAPI – l’AXE III:  Les troubles neuro Le médical</vt:lpstr>
      <vt:lpstr>GAPI – Les risques de retrouver des troubles PSY La danse du trouble: Pour avoir un trouble faut être dans le trouble…  Pour être dans le trouble faut souvent un trouble…</vt:lpstr>
      <vt:lpstr>GAPI – AXE II:  les troubles de la personnalité Ça prend une histoire longitudinale compatible…</vt:lpstr>
      <vt:lpstr>GAPI – AXE I: Les anxieux TAG ou Troubles de l’adaptation</vt:lpstr>
      <vt:lpstr>GAPI – AXE I: les déprimés Les dommages collatéraux / Les faux agressifs</vt:lpstr>
      <vt:lpstr>GAPI – AXE I: Les psychotiques Vive la rareté…</vt:lpstr>
      <vt:lpstr>GAPI – AXE I: Les TDU Les addicts</vt:lpstr>
      <vt:lpstr>GAPI – les besoins de la clientèle pistes de solution identifiées</vt:lpstr>
      <vt:lpstr>Présentation PowerPoint</vt:lpstr>
      <vt:lpstr>centre de prévention du suicide La dernière chance…</vt:lpstr>
      <vt:lpstr>centre de prévention du suicide L’organisation est la clé du succès… mais il y a des problèmes à l’horizon</vt:lpstr>
      <vt:lpstr>Présentation PowerPoint</vt:lpstr>
      <vt:lpstr>Centre de crise </vt:lpstr>
      <vt:lpstr>Présentation PowerPoint</vt:lpstr>
      <vt:lpstr>Autonhommie La gestion des chicanes – L’homme est plus qu’un bouc émissaire</vt:lpstr>
      <vt:lpstr>Autonhommie La gestion des séparations – L’homme est plus qu’un portefeuille et qu'un géniteur</vt:lpstr>
      <vt:lpstr>Autonhommie La parentalité lors de séparations…  il faut détruire les mythes</vt:lpstr>
      <vt:lpstr> </vt:lpstr>
      <vt:lpstr>Autonhommie les Défis</vt:lpstr>
      <vt:lpstr>Présentation PowerPoint</vt:lpstr>
      <vt:lpstr>Objectif 3:  Les enjeux de la clientèle masculine Pour terminer le sexisme et la discrimination…</vt:lpstr>
      <vt:lpstr>Objectif 3:  Les enjeux de la clientèle masculine Pour terminer le sexisme et la discrimination…</vt:lpstr>
      <vt:lpstr>Objectif 3:  Les enjeux de la clientèle masculine il faut améliorer les conditions de travail des hommes</vt:lpstr>
      <vt:lpstr>Objectif 3:  Les enjeux de la clientèle masculine il faut Briser le plafond de verre</vt:lpstr>
      <vt:lpstr>Objectif 3:  Les enjeux de la clientèle masculine il faut Briser le plafond de verre</vt:lpstr>
      <vt:lpstr>Objectif 3:  Les enjeux de la clientèle masculine pour Briser la culture négative envers les hommes</vt:lpstr>
      <vt:lpstr>Objectif 3:  Les enjeux de la clientèle masculine Pour établir une société égalitaire et respectueuse des hommes et des femmes…</vt:lpstr>
      <vt:lpstr>Présentation PowerPoint</vt:lpstr>
      <vt:lpstr>Je travaille en santé des hommes</vt:lpstr>
      <vt:lpstr>Présentation PowerPoint</vt:lpstr>
      <vt:lpstr>Présentation PowerPoint</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CSBEQ SERVICE MÉDICAL</dc:title>
  <dc:creator>Guillaume Painchaud</dc:creator>
  <cp:lastModifiedBy>Guillaume Painchaud</cp:lastModifiedBy>
  <cp:revision>228</cp:revision>
  <dcterms:created xsi:type="dcterms:W3CDTF">2016-11-27T13:37:11Z</dcterms:created>
  <dcterms:modified xsi:type="dcterms:W3CDTF">2017-04-20T13:53:52Z</dcterms:modified>
</cp:coreProperties>
</file>