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1" d="100"/>
          <a:sy n="61" d="100"/>
        </p:scale>
        <p:origin x="72"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45BD22EE-7B70-4E27-933C-756BC188805B}" type="datetimeFigureOut">
              <a:rPr lang="fr-CA" smtClean="0"/>
              <a:t>2017-04-13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3D60E86-72FF-499C-9F20-D82F667BEA20}" type="slidenum">
              <a:rPr lang="fr-CA" smtClean="0"/>
              <a:t>‹N°›</a:t>
            </a:fld>
            <a:endParaRPr lang="fr-CA"/>
          </a:p>
        </p:txBody>
      </p:sp>
    </p:spTree>
    <p:extLst>
      <p:ext uri="{BB962C8B-B14F-4D97-AF65-F5344CB8AC3E}">
        <p14:creationId xmlns:p14="http://schemas.microsoft.com/office/powerpoint/2010/main" val="3006109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45BD22EE-7B70-4E27-933C-756BC188805B}" type="datetimeFigureOut">
              <a:rPr lang="fr-CA" smtClean="0"/>
              <a:t>2017-04-13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3D60E86-72FF-499C-9F20-D82F667BEA20}" type="slidenum">
              <a:rPr lang="fr-CA" smtClean="0"/>
              <a:t>‹N°›</a:t>
            </a:fld>
            <a:endParaRPr lang="fr-CA"/>
          </a:p>
        </p:txBody>
      </p:sp>
    </p:spTree>
    <p:extLst>
      <p:ext uri="{BB962C8B-B14F-4D97-AF65-F5344CB8AC3E}">
        <p14:creationId xmlns:p14="http://schemas.microsoft.com/office/powerpoint/2010/main" val="1870396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45BD22EE-7B70-4E27-933C-756BC188805B}" type="datetimeFigureOut">
              <a:rPr lang="fr-CA" smtClean="0"/>
              <a:t>2017-04-13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3D60E86-72FF-499C-9F20-D82F667BEA20}" type="slidenum">
              <a:rPr lang="fr-CA" smtClean="0"/>
              <a:t>‹N°›</a:t>
            </a:fld>
            <a:endParaRPr lang="fr-CA"/>
          </a:p>
        </p:txBody>
      </p:sp>
    </p:spTree>
    <p:extLst>
      <p:ext uri="{BB962C8B-B14F-4D97-AF65-F5344CB8AC3E}">
        <p14:creationId xmlns:p14="http://schemas.microsoft.com/office/powerpoint/2010/main" val="3553329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45BD22EE-7B70-4E27-933C-756BC188805B}" type="datetimeFigureOut">
              <a:rPr lang="fr-CA" smtClean="0"/>
              <a:t>2017-04-13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3D60E86-72FF-499C-9F20-D82F667BEA20}" type="slidenum">
              <a:rPr lang="fr-CA" smtClean="0"/>
              <a:t>‹N°›</a:t>
            </a:fld>
            <a:endParaRPr lang="fr-CA"/>
          </a:p>
        </p:txBody>
      </p:sp>
    </p:spTree>
    <p:extLst>
      <p:ext uri="{BB962C8B-B14F-4D97-AF65-F5344CB8AC3E}">
        <p14:creationId xmlns:p14="http://schemas.microsoft.com/office/powerpoint/2010/main" val="2053136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5BD22EE-7B70-4E27-933C-756BC188805B}" type="datetimeFigureOut">
              <a:rPr lang="fr-CA" smtClean="0"/>
              <a:t>2017-04-13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3D60E86-72FF-499C-9F20-D82F667BEA20}" type="slidenum">
              <a:rPr lang="fr-CA" smtClean="0"/>
              <a:t>‹N°›</a:t>
            </a:fld>
            <a:endParaRPr lang="fr-CA"/>
          </a:p>
        </p:txBody>
      </p:sp>
    </p:spTree>
    <p:extLst>
      <p:ext uri="{BB962C8B-B14F-4D97-AF65-F5344CB8AC3E}">
        <p14:creationId xmlns:p14="http://schemas.microsoft.com/office/powerpoint/2010/main" val="1199450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45BD22EE-7B70-4E27-933C-756BC188805B}" type="datetimeFigureOut">
              <a:rPr lang="fr-CA" smtClean="0"/>
              <a:t>2017-04-13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03D60E86-72FF-499C-9F20-D82F667BEA20}" type="slidenum">
              <a:rPr lang="fr-CA" smtClean="0"/>
              <a:t>‹N°›</a:t>
            </a:fld>
            <a:endParaRPr lang="fr-CA"/>
          </a:p>
        </p:txBody>
      </p:sp>
    </p:spTree>
    <p:extLst>
      <p:ext uri="{BB962C8B-B14F-4D97-AF65-F5344CB8AC3E}">
        <p14:creationId xmlns:p14="http://schemas.microsoft.com/office/powerpoint/2010/main" val="1753945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45BD22EE-7B70-4E27-933C-756BC188805B}" type="datetimeFigureOut">
              <a:rPr lang="fr-CA" smtClean="0"/>
              <a:t>2017-04-13</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03D60E86-72FF-499C-9F20-D82F667BEA20}" type="slidenum">
              <a:rPr lang="fr-CA" smtClean="0"/>
              <a:t>‹N°›</a:t>
            </a:fld>
            <a:endParaRPr lang="fr-CA"/>
          </a:p>
        </p:txBody>
      </p:sp>
    </p:spTree>
    <p:extLst>
      <p:ext uri="{BB962C8B-B14F-4D97-AF65-F5344CB8AC3E}">
        <p14:creationId xmlns:p14="http://schemas.microsoft.com/office/powerpoint/2010/main" val="2230642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45BD22EE-7B70-4E27-933C-756BC188805B}" type="datetimeFigureOut">
              <a:rPr lang="fr-CA" smtClean="0"/>
              <a:t>2017-04-13</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03D60E86-72FF-499C-9F20-D82F667BEA20}" type="slidenum">
              <a:rPr lang="fr-CA" smtClean="0"/>
              <a:t>‹N°›</a:t>
            </a:fld>
            <a:endParaRPr lang="fr-CA"/>
          </a:p>
        </p:txBody>
      </p:sp>
    </p:spTree>
    <p:extLst>
      <p:ext uri="{BB962C8B-B14F-4D97-AF65-F5344CB8AC3E}">
        <p14:creationId xmlns:p14="http://schemas.microsoft.com/office/powerpoint/2010/main" val="1742574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5BD22EE-7B70-4E27-933C-756BC188805B}" type="datetimeFigureOut">
              <a:rPr lang="fr-CA" smtClean="0"/>
              <a:t>2017-04-13</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03D60E86-72FF-499C-9F20-D82F667BEA20}" type="slidenum">
              <a:rPr lang="fr-CA" smtClean="0"/>
              <a:t>‹N°›</a:t>
            </a:fld>
            <a:endParaRPr lang="fr-CA"/>
          </a:p>
        </p:txBody>
      </p:sp>
    </p:spTree>
    <p:extLst>
      <p:ext uri="{BB962C8B-B14F-4D97-AF65-F5344CB8AC3E}">
        <p14:creationId xmlns:p14="http://schemas.microsoft.com/office/powerpoint/2010/main" val="350081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5BD22EE-7B70-4E27-933C-756BC188805B}" type="datetimeFigureOut">
              <a:rPr lang="fr-CA" smtClean="0"/>
              <a:t>2017-04-13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03D60E86-72FF-499C-9F20-D82F667BEA20}" type="slidenum">
              <a:rPr lang="fr-CA" smtClean="0"/>
              <a:t>‹N°›</a:t>
            </a:fld>
            <a:endParaRPr lang="fr-CA"/>
          </a:p>
        </p:txBody>
      </p:sp>
    </p:spTree>
    <p:extLst>
      <p:ext uri="{BB962C8B-B14F-4D97-AF65-F5344CB8AC3E}">
        <p14:creationId xmlns:p14="http://schemas.microsoft.com/office/powerpoint/2010/main" val="4249833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5BD22EE-7B70-4E27-933C-756BC188805B}" type="datetimeFigureOut">
              <a:rPr lang="fr-CA" smtClean="0"/>
              <a:t>2017-04-13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03D60E86-72FF-499C-9F20-D82F667BEA20}" type="slidenum">
              <a:rPr lang="fr-CA" smtClean="0"/>
              <a:t>‹N°›</a:t>
            </a:fld>
            <a:endParaRPr lang="fr-CA"/>
          </a:p>
        </p:txBody>
      </p:sp>
    </p:spTree>
    <p:extLst>
      <p:ext uri="{BB962C8B-B14F-4D97-AF65-F5344CB8AC3E}">
        <p14:creationId xmlns:p14="http://schemas.microsoft.com/office/powerpoint/2010/main" val="4133027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D22EE-7B70-4E27-933C-756BC188805B}" type="datetimeFigureOut">
              <a:rPr lang="fr-CA" smtClean="0"/>
              <a:t>2017-04-13</a:t>
            </a:fld>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D60E86-72FF-499C-9F20-D82F667BEA20}" type="slidenum">
              <a:rPr lang="fr-CA" smtClean="0"/>
              <a:t>‹N°›</a:t>
            </a:fld>
            <a:endParaRPr lang="fr-CA"/>
          </a:p>
        </p:txBody>
      </p:sp>
    </p:spTree>
    <p:extLst>
      <p:ext uri="{BB962C8B-B14F-4D97-AF65-F5344CB8AC3E}">
        <p14:creationId xmlns:p14="http://schemas.microsoft.com/office/powerpoint/2010/main" val="3021194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772510" y="252248"/>
            <a:ext cx="10720552" cy="5632311"/>
          </a:xfrm>
          <a:prstGeom prst="rect">
            <a:avLst/>
          </a:prstGeom>
          <a:noFill/>
        </p:spPr>
        <p:txBody>
          <a:bodyPr wrap="square" rtlCol="0">
            <a:spAutoFit/>
          </a:bodyPr>
          <a:lstStyle/>
          <a:p>
            <a:pPr algn="ctr"/>
            <a:endParaRPr lang="fr-CA" sz="3300" b="1" dirty="0" smtClean="0">
              <a:solidFill>
                <a:srgbClr val="FFC000"/>
              </a:solidFill>
            </a:endParaRPr>
          </a:p>
          <a:p>
            <a:pPr algn="ctr"/>
            <a:r>
              <a:rPr lang="fr-CA" sz="3300" b="1" cap="small" dirty="0" smtClean="0">
                <a:solidFill>
                  <a:srgbClr val="FFC000"/>
                </a:solidFill>
              </a:rPr>
              <a:t>L’itinérance </a:t>
            </a:r>
            <a:r>
              <a:rPr lang="fr-CA" sz="3300" b="1" cap="small" dirty="0">
                <a:solidFill>
                  <a:srgbClr val="FFC000"/>
                </a:solidFill>
              </a:rPr>
              <a:t>des hommes au Québec : </a:t>
            </a:r>
            <a:r>
              <a:rPr lang="fr-CA" sz="3300" b="1" cap="small" dirty="0" smtClean="0">
                <a:solidFill>
                  <a:srgbClr val="FFC000"/>
                </a:solidFill>
              </a:rPr>
              <a:t>Bien </a:t>
            </a:r>
            <a:r>
              <a:rPr lang="fr-CA" sz="3300" b="1" cap="small" dirty="0">
                <a:solidFill>
                  <a:srgbClr val="FFC000"/>
                </a:solidFill>
              </a:rPr>
              <a:t>au-delà de la rue</a:t>
            </a:r>
            <a:endParaRPr lang="fr-CA" sz="3300" cap="small" dirty="0">
              <a:solidFill>
                <a:srgbClr val="FFC000"/>
              </a:solidFill>
            </a:endParaRPr>
          </a:p>
          <a:p>
            <a:r>
              <a:rPr lang="fr-CA" sz="2400" b="1" dirty="0">
                <a:solidFill>
                  <a:srgbClr val="FFC000"/>
                </a:solidFill>
              </a:rPr>
              <a:t> </a:t>
            </a:r>
            <a:endParaRPr lang="fr-CA" sz="2400" dirty="0">
              <a:solidFill>
                <a:srgbClr val="FFC000"/>
              </a:solidFill>
            </a:endParaRPr>
          </a:p>
          <a:p>
            <a:endParaRPr lang="fr-CA" sz="2400" dirty="0">
              <a:solidFill>
                <a:srgbClr val="FFC000"/>
              </a:solidFill>
            </a:endParaRPr>
          </a:p>
          <a:p>
            <a:pPr algn="ctr"/>
            <a:r>
              <a:rPr lang="fr-CA" sz="2400" b="1" dirty="0">
                <a:solidFill>
                  <a:srgbClr val="FFC000"/>
                </a:solidFill>
              </a:rPr>
              <a:t>Conférence de </a:t>
            </a:r>
            <a:r>
              <a:rPr lang="fr-CA" sz="2400" b="1" dirty="0" smtClean="0">
                <a:solidFill>
                  <a:srgbClr val="FFC000"/>
                </a:solidFill>
              </a:rPr>
              <a:t>Pierre Gaudreau</a:t>
            </a:r>
            <a:r>
              <a:rPr lang="fr-CA" sz="2400" dirty="0" smtClean="0">
                <a:solidFill>
                  <a:srgbClr val="FFC000"/>
                </a:solidFill>
              </a:rPr>
              <a:t>, </a:t>
            </a:r>
            <a:r>
              <a:rPr lang="fr-CA" sz="2400" b="1" dirty="0">
                <a:solidFill>
                  <a:srgbClr val="FFC000"/>
                </a:solidFill>
              </a:rPr>
              <a:t>c</a:t>
            </a:r>
            <a:r>
              <a:rPr lang="fr-CA" sz="2400" b="1" dirty="0" smtClean="0">
                <a:solidFill>
                  <a:srgbClr val="FFC000"/>
                </a:solidFill>
              </a:rPr>
              <a:t>oordonnateur </a:t>
            </a:r>
          </a:p>
          <a:p>
            <a:pPr algn="ctr"/>
            <a:r>
              <a:rPr lang="fr-CA" sz="2400" b="1" dirty="0" smtClean="0">
                <a:solidFill>
                  <a:srgbClr val="FFC000"/>
                </a:solidFill>
              </a:rPr>
              <a:t>Réseau </a:t>
            </a:r>
            <a:r>
              <a:rPr lang="fr-CA" sz="2400" b="1" dirty="0">
                <a:solidFill>
                  <a:srgbClr val="FFC000"/>
                </a:solidFill>
              </a:rPr>
              <a:t>d’aide aux personnes seules </a:t>
            </a:r>
            <a:r>
              <a:rPr lang="fr-CA" sz="2400" b="1" dirty="0" smtClean="0">
                <a:solidFill>
                  <a:srgbClr val="FFC000"/>
                </a:solidFill>
              </a:rPr>
              <a:t>et </a:t>
            </a:r>
            <a:r>
              <a:rPr lang="fr-CA" sz="2400" b="1" dirty="0">
                <a:solidFill>
                  <a:srgbClr val="FFC000"/>
                </a:solidFill>
              </a:rPr>
              <a:t>itinérantes de Montréal (RAPSIM)</a:t>
            </a:r>
            <a:endParaRPr lang="fr-CA" sz="2400" dirty="0">
              <a:solidFill>
                <a:srgbClr val="FFC000"/>
              </a:solidFill>
            </a:endParaRPr>
          </a:p>
          <a:p>
            <a:r>
              <a:rPr lang="fr-CA" sz="2400" b="1" dirty="0">
                <a:solidFill>
                  <a:srgbClr val="FFC000"/>
                </a:solidFill>
              </a:rPr>
              <a:t> </a:t>
            </a:r>
            <a:endParaRPr lang="fr-CA" sz="2400" dirty="0">
              <a:solidFill>
                <a:srgbClr val="FFC000"/>
              </a:solidFill>
            </a:endParaRPr>
          </a:p>
          <a:p>
            <a:r>
              <a:rPr lang="fr-CA" sz="2400" b="1" dirty="0">
                <a:solidFill>
                  <a:srgbClr val="FFC000"/>
                </a:solidFill>
              </a:rPr>
              <a:t> </a:t>
            </a:r>
            <a:endParaRPr lang="fr-CA" sz="2400" dirty="0">
              <a:solidFill>
                <a:srgbClr val="FFC000"/>
              </a:solidFill>
            </a:endParaRPr>
          </a:p>
          <a:p>
            <a:pPr algn="ctr"/>
            <a:r>
              <a:rPr lang="fr-CA" sz="3000" b="1" dirty="0">
                <a:solidFill>
                  <a:srgbClr val="FFC000"/>
                </a:solidFill>
              </a:rPr>
              <a:t>3</a:t>
            </a:r>
            <a:r>
              <a:rPr lang="fr-CA" sz="3000" b="1" baseline="30000" dirty="0">
                <a:solidFill>
                  <a:srgbClr val="FFC000"/>
                </a:solidFill>
              </a:rPr>
              <a:t>e</a:t>
            </a:r>
            <a:r>
              <a:rPr lang="fr-CA" sz="3000" b="1" dirty="0">
                <a:solidFill>
                  <a:srgbClr val="FFC000"/>
                </a:solidFill>
              </a:rPr>
              <a:t> Rendez-vous national en santé </a:t>
            </a:r>
            <a:br>
              <a:rPr lang="fr-CA" sz="3000" b="1" dirty="0">
                <a:solidFill>
                  <a:srgbClr val="FFC000"/>
                </a:solidFill>
              </a:rPr>
            </a:br>
            <a:r>
              <a:rPr lang="fr-CA" sz="3000" b="1" dirty="0">
                <a:solidFill>
                  <a:srgbClr val="FFC000"/>
                </a:solidFill>
              </a:rPr>
              <a:t>et bien-être des hommes</a:t>
            </a:r>
            <a:r>
              <a:rPr lang="fr-CA" sz="2400" b="1" dirty="0">
                <a:solidFill>
                  <a:srgbClr val="FFC000"/>
                </a:solidFill>
              </a:rPr>
              <a:t/>
            </a:r>
            <a:br>
              <a:rPr lang="fr-CA" sz="2400" b="1" dirty="0">
                <a:solidFill>
                  <a:srgbClr val="FFC000"/>
                </a:solidFill>
              </a:rPr>
            </a:br>
            <a:r>
              <a:rPr lang="fr-CA" sz="2400" b="1" dirty="0">
                <a:solidFill>
                  <a:srgbClr val="FFC000"/>
                </a:solidFill>
              </a:rPr>
              <a:t/>
            </a:r>
            <a:br>
              <a:rPr lang="fr-CA" sz="2400" b="1" dirty="0">
                <a:solidFill>
                  <a:srgbClr val="FFC000"/>
                </a:solidFill>
              </a:rPr>
            </a:br>
            <a:r>
              <a:rPr lang="fr-CA" sz="2400" b="1" dirty="0">
                <a:solidFill>
                  <a:srgbClr val="FFC000"/>
                </a:solidFill>
              </a:rPr>
              <a:t>Québec </a:t>
            </a:r>
            <a:br>
              <a:rPr lang="fr-CA" sz="2400" b="1" dirty="0">
                <a:solidFill>
                  <a:srgbClr val="FFC000"/>
                </a:solidFill>
              </a:rPr>
            </a:br>
            <a:r>
              <a:rPr lang="fr-CA" sz="2400" b="1" dirty="0">
                <a:solidFill>
                  <a:srgbClr val="FFC000"/>
                </a:solidFill>
              </a:rPr>
              <a:t>20 avril 2017</a:t>
            </a:r>
            <a:endParaRPr lang="fr-CA" sz="2400" dirty="0">
              <a:solidFill>
                <a:srgbClr val="FFC000"/>
              </a:solidFill>
            </a:endParaRPr>
          </a:p>
          <a:p>
            <a:endParaRPr lang="fr-CA" dirty="0">
              <a:solidFill>
                <a:srgbClr val="FFC000"/>
              </a:solidFill>
            </a:endParaRPr>
          </a:p>
        </p:txBody>
      </p:sp>
    </p:spTree>
    <p:extLst>
      <p:ext uri="{BB962C8B-B14F-4D97-AF65-F5344CB8AC3E}">
        <p14:creationId xmlns:p14="http://schemas.microsoft.com/office/powerpoint/2010/main" val="1403579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772510" y="252248"/>
            <a:ext cx="10720552" cy="369332"/>
          </a:xfrm>
          <a:prstGeom prst="rect">
            <a:avLst/>
          </a:prstGeom>
          <a:noFill/>
        </p:spPr>
        <p:txBody>
          <a:bodyPr wrap="square" rtlCol="0">
            <a:spAutoFit/>
          </a:bodyPr>
          <a:lstStyle/>
          <a:p>
            <a:endParaRPr lang="fr-CA" dirty="0">
              <a:solidFill>
                <a:srgbClr val="FFC000"/>
              </a:solidFill>
            </a:endParaRPr>
          </a:p>
        </p:txBody>
      </p:sp>
      <p:sp>
        <p:nvSpPr>
          <p:cNvPr id="6" name="ZoneTexte 5"/>
          <p:cNvSpPr txBox="1"/>
          <p:nvPr/>
        </p:nvSpPr>
        <p:spPr>
          <a:xfrm>
            <a:off x="378373" y="244306"/>
            <a:ext cx="11225049" cy="600164"/>
          </a:xfrm>
          <a:prstGeom prst="rect">
            <a:avLst/>
          </a:prstGeom>
          <a:noFill/>
        </p:spPr>
        <p:txBody>
          <a:bodyPr wrap="square" rtlCol="0">
            <a:spAutoFit/>
          </a:bodyPr>
          <a:lstStyle/>
          <a:p>
            <a:pPr algn="ctr"/>
            <a:r>
              <a:rPr lang="fr-CA" sz="3300" b="1" cap="small" dirty="0">
                <a:solidFill>
                  <a:srgbClr val="FFC000"/>
                </a:solidFill>
              </a:rPr>
              <a:t>L’action du gouvernement </a:t>
            </a:r>
            <a:r>
              <a:rPr lang="fr-CA" sz="3300" b="1" cap="small" dirty="0" smtClean="0">
                <a:solidFill>
                  <a:srgbClr val="FFC000"/>
                </a:solidFill>
              </a:rPr>
              <a:t>fédéral</a:t>
            </a:r>
            <a:endParaRPr lang="fr-CA" sz="3300" cap="small" dirty="0">
              <a:solidFill>
                <a:srgbClr val="FFC000"/>
              </a:solidFill>
            </a:endParaRPr>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1570" t="10006" r="681" b="1798"/>
          <a:stretch/>
        </p:blipFill>
        <p:spPr>
          <a:xfrm>
            <a:off x="441434" y="1245475"/>
            <a:ext cx="3925614" cy="5312980"/>
          </a:xfrm>
          <a:prstGeom prst="rect">
            <a:avLst/>
          </a:prstGeom>
        </p:spPr>
      </p:pic>
      <p:sp>
        <p:nvSpPr>
          <p:cNvPr id="7" name="ZoneTexte 6"/>
          <p:cNvSpPr txBox="1"/>
          <p:nvPr/>
        </p:nvSpPr>
        <p:spPr>
          <a:xfrm>
            <a:off x="5013434" y="1592316"/>
            <a:ext cx="6589988" cy="1846659"/>
          </a:xfrm>
          <a:prstGeom prst="rect">
            <a:avLst/>
          </a:prstGeom>
          <a:noFill/>
        </p:spPr>
        <p:txBody>
          <a:bodyPr wrap="square" rtlCol="0">
            <a:spAutoFit/>
          </a:bodyPr>
          <a:lstStyle/>
          <a:p>
            <a:r>
              <a:rPr lang="fr-CA" sz="2800" dirty="0">
                <a:solidFill>
                  <a:srgbClr val="FFC000"/>
                </a:solidFill>
              </a:rPr>
              <a:t>Stratégie de partenariats de </a:t>
            </a:r>
            <a:r>
              <a:rPr lang="fr-CA" sz="2800" dirty="0" smtClean="0">
                <a:solidFill>
                  <a:srgbClr val="FFC000"/>
                </a:solidFill>
              </a:rPr>
              <a:t/>
            </a:r>
            <a:br>
              <a:rPr lang="fr-CA" sz="2800" dirty="0" smtClean="0">
                <a:solidFill>
                  <a:srgbClr val="FFC000"/>
                </a:solidFill>
              </a:rPr>
            </a:br>
            <a:r>
              <a:rPr lang="fr-CA" sz="2800" dirty="0" smtClean="0">
                <a:solidFill>
                  <a:srgbClr val="FFC000"/>
                </a:solidFill>
              </a:rPr>
              <a:t>lutte </a:t>
            </a:r>
            <a:r>
              <a:rPr lang="fr-CA" sz="2800" dirty="0">
                <a:solidFill>
                  <a:srgbClr val="FFC000"/>
                </a:solidFill>
              </a:rPr>
              <a:t>contre l’itinérance :</a:t>
            </a:r>
          </a:p>
          <a:p>
            <a:endParaRPr lang="fr-CA" sz="1200" dirty="0" smtClean="0">
              <a:solidFill>
                <a:srgbClr val="FFC000"/>
              </a:solidFill>
            </a:endParaRPr>
          </a:p>
          <a:p>
            <a:r>
              <a:rPr lang="fr-CA" sz="2800" dirty="0" smtClean="0">
                <a:solidFill>
                  <a:srgbClr val="FFC000"/>
                </a:solidFill>
              </a:rPr>
              <a:t>1</a:t>
            </a:r>
            <a:r>
              <a:rPr lang="fr-CA" sz="2800" dirty="0">
                <a:solidFill>
                  <a:srgbClr val="FFC000"/>
                </a:solidFill>
              </a:rPr>
              <a:t>, 9 milliards $ pour 11 ans</a:t>
            </a:r>
          </a:p>
          <a:p>
            <a:endParaRPr lang="fr-CA" dirty="0"/>
          </a:p>
        </p:txBody>
      </p:sp>
    </p:spTree>
    <p:extLst>
      <p:ext uri="{BB962C8B-B14F-4D97-AF65-F5344CB8AC3E}">
        <p14:creationId xmlns:p14="http://schemas.microsoft.com/office/powerpoint/2010/main" val="3348288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772510" y="252248"/>
            <a:ext cx="10720552" cy="369332"/>
          </a:xfrm>
          <a:prstGeom prst="rect">
            <a:avLst/>
          </a:prstGeom>
          <a:noFill/>
        </p:spPr>
        <p:txBody>
          <a:bodyPr wrap="square" rtlCol="0">
            <a:spAutoFit/>
          </a:bodyPr>
          <a:lstStyle/>
          <a:p>
            <a:endParaRPr lang="fr-CA" dirty="0">
              <a:solidFill>
                <a:srgbClr val="FFC000"/>
              </a:solidFill>
            </a:endParaRPr>
          </a:p>
        </p:txBody>
      </p:sp>
      <p:sp>
        <p:nvSpPr>
          <p:cNvPr id="6" name="ZoneTexte 5"/>
          <p:cNvSpPr txBox="1"/>
          <p:nvPr/>
        </p:nvSpPr>
        <p:spPr>
          <a:xfrm>
            <a:off x="378373" y="244306"/>
            <a:ext cx="11225049" cy="600164"/>
          </a:xfrm>
          <a:prstGeom prst="rect">
            <a:avLst/>
          </a:prstGeom>
          <a:noFill/>
        </p:spPr>
        <p:txBody>
          <a:bodyPr wrap="square" rtlCol="0">
            <a:spAutoFit/>
          </a:bodyPr>
          <a:lstStyle/>
          <a:p>
            <a:pPr algn="ctr"/>
            <a:r>
              <a:rPr lang="fr-CA" sz="3300" b="1" cap="small" dirty="0">
                <a:solidFill>
                  <a:srgbClr val="FFC000"/>
                </a:solidFill>
              </a:rPr>
              <a:t>L’action </a:t>
            </a:r>
            <a:r>
              <a:rPr lang="fr-CA" sz="3300" b="1" cap="small" dirty="0" smtClean="0">
                <a:solidFill>
                  <a:srgbClr val="FFC000"/>
                </a:solidFill>
              </a:rPr>
              <a:t>des villes</a:t>
            </a:r>
            <a:endParaRPr lang="fr-CA" sz="3300" cap="small" dirty="0">
              <a:solidFill>
                <a:srgbClr val="FFC000"/>
              </a:solidFill>
            </a:endParaRPr>
          </a:p>
        </p:txBody>
      </p:sp>
      <p:sp>
        <p:nvSpPr>
          <p:cNvPr id="7" name="ZoneTexte 6"/>
          <p:cNvSpPr txBox="1"/>
          <p:nvPr/>
        </p:nvSpPr>
        <p:spPr>
          <a:xfrm>
            <a:off x="551794" y="1371599"/>
            <a:ext cx="10878205" cy="1969770"/>
          </a:xfrm>
          <a:prstGeom prst="rect">
            <a:avLst/>
          </a:prstGeom>
          <a:noFill/>
        </p:spPr>
        <p:txBody>
          <a:bodyPr wrap="square" rtlCol="0">
            <a:spAutoFit/>
          </a:bodyPr>
          <a:lstStyle/>
          <a:p>
            <a:pPr marL="457200" indent="-457200">
              <a:buFont typeface="Wingdings" panose="05000000000000000000" pitchFamily="2" charset="2"/>
              <a:buChar char="ü"/>
            </a:pPr>
            <a:r>
              <a:rPr lang="fr-CA" sz="2800" dirty="0">
                <a:solidFill>
                  <a:srgbClr val="FFC000"/>
                </a:solidFill>
              </a:rPr>
              <a:t>Statut de métropole de capitale nationale et autres </a:t>
            </a:r>
            <a:r>
              <a:rPr lang="fr-CA" sz="2800" dirty="0" smtClean="0">
                <a:solidFill>
                  <a:srgbClr val="FFC000"/>
                </a:solidFill>
              </a:rPr>
              <a:t>villes</a:t>
            </a:r>
          </a:p>
          <a:p>
            <a:r>
              <a:rPr lang="fr-CA" sz="1000" dirty="0">
                <a:solidFill>
                  <a:srgbClr val="FFC000"/>
                </a:solidFill>
              </a:rPr>
              <a:t> </a:t>
            </a:r>
          </a:p>
          <a:p>
            <a:pPr marL="457200" indent="-457200">
              <a:buFont typeface="Wingdings" panose="05000000000000000000" pitchFamily="2" charset="2"/>
              <a:buChar char="ü"/>
            </a:pPr>
            <a:r>
              <a:rPr lang="fr-CA" sz="2800" dirty="0">
                <a:solidFill>
                  <a:srgbClr val="FFC000"/>
                </a:solidFill>
              </a:rPr>
              <a:t>Pouvoirs accrus aux villes des enjeux </a:t>
            </a:r>
            <a:r>
              <a:rPr lang="fr-CA" sz="2800" dirty="0" smtClean="0">
                <a:solidFill>
                  <a:srgbClr val="FFC000"/>
                </a:solidFill>
              </a:rPr>
              <a:t>:</a:t>
            </a:r>
          </a:p>
          <a:p>
            <a:pPr marL="914400" lvl="1" indent="-457200">
              <a:buFont typeface="Wingdings" panose="05000000000000000000" pitchFamily="2" charset="2"/>
              <a:buChar char="§"/>
            </a:pPr>
            <a:r>
              <a:rPr lang="fr-CA" sz="2800" dirty="0">
                <a:solidFill>
                  <a:srgbClr val="FFC000"/>
                </a:solidFill>
              </a:rPr>
              <a:t>C</a:t>
            </a:r>
            <a:r>
              <a:rPr lang="fr-CA" sz="2800" dirty="0" smtClean="0">
                <a:solidFill>
                  <a:srgbClr val="FFC000"/>
                </a:solidFill>
              </a:rPr>
              <a:t>ohésion </a:t>
            </a:r>
            <a:r>
              <a:rPr lang="fr-CA" sz="2800" dirty="0">
                <a:solidFill>
                  <a:srgbClr val="FFC000"/>
                </a:solidFill>
              </a:rPr>
              <a:t>avec les politiques </a:t>
            </a:r>
            <a:r>
              <a:rPr lang="fr-CA" sz="2800" dirty="0" smtClean="0">
                <a:solidFill>
                  <a:srgbClr val="FFC000"/>
                </a:solidFill>
              </a:rPr>
              <a:t>nationales</a:t>
            </a:r>
          </a:p>
          <a:p>
            <a:pPr marL="914400" lvl="1" indent="-457200">
              <a:buFont typeface="Wingdings" panose="05000000000000000000" pitchFamily="2" charset="2"/>
              <a:buChar char="§"/>
            </a:pPr>
            <a:r>
              <a:rPr lang="fr-CA" sz="2800" dirty="0">
                <a:solidFill>
                  <a:srgbClr val="FFC000"/>
                </a:solidFill>
              </a:rPr>
              <a:t>É</a:t>
            </a:r>
            <a:r>
              <a:rPr lang="fr-CA" sz="2800" dirty="0" smtClean="0">
                <a:solidFill>
                  <a:srgbClr val="FFC000"/>
                </a:solidFill>
              </a:rPr>
              <a:t>quité </a:t>
            </a:r>
            <a:r>
              <a:rPr lang="fr-CA" sz="2800" dirty="0">
                <a:solidFill>
                  <a:srgbClr val="FFC000"/>
                </a:solidFill>
              </a:rPr>
              <a:t>pour les populations selon les </a:t>
            </a:r>
            <a:r>
              <a:rPr lang="fr-CA" sz="2800" dirty="0" smtClean="0">
                <a:solidFill>
                  <a:srgbClr val="FFC000"/>
                </a:solidFill>
              </a:rPr>
              <a:t>régions</a:t>
            </a:r>
            <a:endParaRPr lang="fr-CA" sz="2800" dirty="0">
              <a:solidFill>
                <a:srgbClr val="FFC000"/>
              </a:solidFill>
            </a:endParaRPr>
          </a:p>
        </p:txBody>
      </p:sp>
      <p:pic>
        <p:nvPicPr>
          <p:cNvPr id="4098" name="Picture 2" descr="Résultats de recherche d'images pour « montréal métropol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3793" y="3726497"/>
            <a:ext cx="6762640" cy="289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514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2757" y="3916451"/>
            <a:ext cx="4114800" cy="2743200"/>
          </a:xfrm>
          <a:prstGeom prst="rect">
            <a:avLst/>
          </a:prstGeom>
        </p:spPr>
      </p:pic>
      <p:sp>
        <p:nvSpPr>
          <p:cNvPr id="4" name="ZoneTexte 3"/>
          <p:cNvSpPr txBox="1"/>
          <p:nvPr/>
        </p:nvSpPr>
        <p:spPr>
          <a:xfrm>
            <a:off x="772510" y="252248"/>
            <a:ext cx="10720552" cy="369332"/>
          </a:xfrm>
          <a:prstGeom prst="rect">
            <a:avLst/>
          </a:prstGeom>
          <a:noFill/>
        </p:spPr>
        <p:txBody>
          <a:bodyPr wrap="square" rtlCol="0">
            <a:spAutoFit/>
          </a:bodyPr>
          <a:lstStyle/>
          <a:p>
            <a:endParaRPr lang="fr-CA" dirty="0">
              <a:solidFill>
                <a:srgbClr val="FFC000"/>
              </a:solidFill>
            </a:endParaRPr>
          </a:p>
        </p:txBody>
      </p:sp>
      <p:sp>
        <p:nvSpPr>
          <p:cNvPr id="2" name="ZoneTexte 1"/>
          <p:cNvSpPr txBox="1"/>
          <p:nvPr/>
        </p:nvSpPr>
        <p:spPr>
          <a:xfrm>
            <a:off x="441434" y="263493"/>
            <a:ext cx="11225049" cy="1384995"/>
          </a:xfrm>
          <a:prstGeom prst="rect">
            <a:avLst/>
          </a:prstGeom>
          <a:noFill/>
        </p:spPr>
        <p:txBody>
          <a:bodyPr wrap="square" rtlCol="0">
            <a:spAutoFit/>
          </a:bodyPr>
          <a:lstStyle/>
          <a:p>
            <a:pPr algn="ctr"/>
            <a:r>
              <a:rPr lang="fr-CA" sz="3300" b="1" cap="small" dirty="0" smtClean="0">
                <a:solidFill>
                  <a:srgbClr val="FFC000"/>
                </a:solidFill>
              </a:rPr>
              <a:t>Réseau </a:t>
            </a:r>
            <a:r>
              <a:rPr lang="fr-CA" sz="3300" b="1" cap="small" dirty="0">
                <a:solidFill>
                  <a:srgbClr val="FFC000"/>
                </a:solidFill>
              </a:rPr>
              <a:t>d’aide aux personnes seules </a:t>
            </a:r>
            <a:r>
              <a:rPr lang="fr-CA" sz="3300" b="1" cap="small" dirty="0" smtClean="0">
                <a:solidFill>
                  <a:srgbClr val="FFC000"/>
                </a:solidFill>
              </a:rPr>
              <a:t>et </a:t>
            </a:r>
            <a:r>
              <a:rPr lang="fr-CA" sz="3300" b="1" cap="small" dirty="0">
                <a:solidFill>
                  <a:srgbClr val="FFC000"/>
                </a:solidFill>
              </a:rPr>
              <a:t>itinérantes de Montréal (RAPSIM)</a:t>
            </a:r>
            <a:r>
              <a:rPr lang="fr-CA" sz="3300" b="1" cap="small" dirty="0"/>
              <a:t> </a:t>
            </a:r>
            <a:r>
              <a:rPr lang="fr-CA" b="1" dirty="0"/>
              <a:t>:</a:t>
            </a:r>
            <a:endParaRPr lang="fr-CA" dirty="0"/>
          </a:p>
          <a:p>
            <a:endParaRPr lang="fr-CA" dirty="0"/>
          </a:p>
        </p:txBody>
      </p:sp>
      <p:sp>
        <p:nvSpPr>
          <p:cNvPr id="3" name="ZoneTexte 2"/>
          <p:cNvSpPr txBox="1"/>
          <p:nvPr/>
        </p:nvSpPr>
        <p:spPr>
          <a:xfrm>
            <a:off x="772509" y="1587575"/>
            <a:ext cx="10893973" cy="4170372"/>
          </a:xfrm>
          <a:prstGeom prst="rect">
            <a:avLst/>
          </a:prstGeom>
          <a:noFill/>
        </p:spPr>
        <p:txBody>
          <a:bodyPr wrap="square" rtlCol="0">
            <a:spAutoFit/>
          </a:bodyPr>
          <a:lstStyle/>
          <a:p>
            <a:r>
              <a:rPr lang="fr-CA" sz="2500" dirty="0">
                <a:solidFill>
                  <a:srgbClr val="FFC000"/>
                </a:solidFill>
              </a:rPr>
              <a:t>Mission : Venir en aide </a:t>
            </a:r>
            <a:r>
              <a:rPr lang="fr-CA" sz="2500" dirty="0" smtClean="0">
                <a:solidFill>
                  <a:srgbClr val="FFC000"/>
                </a:solidFill>
              </a:rPr>
              <a:t>aux clochards alcooliques </a:t>
            </a:r>
            <a:r>
              <a:rPr lang="fr-CA" sz="2500" dirty="0">
                <a:solidFill>
                  <a:srgbClr val="FFC000"/>
                </a:solidFill>
              </a:rPr>
              <a:t>du bas de la </a:t>
            </a:r>
            <a:r>
              <a:rPr lang="fr-CA" sz="2500" dirty="0" smtClean="0">
                <a:solidFill>
                  <a:srgbClr val="FFC000"/>
                </a:solidFill>
              </a:rPr>
              <a:t>ville</a:t>
            </a:r>
          </a:p>
          <a:p>
            <a:endParaRPr lang="fr-CA" sz="1000" dirty="0">
              <a:solidFill>
                <a:srgbClr val="FFC000"/>
              </a:solidFill>
            </a:endParaRPr>
          </a:p>
          <a:p>
            <a:pPr marL="342900" lvl="0" indent="19050">
              <a:buFont typeface="Wingdings" panose="05000000000000000000" pitchFamily="2" charset="2"/>
              <a:buChar char="ü"/>
            </a:pPr>
            <a:r>
              <a:rPr lang="fr-CA" sz="2500" dirty="0" smtClean="0">
                <a:solidFill>
                  <a:srgbClr val="FFC000"/>
                </a:solidFill>
              </a:rPr>
              <a:t> Existe </a:t>
            </a:r>
            <a:r>
              <a:rPr lang="fr-CA" sz="2500" dirty="0">
                <a:solidFill>
                  <a:srgbClr val="FFC000"/>
                </a:solidFill>
              </a:rPr>
              <a:t>depuis 1974, </a:t>
            </a:r>
            <a:r>
              <a:rPr lang="fr-CA" sz="2500" dirty="0" smtClean="0">
                <a:solidFill>
                  <a:srgbClr val="FFC000"/>
                </a:solidFill>
              </a:rPr>
              <a:t>plus </a:t>
            </a:r>
            <a:r>
              <a:rPr lang="fr-CA" sz="2500" dirty="0">
                <a:solidFill>
                  <a:srgbClr val="FFC000"/>
                </a:solidFill>
              </a:rPr>
              <a:t>vieux regroupement d’organismes </a:t>
            </a:r>
            <a:r>
              <a:rPr lang="fr-CA" sz="2500" dirty="0" smtClean="0">
                <a:solidFill>
                  <a:srgbClr val="FFC000"/>
                </a:solidFill>
              </a:rPr>
              <a:t>communautaires</a:t>
            </a:r>
            <a:endParaRPr lang="fr-CA" sz="2500" dirty="0">
              <a:solidFill>
                <a:srgbClr val="FFC000"/>
              </a:solidFill>
            </a:endParaRPr>
          </a:p>
          <a:p>
            <a:pPr marL="342900" lvl="0" indent="19050">
              <a:buFont typeface="Wingdings" panose="05000000000000000000" pitchFamily="2" charset="2"/>
              <a:buChar char="ü"/>
            </a:pPr>
            <a:r>
              <a:rPr lang="fr-CA" sz="2500" dirty="0" smtClean="0">
                <a:solidFill>
                  <a:srgbClr val="FFC000"/>
                </a:solidFill>
              </a:rPr>
              <a:t> 107 </a:t>
            </a:r>
            <a:r>
              <a:rPr lang="fr-CA" sz="2500" dirty="0">
                <a:solidFill>
                  <a:srgbClr val="FFC000"/>
                </a:solidFill>
              </a:rPr>
              <a:t>organismes membres : </a:t>
            </a:r>
            <a:r>
              <a:rPr lang="fr-CA" sz="2500" dirty="0" smtClean="0">
                <a:solidFill>
                  <a:srgbClr val="FFC000"/>
                </a:solidFill>
              </a:rPr>
              <a:t>8 </a:t>
            </a:r>
            <a:r>
              <a:rPr lang="fr-CA" sz="2500" dirty="0">
                <a:solidFill>
                  <a:srgbClr val="FFC000"/>
                </a:solidFill>
              </a:rPr>
              <a:t>exclusivement pour hommes  </a:t>
            </a:r>
            <a:endParaRPr lang="fr-CA" sz="2500" dirty="0" smtClean="0">
              <a:solidFill>
                <a:srgbClr val="FFC000"/>
              </a:solidFill>
            </a:endParaRPr>
          </a:p>
          <a:p>
            <a:pPr marL="725488" lvl="0"/>
            <a:r>
              <a:rPr lang="fr-CA" sz="2000" dirty="0" smtClean="0">
                <a:solidFill>
                  <a:srgbClr val="FFC000"/>
                </a:solidFill>
              </a:rPr>
              <a:t>(</a:t>
            </a:r>
            <a:r>
              <a:rPr lang="fr-CA" sz="2000" dirty="0">
                <a:solidFill>
                  <a:srgbClr val="FFC000"/>
                </a:solidFill>
              </a:rPr>
              <a:t>ex : Maison du Père, Refuge des Jeunes de Montréal, </a:t>
            </a:r>
            <a:r>
              <a:rPr lang="fr-CA" sz="2000" dirty="0" smtClean="0">
                <a:solidFill>
                  <a:srgbClr val="FFC000"/>
                </a:solidFill>
              </a:rPr>
              <a:t>Mission Bon Accueil, </a:t>
            </a:r>
            <a:r>
              <a:rPr lang="fr-CA" sz="2000" dirty="0">
                <a:solidFill>
                  <a:srgbClr val="FFC000"/>
                </a:solidFill>
              </a:rPr>
              <a:t>REZO</a:t>
            </a:r>
            <a:r>
              <a:rPr lang="fr-CA" sz="2000" dirty="0" smtClean="0">
                <a:solidFill>
                  <a:srgbClr val="FFC000"/>
                </a:solidFill>
              </a:rPr>
              <a:t>)</a:t>
            </a:r>
            <a:endParaRPr lang="fr-CA" sz="2500" dirty="0">
              <a:solidFill>
                <a:srgbClr val="FFC000"/>
              </a:solidFill>
            </a:endParaRPr>
          </a:p>
          <a:p>
            <a:pPr marL="342900" indent="19050">
              <a:buFont typeface="Wingdings" panose="05000000000000000000" pitchFamily="2" charset="2"/>
              <a:buChar char="ü"/>
            </a:pPr>
            <a:r>
              <a:rPr lang="fr-CA" sz="2500" dirty="0" smtClean="0">
                <a:solidFill>
                  <a:srgbClr val="FFC000"/>
                </a:solidFill>
              </a:rPr>
              <a:t> D’autres </a:t>
            </a:r>
            <a:r>
              <a:rPr lang="fr-CA" sz="2500" dirty="0">
                <a:solidFill>
                  <a:srgbClr val="FFC000"/>
                </a:solidFill>
              </a:rPr>
              <a:t>travaillent très majoritairement avec des hommes </a:t>
            </a:r>
            <a:r>
              <a:rPr lang="fr-CA" sz="2000" dirty="0">
                <a:solidFill>
                  <a:srgbClr val="FFC000"/>
                </a:solidFill>
              </a:rPr>
              <a:t>(ex : </a:t>
            </a:r>
            <a:r>
              <a:rPr lang="fr-CA" sz="2000" dirty="0" smtClean="0">
                <a:solidFill>
                  <a:srgbClr val="FFC000"/>
                </a:solidFill>
              </a:rPr>
              <a:t>L’itinéraire)</a:t>
            </a:r>
            <a:endParaRPr lang="fr-CA" sz="2000" dirty="0">
              <a:solidFill>
                <a:srgbClr val="FFC000"/>
              </a:solidFill>
            </a:endParaRPr>
          </a:p>
          <a:p>
            <a:r>
              <a:rPr lang="fr-CA" sz="1500" dirty="0">
                <a:solidFill>
                  <a:srgbClr val="FFC000"/>
                </a:solidFill>
              </a:rPr>
              <a:t> </a:t>
            </a:r>
          </a:p>
          <a:p>
            <a:r>
              <a:rPr lang="fr-CA" sz="1500" dirty="0">
                <a:solidFill>
                  <a:srgbClr val="FFC000"/>
                </a:solidFill>
              </a:rPr>
              <a:t> </a:t>
            </a:r>
          </a:p>
          <a:p>
            <a:r>
              <a:rPr lang="fr-CA" sz="2500" dirty="0">
                <a:solidFill>
                  <a:srgbClr val="FFC000"/>
                </a:solidFill>
              </a:rPr>
              <a:t>RAPSIM est </a:t>
            </a:r>
            <a:r>
              <a:rPr lang="fr-CA" sz="2500" b="1" dirty="0">
                <a:solidFill>
                  <a:srgbClr val="FFC000"/>
                </a:solidFill>
              </a:rPr>
              <a:t>membre du </a:t>
            </a:r>
            <a:endParaRPr lang="fr-CA" sz="2500" b="1" dirty="0" smtClean="0">
              <a:solidFill>
                <a:srgbClr val="FFC000"/>
              </a:solidFill>
            </a:endParaRPr>
          </a:p>
          <a:p>
            <a:r>
              <a:rPr lang="fr-CA" sz="2500" b="1" dirty="0" smtClean="0">
                <a:solidFill>
                  <a:srgbClr val="FFC000"/>
                </a:solidFill>
              </a:rPr>
              <a:t>Réseau </a:t>
            </a:r>
            <a:r>
              <a:rPr lang="fr-CA" sz="2500" b="1" dirty="0">
                <a:solidFill>
                  <a:srgbClr val="FFC000"/>
                </a:solidFill>
              </a:rPr>
              <a:t>SOLIDARITÉ itinérance </a:t>
            </a:r>
            <a:r>
              <a:rPr lang="fr-CA" sz="2500" b="1" dirty="0" smtClean="0">
                <a:solidFill>
                  <a:srgbClr val="FFC000"/>
                </a:solidFill>
              </a:rPr>
              <a:t>du Québec</a:t>
            </a:r>
          </a:p>
          <a:p>
            <a:r>
              <a:rPr lang="fr-CA" sz="2500" dirty="0" smtClean="0">
                <a:solidFill>
                  <a:srgbClr val="FFC000"/>
                </a:solidFill>
              </a:rPr>
              <a:t>réseau </a:t>
            </a:r>
            <a:r>
              <a:rPr lang="fr-CA" sz="2500" dirty="0">
                <a:solidFill>
                  <a:srgbClr val="FFC000"/>
                </a:solidFill>
              </a:rPr>
              <a:t>national regroupant </a:t>
            </a:r>
            <a:endParaRPr lang="fr-CA" sz="2500" dirty="0" smtClean="0">
              <a:solidFill>
                <a:srgbClr val="FFC000"/>
              </a:solidFill>
            </a:endParaRPr>
          </a:p>
          <a:p>
            <a:r>
              <a:rPr lang="fr-CA" sz="2500" dirty="0" smtClean="0">
                <a:solidFill>
                  <a:srgbClr val="FFC000"/>
                </a:solidFill>
              </a:rPr>
              <a:t>12 </a:t>
            </a:r>
            <a:r>
              <a:rPr lang="fr-CA" sz="2500" dirty="0">
                <a:solidFill>
                  <a:srgbClr val="FFC000"/>
                </a:solidFill>
              </a:rPr>
              <a:t>tables </a:t>
            </a:r>
            <a:r>
              <a:rPr lang="fr-CA" sz="2500" dirty="0" smtClean="0">
                <a:solidFill>
                  <a:srgbClr val="FFC000"/>
                </a:solidFill>
              </a:rPr>
              <a:t>régionales/plus </a:t>
            </a:r>
            <a:r>
              <a:rPr lang="fr-CA" sz="2500" dirty="0">
                <a:solidFill>
                  <a:srgbClr val="FFC000"/>
                </a:solidFill>
              </a:rPr>
              <a:t>300 </a:t>
            </a:r>
            <a:r>
              <a:rPr lang="fr-CA" sz="2500" dirty="0" smtClean="0">
                <a:solidFill>
                  <a:srgbClr val="FFC000"/>
                </a:solidFill>
              </a:rPr>
              <a:t>groupes</a:t>
            </a:r>
            <a:endParaRPr lang="fr-CA" sz="2500" dirty="0">
              <a:solidFill>
                <a:srgbClr val="FFC000"/>
              </a:solidFill>
            </a:endParaRPr>
          </a:p>
        </p:txBody>
      </p:sp>
    </p:spTree>
    <p:extLst>
      <p:ext uri="{BB962C8B-B14F-4D97-AF65-F5344CB8AC3E}">
        <p14:creationId xmlns:p14="http://schemas.microsoft.com/office/powerpoint/2010/main" val="3317978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772510" y="252248"/>
            <a:ext cx="10720552" cy="369332"/>
          </a:xfrm>
          <a:prstGeom prst="rect">
            <a:avLst/>
          </a:prstGeom>
          <a:noFill/>
        </p:spPr>
        <p:txBody>
          <a:bodyPr wrap="square" rtlCol="0">
            <a:spAutoFit/>
          </a:bodyPr>
          <a:lstStyle/>
          <a:p>
            <a:endParaRPr lang="fr-CA" dirty="0">
              <a:solidFill>
                <a:srgbClr val="FFC000"/>
              </a:solidFill>
            </a:endParaRPr>
          </a:p>
        </p:txBody>
      </p:sp>
      <p:sp>
        <p:nvSpPr>
          <p:cNvPr id="3" name="ZoneTexte 2"/>
          <p:cNvSpPr txBox="1"/>
          <p:nvPr/>
        </p:nvSpPr>
        <p:spPr>
          <a:xfrm>
            <a:off x="882869" y="1508748"/>
            <a:ext cx="10893973" cy="3647152"/>
          </a:xfrm>
          <a:prstGeom prst="rect">
            <a:avLst/>
          </a:prstGeom>
          <a:noFill/>
        </p:spPr>
        <p:txBody>
          <a:bodyPr wrap="square" rtlCol="0">
            <a:spAutoFit/>
          </a:bodyPr>
          <a:lstStyle/>
          <a:p>
            <a:pPr algn="just"/>
            <a:r>
              <a:rPr lang="fr-CA" sz="2800" dirty="0">
                <a:solidFill>
                  <a:srgbClr val="FFC000"/>
                </a:solidFill>
              </a:rPr>
              <a:t>« L’itinérance désigne un processus de désaffiliation sociale et une situation de rupture sociale qui se manifestent par la difficulté pour une personne d’avoir un domicile stable, sécuritaire, adéquat, salubre en raison de la faible disponibilité des logements ou de son incapacité à s’y maintenir et, à la fois, par la difficulté de maintenir des rapports fonctionnels, stables et sécuritaires dans la communauté. </a:t>
            </a:r>
            <a:r>
              <a:rPr lang="fr-CA" sz="2800" dirty="0" smtClean="0">
                <a:solidFill>
                  <a:srgbClr val="FFC000"/>
                </a:solidFill>
              </a:rPr>
              <a:t>»</a:t>
            </a:r>
          </a:p>
          <a:p>
            <a:pPr algn="r"/>
            <a:endParaRPr lang="fr-CA" sz="1000" dirty="0" smtClean="0">
              <a:solidFill>
                <a:srgbClr val="FFC000"/>
              </a:solidFill>
            </a:endParaRPr>
          </a:p>
          <a:p>
            <a:pPr algn="r"/>
            <a:r>
              <a:rPr lang="fr-CA" sz="2500" dirty="0" smtClean="0">
                <a:solidFill>
                  <a:srgbClr val="FFC000"/>
                </a:solidFill>
              </a:rPr>
              <a:t>Source: </a:t>
            </a:r>
            <a:r>
              <a:rPr lang="fr-CA" sz="2500" dirty="0">
                <a:solidFill>
                  <a:srgbClr val="FFC000"/>
                </a:solidFill>
              </a:rPr>
              <a:t>Politique nationale de lutte contre l’itinérance</a:t>
            </a:r>
          </a:p>
          <a:p>
            <a:endParaRPr lang="fr-CA" sz="2800" dirty="0">
              <a:solidFill>
                <a:srgbClr val="FFC000"/>
              </a:solidFill>
            </a:endParaRPr>
          </a:p>
        </p:txBody>
      </p:sp>
      <p:sp>
        <p:nvSpPr>
          <p:cNvPr id="6" name="ZoneTexte 5"/>
          <p:cNvSpPr txBox="1"/>
          <p:nvPr/>
        </p:nvSpPr>
        <p:spPr>
          <a:xfrm>
            <a:off x="268013" y="621580"/>
            <a:ext cx="11225049" cy="877163"/>
          </a:xfrm>
          <a:prstGeom prst="rect">
            <a:avLst/>
          </a:prstGeom>
          <a:noFill/>
        </p:spPr>
        <p:txBody>
          <a:bodyPr wrap="square" rtlCol="0">
            <a:spAutoFit/>
          </a:bodyPr>
          <a:lstStyle/>
          <a:p>
            <a:pPr algn="ctr"/>
            <a:r>
              <a:rPr lang="fr-CA" sz="3300" b="1" cap="small" dirty="0" smtClean="0">
                <a:solidFill>
                  <a:srgbClr val="FFC000"/>
                </a:solidFill>
              </a:rPr>
              <a:t>Définition de l’itinérance</a:t>
            </a:r>
            <a:r>
              <a:rPr lang="fr-CA" b="1" cap="small" dirty="0" smtClean="0"/>
              <a:t>:</a:t>
            </a:r>
            <a:endParaRPr lang="fr-CA" cap="small" dirty="0"/>
          </a:p>
          <a:p>
            <a:endParaRPr lang="fr-CA" dirty="0"/>
          </a:p>
        </p:txBody>
      </p:sp>
    </p:spTree>
    <p:extLst>
      <p:ext uri="{BB962C8B-B14F-4D97-AF65-F5344CB8AC3E}">
        <p14:creationId xmlns:p14="http://schemas.microsoft.com/office/powerpoint/2010/main" val="3072577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772510" y="252248"/>
            <a:ext cx="10720552" cy="369332"/>
          </a:xfrm>
          <a:prstGeom prst="rect">
            <a:avLst/>
          </a:prstGeom>
          <a:noFill/>
        </p:spPr>
        <p:txBody>
          <a:bodyPr wrap="square" rtlCol="0">
            <a:spAutoFit/>
          </a:bodyPr>
          <a:lstStyle/>
          <a:p>
            <a:endParaRPr lang="fr-CA" dirty="0">
              <a:solidFill>
                <a:srgbClr val="FFC000"/>
              </a:solidFill>
            </a:endParaRPr>
          </a:p>
        </p:txBody>
      </p:sp>
      <p:sp>
        <p:nvSpPr>
          <p:cNvPr id="6" name="ZoneTexte 5"/>
          <p:cNvSpPr txBox="1"/>
          <p:nvPr/>
        </p:nvSpPr>
        <p:spPr>
          <a:xfrm>
            <a:off x="520261" y="436914"/>
            <a:ext cx="11225049" cy="600164"/>
          </a:xfrm>
          <a:prstGeom prst="rect">
            <a:avLst/>
          </a:prstGeom>
          <a:noFill/>
        </p:spPr>
        <p:txBody>
          <a:bodyPr wrap="square" rtlCol="0">
            <a:spAutoFit/>
          </a:bodyPr>
          <a:lstStyle/>
          <a:p>
            <a:pPr algn="ctr"/>
            <a:r>
              <a:rPr lang="fr-CA" sz="3300" b="1" cap="small" dirty="0">
                <a:solidFill>
                  <a:srgbClr val="FFC000"/>
                </a:solidFill>
              </a:rPr>
              <a:t>Enquête sur l’itinérance cachée </a:t>
            </a:r>
            <a:r>
              <a:rPr lang="fr-CA" sz="3300" b="1" cap="small" dirty="0" smtClean="0">
                <a:solidFill>
                  <a:srgbClr val="FFC000"/>
                </a:solidFill>
              </a:rPr>
              <a:t>au </a:t>
            </a:r>
            <a:r>
              <a:rPr lang="fr-CA" sz="3300" b="1" cap="small" dirty="0">
                <a:solidFill>
                  <a:srgbClr val="FFC000"/>
                </a:solidFill>
              </a:rPr>
              <a:t>Canada en </a:t>
            </a:r>
            <a:r>
              <a:rPr lang="fr-CA" sz="3300" b="1" cap="small" dirty="0" smtClean="0">
                <a:solidFill>
                  <a:srgbClr val="FFC000"/>
                </a:solidFill>
              </a:rPr>
              <a:t>2014</a:t>
            </a:r>
            <a:endParaRPr lang="fr-CA" sz="3300" cap="small" dirty="0">
              <a:solidFill>
                <a:srgbClr val="FFC000"/>
              </a:solidFill>
            </a:endParaRPr>
          </a:p>
        </p:txBody>
      </p:sp>
      <p:sp>
        <p:nvSpPr>
          <p:cNvPr id="2" name="ZoneTexte 1"/>
          <p:cNvSpPr txBox="1"/>
          <p:nvPr/>
        </p:nvSpPr>
        <p:spPr>
          <a:xfrm>
            <a:off x="252248" y="1883903"/>
            <a:ext cx="11035862" cy="954107"/>
          </a:xfrm>
          <a:prstGeom prst="rect">
            <a:avLst/>
          </a:prstGeom>
          <a:noFill/>
        </p:spPr>
        <p:txBody>
          <a:bodyPr wrap="square" rtlCol="0">
            <a:spAutoFit/>
          </a:bodyPr>
          <a:lstStyle/>
          <a:p>
            <a:r>
              <a:rPr lang="fr-CA" sz="2800" b="1" dirty="0" smtClean="0">
                <a:solidFill>
                  <a:srgbClr val="FFC000"/>
                </a:solidFill>
              </a:rPr>
              <a:t>2,3 millions de personnes au Canada ont vécu une situation d’itinérance cachée durant leur vie, soit : </a:t>
            </a:r>
          </a:p>
        </p:txBody>
      </p:sp>
      <p:sp>
        <p:nvSpPr>
          <p:cNvPr id="5" name="ZoneTexte 4"/>
          <p:cNvSpPr txBox="1"/>
          <p:nvPr/>
        </p:nvSpPr>
        <p:spPr>
          <a:xfrm>
            <a:off x="220718" y="2838010"/>
            <a:ext cx="4887310" cy="892552"/>
          </a:xfrm>
          <a:prstGeom prst="rect">
            <a:avLst/>
          </a:prstGeom>
          <a:noFill/>
        </p:spPr>
        <p:txBody>
          <a:bodyPr wrap="square" rtlCol="0">
            <a:spAutoFit/>
          </a:bodyPr>
          <a:lstStyle/>
          <a:p>
            <a:pPr marL="285750" indent="-285750">
              <a:buFont typeface="Wingdings" panose="05000000000000000000" pitchFamily="2" charset="2"/>
              <a:buChar char="ü"/>
            </a:pPr>
            <a:r>
              <a:rPr lang="fr-CA" sz="2600" dirty="0" smtClean="0">
                <a:solidFill>
                  <a:srgbClr val="FFC000"/>
                </a:solidFill>
              </a:rPr>
              <a:t> 8 % des hommes</a:t>
            </a:r>
          </a:p>
          <a:p>
            <a:pPr marL="285750" indent="-285750">
              <a:buFont typeface="Wingdings" panose="05000000000000000000" pitchFamily="2" charset="2"/>
              <a:buChar char="ü"/>
            </a:pPr>
            <a:r>
              <a:rPr lang="fr-CA" sz="2600" dirty="0" smtClean="0">
                <a:solidFill>
                  <a:srgbClr val="FFC000"/>
                </a:solidFill>
              </a:rPr>
              <a:t> 7 % des femmes</a:t>
            </a:r>
            <a:endParaRPr lang="fr-CA" sz="2600" dirty="0">
              <a:solidFill>
                <a:srgbClr val="FFC000"/>
              </a:solidFill>
            </a:endParaRPr>
          </a:p>
        </p:txBody>
      </p:sp>
      <p:sp>
        <p:nvSpPr>
          <p:cNvPr id="7" name="ZoneTexte 6"/>
          <p:cNvSpPr txBox="1"/>
          <p:nvPr/>
        </p:nvSpPr>
        <p:spPr>
          <a:xfrm>
            <a:off x="404648" y="4243494"/>
            <a:ext cx="4640318" cy="523220"/>
          </a:xfrm>
          <a:prstGeom prst="rect">
            <a:avLst/>
          </a:prstGeom>
          <a:noFill/>
        </p:spPr>
        <p:txBody>
          <a:bodyPr wrap="square" rtlCol="0">
            <a:spAutoFit/>
          </a:bodyPr>
          <a:lstStyle/>
          <a:p>
            <a:r>
              <a:rPr lang="fr-CA" sz="2800" b="1" dirty="0" smtClean="0">
                <a:solidFill>
                  <a:srgbClr val="FFC000"/>
                </a:solidFill>
              </a:rPr>
              <a:t>Durée du vécu d’itinérance </a:t>
            </a:r>
            <a:r>
              <a:rPr lang="fr-CA" sz="2800" dirty="0" smtClean="0">
                <a:solidFill>
                  <a:srgbClr val="FFC000"/>
                </a:solidFill>
              </a:rPr>
              <a:t>: </a:t>
            </a:r>
            <a:endParaRPr lang="fr-CA" sz="2800" dirty="0" smtClean="0">
              <a:solidFill>
                <a:srgbClr val="FFC000"/>
              </a:solidFill>
            </a:endParaRPr>
          </a:p>
        </p:txBody>
      </p:sp>
      <p:sp>
        <p:nvSpPr>
          <p:cNvPr id="8" name="ZoneTexte 7"/>
          <p:cNvSpPr txBox="1"/>
          <p:nvPr/>
        </p:nvSpPr>
        <p:spPr>
          <a:xfrm>
            <a:off x="378373" y="4766714"/>
            <a:ext cx="3657600" cy="1292662"/>
          </a:xfrm>
          <a:prstGeom prst="rect">
            <a:avLst/>
          </a:prstGeom>
          <a:noFill/>
        </p:spPr>
        <p:txBody>
          <a:bodyPr wrap="square" rtlCol="0">
            <a:spAutoFit/>
          </a:bodyPr>
          <a:lstStyle/>
          <a:p>
            <a:pPr marL="457200" indent="-457200">
              <a:buFont typeface="Wingdings" panose="05000000000000000000" pitchFamily="2" charset="2"/>
              <a:buChar char="ü"/>
            </a:pPr>
            <a:r>
              <a:rPr lang="fr-CA" sz="2600" dirty="0">
                <a:solidFill>
                  <a:srgbClr val="FFC000"/>
                </a:solidFill>
              </a:rPr>
              <a:t>27 % moins d’un </a:t>
            </a:r>
            <a:r>
              <a:rPr lang="fr-CA" sz="2600" dirty="0" smtClean="0">
                <a:solidFill>
                  <a:srgbClr val="FFC000"/>
                </a:solidFill>
              </a:rPr>
              <a:t>mois </a:t>
            </a:r>
          </a:p>
          <a:p>
            <a:pPr marL="457200" indent="-457200">
              <a:buFont typeface="Wingdings" panose="05000000000000000000" pitchFamily="2" charset="2"/>
              <a:buChar char="ü"/>
            </a:pPr>
            <a:r>
              <a:rPr lang="fr-CA" sz="2600" dirty="0" smtClean="0">
                <a:solidFill>
                  <a:srgbClr val="FFC000"/>
                </a:solidFill>
              </a:rPr>
              <a:t>55 </a:t>
            </a:r>
            <a:r>
              <a:rPr lang="fr-CA" sz="2600" dirty="0">
                <a:solidFill>
                  <a:srgbClr val="FFC000"/>
                </a:solidFill>
              </a:rPr>
              <a:t>% de 1 mois à 1 </a:t>
            </a:r>
            <a:r>
              <a:rPr lang="fr-CA" sz="2600" dirty="0" smtClean="0">
                <a:solidFill>
                  <a:srgbClr val="FFC000"/>
                </a:solidFill>
              </a:rPr>
              <a:t>an </a:t>
            </a:r>
          </a:p>
          <a:p>
            <a:pPr marL="457200" indent="-457200">
              <a:buFont typeface="Wingdings" panose="05000000000000000000" pitchFamily="2" charset="2"/>
              <a:buChar char="ü"/>
            </a:pPr>
            <a:r>
              <a:rPr lang="fr-CA" sz="2600" dirty="0" smtClean="0">
                <a:solidFill>
                  <a:srgbClr val="FFC000"/>
                </a:solidFill>
              </a:rPr>
              <a:t>18 </a:t>
            </a:r>
            <a:r>
              <a:rPr lang="fr-CA" sz="2600" dirty="0">
                <a:solidFill>
                  <a:srgbClr val="FFC000"/>
                </a:solidFill>
              </a:rPr>
              <a:t>% </a:t>
            </a:r>
            <a:r>
              <a:rPr lang="fr-CA" sz="2600" dirty="0" smtClean="0">
                <a:solidFill>
                  <a:srgbClr val="FFC000"/>
                </a:solidFill>
              </a:rPr>
              <a:t>1 </a:t>
            </a:r>
            <a:r>
              <a:rPr lang="fr-CA" sz="2600" dirty="0">
                <a:solidFill>
                  <a:srgbClr val="FFC000"/>
                </a:solidFill>
              </a:rPr>
              <a:t>an ou </a:t>
            </a:r>
            <a:r>
              <a:rPr lang="fr-CA" sz="2600" dirty="0" smtClean="0">
                <a:solidFill>
                  <a:srgbClr val="FFC000"/>
                </a:solidFill>
              </a:rPr>
              <a:t>plus</a:t>
            </a:r>
            <a:endParaRPr lang="fr-CA" sz="2600" dirty="0">
              <a:solidFill>
                <a:srgbClr val="FFC000"/>
              </a:solidFill>
            </a:endParaRPr>
          </a:p>
        </p:txBody>
      </p:sp>
      <p:sp>
        <p:nvSpPr>
          <p:cNvPr id="10" name="ZoneTexte 9"/>
          <p:cNvSpPr txBox="1"/>
          <p:nvPr/>
        </p:nvSpPr>
        <p:spPr>
          <a:xfrm>
            <a:off x="5791196" y="4254000"/>
            <a:ext cx="4640318" cy="523220"/>
          </a:xfrm>
          <a:prstGeom prst="rect">
            <a:avLst/>
          </a:prstGeom>
          <a:noFill/>
        </p:spPr>
        <p:txBody>
          <a:bodyPr wrap="square" rtlCol="0">
            <a:spAutoFit/>
          </a:bodyPr>
          <a:lstStyle/>
          <a:p>
            <a:r>
              <a:rPr lang="fr-CA" sz="2800" b="1" dirty="0">
                <a:solidFill>
                  <a:srgbClr val="FFC000"/>
                </a:solidFill>
              </a:rPr>
              <a:t>Facteurs de risque </a:t>
            </a:r>
            <a:r>
              <a:rPr lang="fr-CA" sz="2800" b="1" dirty="0" smtClean="0">
                <a:solidFill>
                  <a:srgbClr val="FFC000"/>
                </a:solidFill>
              </a:rPr>
              <a:t>accru :</a:t>
            </a:r>
            <a:endParaRPr lang="fr-CA" sz="2800" dirty="0" smtClean="0">
              <a:solidFill>
                <a:srgbClr val="FFC000"/>
              </a:solidFill>
            </a:endParaRPr>
          </a:p>
        </p:txBody>
      </p:sp>
      <p:sp>
        <p:nvSpPr>
          <p:cNvPr id="11" name="ZoneTexte 10"/>
          <p:cNvSpPr txBox="1"/>
          <p:nvPr/>
        </p:nvSpPr>
        <p:spPr>
          <a:xfrm>
            <a:off x="5791197" y="4766714"/>
            <a:ext cx="6395540" cy="1292662"/>
          </a:xfrm>
          <a:prstGeom prst="rect">
            <a:avLst/>
          </a:prstGeom>
          <a:noFill/>
        </p:spPr>
        <p:txBody>
          <a:bodyPr wrap="square" rtlCol="0">
            <a:spAutoFit/>
          </a:bodyPr>
          <a:lstStyle/>
          <a:p>
            <a:pPr marL="457200" lvl="0" indent="-457200">
              <a:buFont typeface="Wingdings" panose="05000000000000000000" pitchFamily="2" charset="2"/>
              <a:buChar char="ü"/>
            </a:pPr>
            <a:r>
              <a:rPr lang="fr-CA" sz="2600" dirty="0" smtClean="0">
                <a:solidFill>
                  <a:srgbClr val="FFC000"/>
                </a:solidFill>
              </a:rPr>
              <a:t>Séparé</a:t>
            </a:r>
            <a:r>
              <a:rPr lang="fr-CA" sz="2600" dirty="0">
                <a:solidFill>
                  <a:srgbClr val="FFC000"/>
                </a:solidFill>
              </a:rPr>
              <a:t> : 17</a:t>
            </a:r>
            <a:r>
              <a:rPr lang="fr-CA" sz="2600" dirty="0" smtClean="0">
                <a:solidFill>
                  <a:srgbClr val="FFC000"/>
                </a:solidFill>
              </a:rPr>
              <a:t>%</a:t>
            </a:r>
            <a:endParaRPr lang="fr-CA" sz="2600" dirty="0">
              <a:solidFill>
                <a:srgbClr val="FFC000"/>
              </a:solidFill>
            </a:endParaRPr>
          </a:p>
          <a:p>
            <a:pPr marL="457200" lvl="0" indent="-457200">
              <a:buFont typeface="Wingdings" panose="05000000000000000000" pitchFamily="2" charset="2"/>
              <a:buChar char="ü"/>
            </a:pPr>
            <a:r>
              <a:rPr lang="fr-CA" sz="2600" dirty="0">
                <a:solidFill>
                  <a:srgbClr val="FFC000"/>
                </a:solidFill>
              </a:rPr>
              <a:t>Victime de violence lorsque mineur : 25 </a:t>
            </a:r>
            <a:r>
              <a:rPr lang="fr-CA" sz="2600" dirty="0" smtClean="0">
                <a:solidFill>
                  <a:srgbClr val="FFC000"/>
                </a:solidFill>
              </a:rPr>
              <a:t>%</a:t>
            </a:r>
          </a:p>
          <a:p>
            <a:pPr marL="457200" lvl="0" indent="-457200">
              <a:buFont typeface="Wingdings" panose="05000000000000000000" pitchFamily="2" charset="2"/>
              <a:buChar char="ü"/>
            </a:pPr>
            <a:r>
              <a:rPr lang="fr-CA" sz="2600" dirty="0" smtClean="0">
                <a:solidFill>
                  <a:srgbClr val="FFC000"/>
                </a:solidFill>
              </a:rPr>
              <a:t>Déménagé </a:t>
            </a:r>
            <a:r>
              <a:rPr lang="fr-CA" sz="2600" dirty="0">
                <a:solidFill>
                  <a:srgbClr val="FFC000"/>
                </a:solidFill>
              </a:rPr>
              <a:t>souvent (</a:t>
            </a:r>
            <a:r>
              <a:rPr lang="fr-CA" sz="2600" dirty="0" smtClean="0">
                <a:solidFill>
                  <a:srgbClr val="FFC000"/>
                </a:solidFill>
              </a:rPr>
              <a:t>4 x </a:t>
            </a:r>
            <a:r>
              <a:rPr lang="fr-CA" sz="2600" dirty="0">
                <a:solidFill>
                  <a:srgbClr val="FFC000"/>
                </a:solidFill>
              </a:rPr>
              <a:t>en 5 ans) :  21 </a:t>
            </a:r>
            <a:r>
              <a:rPr lang="fr-CA" sz="2600" dirty="0" smtClean="0">
                <a:solidFill>
                  <a:srgbClr val="FFC000"/>
                </a:solidFill>
              </a:rPr>
              <a:t>%</a:t>
            </a:r>
            <a:endParaRPr lang="fr-CA" sz="2600" dirty="0">
              <a:solidFill>
                <a:srgbClr val="FFC000"/>
              </a:solidFill>
            </a:endParaRPr>
          </a:p>
        </p:txBody>
      </p:sp>
      <p:sp>
        <p:nvSpPr>
          <p:cNvPr id="12" name="ZoneTexte 11"/>
          <p:cNvSpPr txBox="1"/>
          <p:nvPr/>
        </p:nvSpPr>
        <p:spPr>
          <a:xfrm>
            <a:off x="2601311" y="1037078"/>
            <a:ext cx="6747641" cy="523220"/>
          </a:xfrm>
          <a:prstGeom prst="rect">
            <a:avLst/>
          </a:prstGeom>
          <a:noFill/>
        </p:spPr>
        <p:txBody>
          <a:bodyPr wrap="square" rtlCol="0">
            <a:spAutoFit/>
          </a:bodyPr>
          <a:lstStyle/>
          <a:p>
            <a:pPr algn="ctr"/>
            <a:r>
              <a:rPr lang="fr-CA" sz="2800" dirty="0">
                <a:solidFill>
                  <a:srgbClr val="FFC000"/>
                </a:solidFill>
              </a:rPr>
              <a:t>Statistiques Canada 15 novembre 2016</a:t>
            </a:r>
          </a:p>
        </p:txBody>
      </p:sp>
    </p:spTree>
    <p:extLst>
      <p:ext uri="{BB962C8B-B14F-4D97-AF65-F5344CB8AC3E}">
        <p14:creationId xmlns:p14="http://schemas.microsoft.com/office/powerpoint/2010/main" val="3865716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772510" y="252248"/>
            <a:ext cx="10720552" cy="369332"/>
          </a:xfrm>
          <a:prstGeom prst="rect">
            <a:avLst/>
          </a:prstGeom>
          <a:noFill/>
        </p:spPr>
        <p:txBody>
          <a:bodyPr wrap="square" rtlCol="0">
            <a:spAutoFit/>
          </a:bodyPr>
          <a:lstStyle/>
          <a:p>
            <a:endParaRPr lang="fr-CA" dirty="0">
              <a:solidFill>
                <a:srgbClr val="FFC000"/>
              </a:solidFill>
            </a:endParaRPr>
          </a:p>
        </p:txBody>
      </p:sp>
      <p:sp>
        <p:nvSpPr>
          <p:cNvPr id="6" name="ZoneTexte 5"/>
          <p:cNvSpPr txBox="1"/>
          <p:nvPr/>
        </p:nvSpPr>
        <p:spPr>
          <a:xfrm>
            <a:off x="378373" y="401966"/>
            <a:ext cx="11225049" cy="600164"/>
          </a:xfrm>
          <a:prstGeom prst="rect">
            <a:avLst/>
          </a:prstGeom>
          <a:noFill/>
        </p:spPr>
        <p:txBody>
          <a:bodyPr wrap="square" rtlCol="0">
            <a:spAutoFit/>
          </a:bodyPr>
          <a:lstStyle/>
          <a:p>
            <a:pPr algn="ctr"/>
            <a:r>
              <a:rPr lang="fr-CA" sz="3300" b="1" cap="small" dirty="0">
                <a:solidFill>
                  <a:srgbClr val="FFC000"/>
                </a:solidFill>
              </a:rPr>
              <a:t>L’itinérance au Québec </a:t>
            </a:r>
            <a:r>
              <a:rPr lang="fr-CA" sz="3300" b="1" cap="small" dirty="0" smtClean="0">
                <a:solidFill>
                  <a:srgbClr val="FFC000"/>
                </a:solidFill>
              </a:rPr>
              <a:t>- Premier </a:t>
            </a:r>
            <a:r>
              <a:rPr lang="fr-CA" sz="3300" b="1" cap="small" dirty="0">
                <a:solidFill>
                  <a:srgbClr val="FFC000"/>
                </a:solidFill>
              </a:rPr>
              <a:t>portrait (</a:t>
            </a:r>
            <a:r>
              <a:rPr lang="fr-CA" sz="3300" b="1" cap="small" dirty="0" smtClean="0">
                <a:solidFill>
                  <a:srgbClr val="FFC000"/>
                </a:solidFill>
              </a:rPr>
              <a:t>2014)</a:t>
            </a:r>
            <a:endParaRPr lang="fr-CA" sz="3300" cap="small" dirty="0">
              <a:solidFill>
                <a:srgbClr val="FFC000"/>
              </a:solidFill>
            </a:endParaRPr>
          </a:p>
        </p:txBody>
      </p:sp>
      <p:sp>
        <p:nvSpPr>
          <p:cNvPr id="9" name="ZoneTexte 8"/>
          <p:cNvSpPr txBox="1"/>
          <p:nvPr/>
        </p:nvSpPr>
        <p:spPr>
          <a:xfrm>
            <a:off x="961697" y="1513490"/>
            <a:ext cx="9222827" cy="5186035"/>
          </a:xfrm>
          <a:prstGeom prst="rect">
            <a:avLst/>
          </a:prstGeom>
          <a:noFill/>
        </p:spPr>
        <p:txBody>
          <a:bodyPr wrap="square" rtlCol="0">
            <a:spAutoFit/>
          </a:bodyPr>
          <a:lstStyle/>
          <a:p>
            <a:r>
              <a:rPr lang="fr-CA" sz="2800" b="1" u="sng" dirty="0" smtClean="0">
                <a:solidFill>
                  <a:srgbClr val="FFC000"/>
                </a:solidFill>
              </a:rPr>
              <a:t>1263 </a:t>
            </a:r>
            <a:r>
              <a:rPr lang="fr-CA" sz="2800" b="1" u="sng" dirty="0">
                <a:solidFill>
                  <a:srgbClr val="FFC000"/>
                </a:solidFill>
              </a:rPr>
              <a:t>lits </a:t>
            </a:r>
            <a:r>
              <a:rPr lang="fr-CA" sz="2800" b="1" u="sng" dirty="0" smtClean="0">
                <a:solidFill>
                  <a:srgbClr val="FFC000"/>
                </a:solidFill>
              </a:rPr>
              <a:t>d’urgence : </a:t>
            </a:r>
          </a:p>
          <a:p>
            <a:endParaRPr lang="fr-CA" sz="1200" dirty="0">
              <a:solidFill>
                <a:srgbClr val="FFC000"/>
              </a:solidFill>
            </a:endParaRPr>
          </a:p>
          <a:p>
            <a:pPr marL="914400" lvl="1" indent="-457200">
              <a:buFont typeface="Wingdings" panose="05000000000000000000" pitchFamily="2" charset="2"/>
              <a:buChar char="ü"/>
            </a:pPr>
            <a:r>
              <a:rPr lang="fr-CA" sz="2800" dirty="0" smtClean="0">
                <a:solidFill>
                  <a:srgbClr val="FFC000"/>
                </a:solidFill>
              </a:rPr>
              <a:t>967 </a:t>
            </a:r>
            <a:r>
              <a:rPr lang="fr-CA" sz="2800" dirty="0">
                <a:solidFill>
                  <a:srgbClr val="FFC000"/>
                </a:solidFill>
              </a:rPr>
              <a:t>pour hommes = 77 </a:t>
            </a:r>
            <a:r>
              <a:rPr lang="fr-CA" sz="2800" dirty="0" smtClean="0">
                <a:solidFill>
                  <a:srgbClr val="FFC000"/>
                </a:solidFill>
              </a:rPr>
              <a:t>%</a:t>
            </a:r>
          </a:p>
          <a:p>
            <a:pPr marL="914400" lvl="1" indent="-457200">
              <a:buFont typeface="Wingdings" panose="05000000000000000000" pitchFamily="2" charset="2"/>
              <a:buChar char="ü"/>
            </a:pPr>
            <a:r>
              <a:rPr lang="fr-CA" sz="2800" dirty="0" smtClean="0">
                <a:solidFill>
                  <a:srgbClr val="FFC000"/>
                </a:solidFill>
              </a:rPr>
              <a:t>130 </a:t>
            </a:r>
            <a:r>
              <a:rPr lang="fr-CA" sz="2800" dirty="0">
                <a:solidFill>
                  <a:srgbClr val="FFC000"/>
                </a:solidFill>
              </a:rPr>
              <a:t>pour </a:t>
            </a:r>
            <a:r>
              <a:rPr lang="fr-CA" sz="2800" dirty="0" smtClean="0">
                <a:solidFill>
                  <a:srgbClr val="FFC000"/>
                </a:solidFill>
              </a:rPr>
              <a:t>femmes</a:t>
            </a:r>
          </a:p>
          <a:p>
            <a:pPr marL="914400" lvl="1" indent="-457200">
              <a:buFont typeface="Wingdings" panose="05000000000000000000" pitchFamily="2" charset="2"/>
              <a:buChar char="ü"/>
            </a:pPr>
            <a:r>
              <a:rPr lang="fr-CA" sz="2800" dirty="0" smtClean="0">
                <a:solidFill>
                  <a:srgbClr val="FFC000"/>
                </a:solidFill>
              </a:rPr>
              <a:t>166 mixtes</a:t>
            </a:r>
          </a:p>
          <a:p>
            <a:pPr marL="914400" lvl="1" indent="-457200">
              <a:buFont typeface="Wingdings" panose="05000000000000000000" pitchFamily="2" charset="2"/>
              <a:buChar char="ü"/>
            </a:pPr>
            <a:endParaRPr lang="fr-CA" sz="2800" dirty="0" smtClean="0">
              <a:solidFill>
                <a:srgbClr val="FFC000"/>
              </a:solidFill>
            </a:endParaRPr>
          </a:p>
          <a:p>
            <a:pPr lvl="1"/>
            <a:endParaRPr lang="fr-CA" sz="2000" u="sng" dirty="0" smtClean="0">
              <a:solidFill>
                <a:srgbClr val="FFC000"/>
              </a:solidFill>
            </a:endParaRPr>
          </a:p>
          <a:p>
            <a:pPr lvl="1"/>
            <a:endParaRPr lang="fr-CA" sz="2000" u="sng" dirty="0">
              <a:solidFill>
                <a:srgbClr val="FFC000"/>
              </a:solidFill>
            </a:endParaRPr>
          </a:p>
          <a:p>
            <a:pPr marL="441325" indent="-441325"/>
            <a:r>
              <a:rPr lang="fr-CA" sz="2800" b="1" u="sng" dirty="0">
                <a:solidFill>
                  <a:srgbClr val="FFC000"/>
                </a:solidFill>
              </a:rPr>
              <a:t>Répartition des personnes admises dans les </a:t>
            </a:r>
            <a:r>
              <a:rPr lang="fr-CA" sz="2800" b="1" u="sng" dirty="0" smtClean="0">
                <a:solidFill>
                  <a:srgbClr val="FFC000"/>
                </a:solidFill>
              </a:rPr>
              <a:t>ressources :</a:t>
            </a:r>
          </a:p>
          <a:p>
            <a:pPr marL="441325" indent="-441325"/>
            <a:endParaRPr lang="fr-CA" sz="1200" dirty="0" smtClean="0">
              <a:solidFill>
                <a:srgbClr val="FFC000"/>
              </a:solidFill>
            </a:endParaRPr>
          </a:p>
          <a:p>
            <a:pPr marL="898525" indent="-457200">
              <a:buFont typeface="Wingdings" panose="05000000000000000000" pitchFamily="2" charset="2"/>
              <a:buChar char="ü"/>
            </a:pPr>
            <a:r>
              <a:rPr lang="fr-CA" sz="2800" dirty="0" smtClean="0">
                <a:solidFill>
                  <a:srgbClr val="FFC000"/>
                </a:solidFill>
              </a:rPr>
              <a:t>86.7 % hommes</a:t>
            </a:r>
          </a:p>
          <a:p>
            <a:pPr marL="898525" indent="-457200">
              <a:buFont typeface="Wingdings" panose="05000000000000000000" pitchFamily="2" charset="2"/>
              <a:buChar char="ü"/>
            </a:pPr>
            <a:r>
              <a:rPr lang="fr-CA" sz="2800" dirty="0" smtClean="0">
                <a:solidFill>
                  <a:srgbClr val="FFC000"/>
                </a:solidFill>
              </a:rPr>
              <a:t>13,3  % femmes</a:t>
            </a:r>
            <a:endParaRPr lang="fr-CA" sz="2800" dirty="0">
              <a:solidFill>
                <a:srgbClr val="FFC000"/>
              </a:solidFill>
            </a:endParaRPr>
          </a:p>
          <a:p>
            <a:endParaRPr lang="fr-CA" sz="1000" dirty="0" smtClean="0"/>
          </a:p>
          <a:p>
            <a:pPr algn="r"/>
            <a:r>
              <a:rPr lang="fr-CA" sz="2500" dirty="0" smtClean="0">
                <a:solidFill>
                  <a:srgbClr val="FFC000"/>
                </a:solidFill>
              </a:rPr>
              <a:t>Données des ressources en 2013-2014</a:t>
            </a:r>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6815" y="1513490"/>
            <a:ext cx="3851403" cy="2567602"/>
          </a:xfrm>
          <a:prstGeom prst="rect">
            <a:avLst/>
          </a:prstGeom>
        </p:spPr>
      </p:pic>
    </p:spTree>
    <p:extLst>
      <p:ext uri="{BB962C8B-B14F-4D97-AF65-F5344CB8AC3E}">
        <p14:creationId xmlns:p14="http://schemas.microsoft.com/office/powerpoint/2010/main" val="2780842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772510" y="252248"/>
            <a:ext cx="10720552" cy="369332"/>
          </a:xfrm>
          <a:prstGeom prst="rect">
            <a:avLst/>
          </a:prstGeom>
          <a:noFill/>
        </p:spPr>
        <p:txBody>
          <a:bodyPr wrap="square" rtlCol="0">
            <a:spAutoFit/>
          </a:bodyPr>
          <a:lstStyle/>
          <a:p>
            <a:endParaRPr lang="fr-CA" dirty="0">
              <a:solidFill>
                <a:srgbClr val="FFC000"/>
              </a:solidFill>
            </a:endParaRPr>
          </a:p>
        </p:txBody>
      </p:sp>
      <p:sp>
        <p:nvSpPr>
          <p:cNvPr id="6" name="ZoneTexte 5"/>
          <p:cNvSpPr txBox="1"/>
          <p:nvPr/>
        </p:nvSpPr>
        <p:spPr>
          <a:xfrm>
            <a:off x="378373" y="244306"/>
            <a:ext cx="11225049" cy="1107996"/>
          </a:xfrm>
          <a:prstGeom prst="rect">
            <a:avLst/>
          </a:prstGeom>
          <a:noFill/>
        </p:spPr>
        <p:txBody>
          <a:bodyPr wrap="square" rtlCol="0">
            <a:spAutoFit/>
          </a:bodyPr>
          <a:lstStyle/>
          <a:p>
            <a:pPr algn="ctr"/>
            <a:r>
              <a:rPr lang="fr-CA" sz="3300" b="1" cap="small" dirty="0">
                <a:solidFill>
                  <a:srgbClr val="FFC000"/>
                </a:solidFill>
              </a:rPr>
              <a:t>Fréquentation des ressources d’hébergement </a:t>
            </a:r>
            <a:endParaRPr lang="fr-CA" sz="3300" b="1" cap="small" dirty="0" smtClean="0">
              <a:solidFill>
                <a:srgbClr val="FFC000"/>
              </a:solidFill>
            </a:endParaRPr>
          </a:p>
          <a:p>
            <a:pPr algn="ctr"/>
            <a:r>
              <a:rPr lang="fr-CA" sz="3300" b="1" cap="small" dirty="0" smtClean="0">
                <a:solidFill>
                  <a:srgbClr val="FFC000"/>
                </a:solidFill>
              </a:rPr>
              <a:t>d’urgence à Montréal </a:t>
            </a:r>
            <a:r>
              <a:rPr lang="fr-CA" sz="3300" b="1" cap="small" dirty="0">
                <a:solidFill>
                  <a:srgbClr val="FFC000"/>
                </a:solidFill>
              </a:rPr>
              <a:t>2008-2016</a:t>
            </a:r>
            <a:endParaRPr lang="fr-CA" sz="3300" cap="small" dirty="0">
              <a:solidFill>
                <a:srgbClr val="FFC000"/>
              </a:solidFill>
            </a:endParaRPr>
          </a:p>
        </p:txBody>
      </p:sp>
      <p:graphicFrame>
        <p:nvGraphicFramePr>
          <p:cNvPr id="8" name="Tableau 7"/>
          <p:cNvGraphicFramePr>
            <a:graphicFrameLocks noGrp="1"/>
          </p:cNvGraphicFramePr>
          <p:nvPr>
            <p:extLst>
              <p:ext uri="{D42A27DB-BD31-4B8C-83A1-F6EECF244321}">
                <p14:modId xmlns:p14="http://schemas.microsoft.com/office/powerpoint/2010/main" val="2693443787"/>
              </p:ext>
            </p:extLst>
          </p:nvPr>
        </p:nvGraphicFramePr>
        <p:xfrm>
          <a:off x="1363718" y="1506321"/>
          <a:ext cx="9254358" cy="4397097"/>
        </p:xfrm>
        <a:graphic>
          <a:graphicData uri="http://schemas.openxmlformats.org/drawingml/2006/table">
            <a:tbl>
              <a:tblPr firstRow="1" firstCol="1" lastRow="1" lastCol="1" bandRow="1" bandCol="1"/>
              <a:tblGrid>
                <a:gridCol w="2665124"/>
                <a:gridCol w="3861800"/>
                <a:gridCol w="2727434"/>
              </a:tblGrid>
              <a:tr h="305741">
                <a:tc gridSpan="3">
                  <a:txBody>
                    <a:bodyPr/>
                    <a:lstStyle/>
                    <a:p>
                      <a:pPr>
                        <a:lnSpc>
                          <a:spcPct val="115000"/>
                        </a:lnSpc>
                        <a:spcAft>
                          <a:spcPts val="0"/>
                        </a:spcAft>
                      </a:pPr>
                      <a:r>
                        <a:rPr lang="fr-CA" sz="2400" b="1"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Services d’hébergement d’urgence pour HOMMES</a:t>
                      </a:r>
                      <a:endParaRPr lang="fr-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5455" marR="85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fr-CA"/>
                    </a:p>
                  </a:txBody>
                  <a:tcPr/>
                </a:tc>
                <a:tc hMerge="1">
                  <a:txBody>
                    <a:bodyPr/>
                    <a:lstStyle/>
                    <a:p>
                      <a:endParaRPr lang="fr-CA"/>
                    </a:p>
                  </a:txBody>
                  <a:tcPr/>
                </a:tc>
              </a:tr>
              <a:tr h="611481">
                <a:tc>
                  <a:txBody>
                    <a:bodyPr/>
                    <a:lstStyle/>
                    <a:p>
                      <a:pPr algn="ctr">
                        <a:lnSpc>
                          <a:spcPct val="115000"/>
                        </a:lnSpc>
                        <a:spcAft>
                          <a:spcPts val="0"/>
                        </a:spcAft>
                      </a:pPr>
                      <a:r>
                        <a:rPr lang="fr-CA" sz="2400" u="sng" dirty="0">
                          <a:solidFill>
                            <a:srgbClr val="FFC000"/>
                          </a:solidFill>
                          <a:effectLst/>
                          <a:latin typeface="+mn-lt"/>
                          <a:ea typeface="Calibri" panose="020F0502020204030204" pitchFamily="34" charset="0"/>
                          <a:cs typeface="Times New Roman" panose="02020603050405020304" pitchFamily="18" charset="0"/>
                        </a:rPr>
                        <a:t>Année</a:t>
                      </a:r>
                      <a:endParaRPr lang="fr-CA" sz="2400" dirty="0">
                        <a:effectLst/>
                        <a:latin typeface="+mn-lt"/>
                        <a:ea typeface="Calibri" panose="020F0502020204030204" pitchFamily="34" charset="0"/>
                        <a:cs typeface="Times New Roman" panose="02020603050405020304" pitchFamily="18" charset="0"/>
                      </a:endParaRPr>
                    </a:p>
                  </a:txBody>
                  <a:tcPr marL="85455" marR="85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fr-CA" sz="2400" u="sng" dirty="0">
                          <a:solidFill>
                            <a:srgbClr val="FFC000"/>
                          </a:solidFill>
                          <a:effectLst/>
                          <a:latin typeface="+mn-lt"/>
                          <a:ea typeface="Calibri" panose="020F0502020204030204" pitchFamily="34" charset="0"/>
                          <a:cs typeface="Times New Roman" panose="02020603050405020304" pitchFamily="18" charset="0"/>
                        </a:rPr>
                        <a:t>Nombre de nuitées</a:t>
                      </a:r>
                      <a:endParaRPr lang="fr-CA" sz="2400" dirty="0">
                        <a:effectLst/>
                        <a:latin typeface="+mn-lt"/>
                        <a:ea typeface="Calibri" panose="020F0502020204030204" pitchFamily="34" charset="0"/>
                        <a:cs typeface="Times New Roman" panose="02020603050405020304" pitchFamily="18" charset="0"/>
                      </a:endParaRPr>
                    </a:p>
                  </a:txBody>
                  <a:tcPr marL="85455" marR="85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fr-CA" sz="2400" u="sng">
                          <a:solidFill>
                            <a:srgbClr val="FFC000"/>
                          </a:solidFill>
                          <a:effectLst/>
                          <a:latin typeface="+mn-lt"/>
                          <a:ea typeface="Calibri" panose="020F0502020204030204" pitchFamily="34" charset="0"/>
                          <a:cs typeface="Times New Roman" panose="02020603050405020304" pitchFamily="18" charset="0"/>
                        </a:rPr>
                        <a:t>Nombre de places</a:t>
                      </a:r>
                      <a:endParaRPr lang="fr-CA" sz="2400">
                        <a:effectLst/>
                        <a:latin typeface="+mn-lt"/>
                        <a:ea typeface="Calibri" panose="020F0502020204030204" pitchFamily="34" charset="0"/>
                        <a:cs typeface="Times New Roman" panose="02020603050405020304" pitchFamily="18" charset="0"/>
                      </a:endParaRPr>
                    </a:p>
                  </a:txBody>
                  <a:tcPr marL="85455" marR="85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05741">
                <a:tc>
                  <a:txBody>
                    <a:bodyPr/>
                    <a:lstStyle/>
                    <a:p>
                      <a:pPr algn="ctr">
                        <a:lnSpc>
                          <a:spcPct val="115000"/>
                        </a:lnSpc>
                        <a:spcAft>
                          <a:spcPts val="0"/>
                        </a:spcAft>
                      </a:pPr>
                      <a:r>
                        <a:rPr lang="fr-CA" sz="2400" dirty="0">
                          <a:solidFill>
                            <a:srgbClr val="FFC000"/>
                          </a:solidFill>
                          <a:effectLst/>
                          <a:latin typeface="+mn-lt"/>
                          <a:ea typeface="Calibri" panose="020F0502020204030204" pitchFamily="34" charset="0"/>
                          <a:cs typeface="Times New Roman" panose="02020603050405020304" pitchFamily="18" charset="0"/>
                        </a:rPr>
                        <a:t>Hiver 2008-2009</a:t>
                      </a:r>
                      <a:endParaRPr lang="fr-CA" sz="2400" dirty="0">
                        <a:effectLst/>
                        <a:latin typeface="+mn-lt"/>
                        <a:ea typeface="Calibri" panose="020F0502020204030204" pitchFamily="34" charset="0"/>
                        <a:cs typeface="Times New Roman" panose="02020603050405020304" pitchFamily="18" charset="0"/>
                      </a:endParaRPr>
                    </a:p>
                  </a:txBody>
                  <a:tcPr marL="85455" marR="85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fr-CA" sz="2400" dirty="0">
                          <a:solidFill>
                            <a:srgbClr val="FFC000"/>
                          </a:solidFill>
                          <a:effectLst/>
                          <a:latin typeface="+mn-lt"/>
                          <a:ea typeface="Calibri" panose="020F0502020204030204" pitchFamily="34" charset="0"/>
                          <a:cs typeface="Times New Roman" panose="02020603050405020304" pitchFamily="18" charset="0"/>
                        </a:rPr>
                        <a:t>53 853</a:t>
                      </a:r>
                      <a:endParaRPr lang="fr-CA" sz="2400" dirty="0">
                        <a:effectLst/>
                        <a:latin typeface="+mn-lt"/>
                        <a:ea typeface="Calibri" panose="020F0502020204030204" pitchFamily="34" charset="0"/>
                        <a:cs typeface="Times New Roman" panose="02020603050405020304" pitchFamily="18" charset="0"/>
                      </a:endParaRPr>
                    </a:p>
                  </a:txBody>
                  <a:tcPr marL="85455" marR="85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fr-CA" sz="2400">
                          <a:solidFill>
                            <a:srgbClr val="FFC000"/>
                          </a:solidFill>
                          <a:effectLst/>
                          <a:latin typeface="+mn-lt"/>
                          <a:ea typeface="Calibri" panose="020F0502020204030204" pitchFamily="34" charset="0"/>
                          <a:cs typeface="Times New Roman" panose="02020603050405020304" pitchFamily="18" charset="0"/>
                        </a:rPr>
                        <a:t>567</a:t>
                      </a:r>
                      <a:endParaRPr lang="fr-CA" sz="2400">
                        <a:effectLst/>
                        <a:latin typeface="+mn-lt"/>
                        <a:ea typeface="Calibri" panose="020F0502020204030204" pitchFamily="34" charset="0"/>
                        <a:cs typeface="Times New Roman" panose="02020603050405020304" pitchFamily="18" charset="0"/>
                      </a:endParaRPr>
                    </a:p>
                  </a:txBody>
                  <a:tcPr marL="85455" marR="85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05741">
                <a:tc>
                  <a:txBody>
                    <a:bodyPr/>
                    <a:lstStyle/>
                    <a:p>
                      <a:pPr algn="ctr">
                        <a:lnSpc>
                          <a:spcPct val="115000"/>
                        </a:lnSpc>
                        <a:spcAft>
                          <a:spcPts val="0"/>
                        </a:spcAft>
                      </a:pPr>
                      <a:r>
                        <a:rPr lang="fr-CA" sz="2400">
                          <a:solidFill>
                            <a:srgbClr val="FFC000"/>
                          </a:solidFill>
                          <a:effectLst/>
                          <a:latin typeface="+mn-lt"/>
                          <a:ea typeface="Calibri" panose="020F0502020204030204" pitchFamily="34" charset="0"/>
                          <a:cs typeface="Times New Roman" panose="02020603050405020304" pitchFamily="18" charset="0"/>
                        </a:rPr>
                        <a:t>Hiver 2009-2010</a:t>
                      </a:r>
                      <a:endParaRPr lang="fr-CA" sz="2400">
                        <a:effectLst/>
                        <a:latin typeface="+mn-lt"/>
                        <a:ea typeface="Calibri" panose="020F0502020204030204" pitchFamily="34" charset="0"/>
                        <a:cs typeface="Times New Roman" panose="02020603050405020304" pitchFamily="18" charset="0"/>
                      </a:endParaRPr>
                    </a:p>
                  </a:txBody>
                  <a:tcPr marL="85455" marR="85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fr-CA" sz="2400" dirty="0">
                          <a:solidFill>
                            <a:srgbClr val="FFC000"/>
                          </a:solidFill>
                          <a:effectLst/>
                          <a:latin typeface="+mn-lt"/>
                          <a:ea typeface="Calibri" panose="020F0502020204030204" pitchFamily="34" charset="0"/>
                          <a:cs typeface="Times New Roman" panose="02020603050405020304" pitchFamily="18" charset="0"/>
                        </a:rPr>
                        <a:t>56 287</a:t>
                      </a:r>
                      <a:endParaRPr lang="fr-CA" sz="2400" dirty="0">
                        <a:effectLst/>
                        <a:latin typeface="+mn-lt"/>
                        <a:ea typeface="Calibri" panose="020F0502020204030204" pitchFamily="34" charset="0"/>
                        <a:cs typeface="Times New Roman" panose="02020603050405020304" pitchFamily="18" charset="0"/>
                      </a:endParaRPr>
                    </a:p>
                  </a:txBody>
                  <a:tcPr marL="85455" marR="85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fr-CA" sz="2400" dirty="0">
                          <a:solidFill>
                            <a:srgbClr val="FFC000"/>
                          </a:solidFill>
                          <a:effectLst/>
                          <a:latin typeface="+mn-lt"/>
                          <a:ea typeface="Calibri" panose="020F0502020204030204" pitchFamily="34" charset="0"/>
                          <a:cs typeface="Times New Roman" panose="02020603050405020304" pitchFamily="18" charset="0"/>
                        </a:rPr>
                        <a:t>567</a:t>
                      </a:r>
                      <a:endParaRPr lang="fr-CA" sz="2400" dirty="0">
                        <a:effectLst/>
                        <a:latin typeface="+mn-lt"/>
                        <a:ea typeface="Calibri" panose="020F0502020204030204" pitchFamily="34" charset="0"/>
                        <a:cs typeface="Times New Roman" panose="02020603050405020304" pitchFamily="18" charset="0"/>
                      </a:endParaRPr>
                    </a:p>
                  </a:txBody>
                  <a:tcPr marL="85455" marR="85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05741">
                <a:tc>
                  <a:txBody>
                    <a:bodyPr/>
                    <a:lstStyle/>
                    <a:p>
                      <a:pPr algn="ctr">
                        <a:lnSpc>
                          <a:spcPct val="115000"/>
                        </a:lnSpc>
                        <a:spcAft>
                          <a:spcPts val="0"/>
                        </a:spcAft>
                      </a:pPr>
                      <a:r>
                        <a:rPr lang="fr-CA" sz="2400">
                          <a:solidFill>
                            <a:srgbClr val="FFC000"/>
                          </a:solidFill>
                          <a:effectLst/>
                          <a:latin typeface="+mn-lt"/>
                          <a:ea typeface="Calibri" panose="020F0502020204030204" pitchFamily="34" charset="0"/>
                          <a:cs typeface="Times New Roman" panose="02020603050405020304" pitchFamily="18" charset="0"/>
                        </a:rPr>
                        <a:t>Hiver 2010-2011</a:t>
                      </a:r>
                      <a:endParaRPr lang="fr-CA" sz="2400">
                        <a:effectLst/>
                        <a:latin typeface="+mn-lt"/>
                        <a:ea typeface="Calibri" panose="020F0502020204030204" pitchFamily="34" charset="0"/>
                        <a:cs typeface="Times New Roman" panose="02020603050405020304" pitchFamily="18" charset="0"/>
                      </a:endParaRPr>
                    </a:p>
                  </a:txBody>
                  <a:tcPr marL="85455" marR="85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fr-CA" sz="2400" dirty="0">
                          <a:solidFill>
                            <a:srgbClr val="FFC000"/>
                          </a:solidFill>
                          <a:effectLst/>
                          <a:latin typeface="+mn-lt"/>
                          <a:ea typeface="Calibri" panose="020F0502020204030204" pitchFamily="34" charset="0"/>
                          <a:cs typeface="Times New Roman" panose="02020603050405020304" pitchFamily="18" charset="0"/>
                        </a:rPr>
                        <a:t>59 960</a:t>
                      </a:r>
                      <a:endParaRPr lang="fr-CA" sz="2400" dirty="0">
                        <a:effectLst/>
                        <a:latin typeface="+mn-lt"/>
                        <a:ea typeface="Calibri" panose="020F0502020204030204" pitchFamily="34" charset="0"/>
                        <a:cs typeface="Times New Roman" panose="02020603050405020304" pitchFamily="18" charset="0"/>
                      </a:endParaRPr>
                    </a:p>
                  </a:txBody>
                  <a:tcPr marL="85455" marR="85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fr-CA" sz="2400" dirty="0">
                          <a:solidFill>
                            <a:srgbClr val="FFC000"/>
                          </a:solidFill>
                          <a:effectLst/>
                          <a:latin typeface="+mn-lt"/>
                          <a:ea typeface="Calibri" panose="020F0502020204030204" pitchFamily="34" charset="0"/>
                          <a:cs typeface="Times New Roman" panose="02020603050405020304" pitchFamily="18" charset="0"/>
                        </a:rPr>
                        <a:t>601</a:t>
                      </a:r>
                      <a:endParaRPr lang="fr-CA" sz="2400" dirty="0">
                        <a:effectLst/>
                        <a:latin typeface="+mn-lt"/>
                        <a:ea typeface="Calibri" panose="020F0502020204030204" pitchFamily="34" charset="0"/>
                        <a:cs typeface="Times New Roman" panose="02020603050405020304" pitchFamily="18" charset="0"/>
                      </a:endParaRPr>
                    </a:p>
                  </a:txBody>
                  <a:tcPr marL="85455" marR="85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05741">
                <a:tc>
                  <a:txBody>
                    <a:bodyPr/>
                    <a:lstStyle/>
                    <a:p>
                      <a:pPr algn="ctr">
                        <a:lnSpc>
                          <a:spcPct val="115000"/>
                        </a:lnSpc>
                        <a:spcAft>
                          <a:spcPts val="0"/>
                        </a:spcAft>
                      </a:pPr>
                      <a:r>
                        <a:rPr lang="fr-CA" sz="2400">
                          <a:solidFill>
                            <a:srgbClr val="FFC000"/>
                          </a:solidFill>
                          <a:effectLst/>
                          <a:latin typeface="+mn-lt"/>
                          <a:ea typeface="Calibri" panose="020F0502020204030204" pitchFamily="34" charset="0"/>
                          <a:cs typeface="Times New Roman" panose="02020603050405020304" pitchFamily="18" charset="0"/>
                        </a:rPr>
                        <a:t>Hiver 2011-2012</a:t>
                      </a:r>
                      <a:endParaRPr lang="fr-CA" sz="2400">
                        <a:effectLst/>
                        <a:latin typeface="+mn-lt"/>
                        <a:ea typeface="Calibri" panose="020F0502020204030204" pitchFamily="34" charset="0"/>
                        <a:cs typeface="Times New Roman" panose="02020603050405020304" pitchFamily="18" charset="0"/>
                      </a:endParaRPr>
                    </a:p>
                  </a:txBody>
                  <a:tcPr marL="85455" marR="85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fr-CA" sz="2400" dirty="0">
                          <a:solidFill>
                            <a:srgbClr val="FFC000"/>
                          </a:solidFill>
                          <a:effectLst/>
                          <a:latin typeface="+mn-lt"/>
                          <a:ea typeface="Calibri" panose="020F0502020204030204" pitchFamily="34" charset="0"/>
                          <a:cs typeface="Times New Roman" panose="02020603050405020304" pitchFamily="18" charset="0"/>
                        </a:rPr>
                        <a:t>63 784</a:t>
                      </a:r>
                      <a:endParaRPr lang="fr-CA" sz="2400" dirty="0">
                        <a:effectLst/>
                        <a:latin typeface="+mn-lt"/>
                        <a:ea typeface="Calibri" panose="020F0502020204030204" pitchFamily="34" charset="0"/>
                        <a:cs typeface="Times New Roman" panose="02020603050405020304" pitchFamily="18" charset="0"/>
                      </a:endParaRPr>
                    </a:p>
                  </a:txBody>
                  <a:tcPr marL="85455" marR="85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fr-CA" sz="2400" dirty="0">
                          <a:solidFill>
                            <a:srgbClr val="FFC000"/>
                          </a:solidFill>
                          <a:effectLst/>
                          <a:latin typeface="+mn-lt"/>
                          <a:ea typeface="Calibri" panose="020F0502020204030204" pitchFamily="34" charset="0"/>
                          <a:cs typeface="Times New Roman" panose="02020603050405020304" pitchFamily="18" charset="0"/>
                        </a:rPr>
                        <a:t>616</a:t>
                      </a:r>
                      <a:endParaRPr lang="fr-CA" sz="2400" dirty="0">
                        <a:effectLst/>
                        <a:latin typeface="+mn-lt"/>
                        <a:ea typeface="Calibri" panose="020F0502020204030204" pitchFamily="34" charset="0"/>
                        <a:cs typeface="Times New Roman" panose="02020603050405020304" pitchFamily="18" charset="0"/>
                      </a:endParaRPr>
                    </a:p>
                  </a:txBody>
                  <a:tcPr marL="85455" marR="85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05741">
                <a:tc>
                  <a:txBody>
                    <a:bodyPr/>
                    <a:lstStyle/>
                    <a:p>
                      <a:pPr algn="ctr">
                        <a:lnSpc>
                          <a:spcPct val="115000"/>
                        </a:lnSpc>
                        <a:spcAft>
                          <a:spcPts val="0"/>
                        </a:spcAft>
                      </a:pPr>
                      <a:r>
                        <a:rPr lang="fr-CA" sz="2400">
                          <a:solidFill>
                            <a:srgbClr val="FFC000"/>
                          </a:solidFill>
                          <a:effectLst/>
                          <a:latin typeface="+mn-lt"/>
                          <a:ea typeface="Calibri" panose="020F0502020204030204" pitchFamily="34" charset="0"/>
                          <a:cs typeface="Times New Roman" panose="02020603050405020304" pitchFamily="18" charset="0"/>
                        </a:rPr>
                        <a:t>Hiver 2012-2013</a:t>
                      </a:r>
                      <a:endParaRPr lang="fr-CA" sz="2400">
                        <a:effectLst/>
                        <a:latin typeface="+mn-lt"/>
                        <a:ea typeface="Calibri" panose="020F0502020204030204" pitchFamily="34" charset="0"/>
                        <a:cs typeface="Times New Roman" panose="02020603050405020304" pitchFamily="18" charset="0"/>
                      </a:endParaRPr>
                    </a:p>
                  </a:txBody>
                  <a:tcPr marL="85455" marR="85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fr-CA" sz="2400" dirty="0">
                          <a:solidFill>
                            <a:srgbClr val="FFC000"/>
                          </a:solidFill>
                          <a:effectLst/>
                          <a:latin typeface="+mn-lt"/>
                          <a:ea typeface="Calibri" panose="020F0502020204030204" pitchFamily="34" charset="0"/>
                          <a:cs typeface="Times New Roman" panose="02020603050405020304" pitchFamily="18" charset="0"/>
                        </a:rPr>
                        <a:t>66 633</a:t>
                      </a:r>
                      <a:endParaRPr lang="fr-CA" sz="2400" dirty="0">
                        <a:effectLst/>
                        <a:latin typeface="+mn-lt"/>
                        <a:ea typeface="Calibri" panose="020F0502020204030204" pitchFamily="34" charset="0"/>
                        <a:cs typeface="Times New Roman" panose="02020603050405020304" pitchFamily="18" charset="0"/>
                      </a:endParaRPr>
                    </a:p>
                  </a:txBody>
                  <a:tcPr marL="85455" marR="85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fr-CA" sz="2400" dirty="0">
                          <a:solidFill>
                            <a:srgbClr val="FFC000"/>
                          </a:solidFill>
                          <a:effectLst/>
                          <a:latin typeface="+mn-lt"/>
                          <a:ea typeface="Calibri" panose="020F0502020204030204" pitchFamily="34" charset="0"/>
                          <a:cs typeface="Times New Roman" panose="02020603050405020304" pitchFamily="18" charset="0"/>
                        </a:rPr>
                        <a:t>658</a:t>
                      </a:r>
                      <a:endParaRPr lang="fr-CA" sz="2400" dirty="0">
                        <a:effectLst/>
                        <a:latin typeface="+mn-lt"/>
                        <a:ea typeface="Calibri" panose="020F0502020204030204" pitchFamily="34" charset="0"/>
                        <a:cs typeface="Times New Roman" panose="02020603050405020304" pitchFamily="18" charset="0"/>
                      </a:endParaRPr>
                    </a:p>
                  </a:txBody>
                  <a:tcPr marL="85455" marR="85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05741">
                <a:tc>
                  <a:txBody>
                    <a:bodyPr/>
                    <a:lstStyle/>
                    <a:p>
                      <a:pPr algn="ctr">
                        <a:lnSpc>
                          <a:spcPct val="115000"/>
                        </a:lnSpc>
                        <a:spcAft>
                          <a:spcPts val="0"/>
                        </a:spcAft>
                      </a:pPr>
                      <a:r>
                        <a:rPr lang="fr-CA" sz="2400">
                          <a:solidFill>
                            <a:srgbClr val="FFC000"/>
                          </a:solidFill>
                          <a:effectLst/>
                          <a:latin typeface="+mn-lt"/>
                          <a:ea typeface="Calibri" panose="020F0502020204030204" pitchFamily="34" charset="0"/>
                          <a:cs typeface="Times New Roman" panose="02020603050405020304" pitchFamily="18" charset="0"/>
                        </a:rPr>
                        <a:t>Hiver 2013-2014</a:t>
                      </a:r>
                      <a:endParaRPr lang="fr-CA" sz="2400">
                        <a:effectLst/>
                        <a:latin typeface="+mn-lt"/>
                        <a:ea typeface="Calibri" panose="020F0502020204030204" pitchFamily="34" charset="0"/>
                        <a:cs typeface="Times New Roman" panose="02020603050405020304" pitchFamily="18" charset="0"/>
                      </a:endParaRPr>
                    </a:p>
                  </a:txBody>
                  <a:tcPr marL="85455" marR="85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fr-CA" sz="2400" dirty="0">
                          <a:solidFill>
                            <a:srgbClr val="FFC000"/>
                          </a:solidFill>
                          <a:effectLst/>
                          <a:latin typeface="+mn-lt"/>
                          <a:ea typeface="Calibri" panose="020F0502020204030204" pitchFamily="34" charset="0"/>
                          <a:cs typeface="Times New Roman" panose="02020603050405020304" pitchFamily="18" charset="0"/>
                        </a:rPr>
                        <a:t>69 327</a:t>
                      </a:r>
                      <a:endParaRPr lang="fr-CA" sz="2400" dirty="0">
                        <a:effectLst/>
                        <a:latin typeface="+mn-lt"/>
                        <a:ea typeface="Calibri" panose="020F0502020204030204" pitchFamily="34" charset="0"/>
                        <a:cs typeface="Times New Roman" panose="02020603050405020304" pitchFamily="18" charset="0"/>
                      </a:endParaRPr>
                    </a:p>
                  </a:txBody>
                  <a:tcPr marL="85455" marR="85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fr-CA" sz="2400" dirty="0">
                          <a:solidFill>
                            <a:srgbClr val="FFC000"/>
                          </a:solidFill>
                          <a:effectLst/>
                          <a:latin typeface="+mn-lt"/>
                          <a:ea typeface="Calibri" panose="020F0502020204030204" pitchFamily="34" charset="0"/>
                          <a:cs typeface="Times New Roman" panose="02020603050405020304" pitchFamily="18" charset="0"/>
                        </a:rPr>
                        <a:t>666</a:t>
                      </a:r>
                      <a:endParaRPr lang="fr-CA" sz="2400" dirty="0">
                        <a:effectLst/>
                        <a:latin typeface="+mn-lt"/>
                        <a:ea typeface="Calibri" panose="020F0502020204030204" pitchFamily="34" charset="0"/>
                        <a:cs typeface="Times New Roman" panose="02020603050405020304" pitchFamily="18" charset="0"/>
                      </a:endParaRPr>
                    </a:p>
                  </a:txBody>
                  <a:tcPr marL="85455" marR="85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05741">
                <a:tc>
                  <a:txBody>
                    <a:bodyPr/>
                    <a:lstStyle/>
                    <a:p>
                      <a:pPr algn="ctr">
                        <a:lnSpc>
                          <a:spcPct val="115000"/>
                        </a:lnSpc>
                        <a:spcAft>
                          <a:spcPts val="0"/>
                        </a:spcAft>
                      </a:pPr>
                      <a:r>
                        <a:rPr lang="fr-CA" sz="2400" dirty="0">
                          <a:solidFill>
                            <a:srgbClr val="FFC000"/>
                          </a:solidFill>
                          <a:effectLst/>
                          <a:latin typeface="+mn-lt"/>
                          <a:ea typeface="Calibri" panose="020F0502020204030204" pitchFamily="34" charset="0"/>
                          <a:cs typeface="Times New Roman" panose="02020603050405020304" pitchFamily="18" charset="0"/>
                        </a:rPr>
                        <a:t>Hiver 2014-2015</a:t>
                      </a:r>
                      <a:endParaRPr lang="fr-CA" sz="2400" dirty="0">
                        <a:effectLst/>
                        <a:latin typeface="+mn-lt"/>
                        <a:ea typeface="Calibri" panose="020F0502020204030204" pitchFamily="34" charset="0"/>
                        <a:cs typeface="Times New Roman" panose="02020603050405020304" pitchFamily="18" charset="0"/>
                      </a:endParaRPr>
                    </a:p>
                  </a:txBody>
                  <a:tcPr marL="85455" marR="85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fr-CA" sz="2400" dirty="0">
                          <a:solidFill>
                            <a:srgbClr val="FFC000"/>
                          </a:solidFill>
                          <a:effectLst/>
                          <a:latin typeface="+mn-lt"/>
                          <a:ea typeface="Calibri" panose="020F0502020204030204" pitchFamily="34" charset="0"/>
                          <a:cs typeface="Times New Roman" panose="02020603050405020304" pitchFamily="18" charset="0"/>
                        </a:rPr>
                        <a:t>66 035</a:t>
                      </a:r>
                      <a:endParaRPr lang="fr-CA" sz="2400" dirty="0">
                        <a:effectLst/>
                        <a:latin typeface="+mn-lt"/>
                        <a:ea typeface="Calibri" panose="020F0502020204030204" pitchFamily="34" charset="0"/>
                        <a:cs typeface="Times New Roman" panose="02020603050405020304" pitchFamily="18" charset="0"/>
                      </a:endParaRPr>
                    </a:p>
                  </a:txBody>
                  <a:tcPr marL="85455" marR="85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fr-CA" sz="2400" dirty="0">
                          <a:solidFill>
                            <a:srgbClr val="FFC000"/>
                          </a:solidFill>
                          <a:effectLst/>
                          <a:latin typeface="+mn-lt"/>
                          <a:ea typeface="Calibri" panose="020F0502020204030204" pitchFamily="34" charset="0"/>
                          <a:cs typeface="Times New Roman" panose="02020603050405020304" pitchFamily="18" charset="0"/>
                        </a:rPr>
                        <a:t>654</a:t>
                      </a:r>
                      <a:endParaRPr lang="fr-CA" sz="2400" dirty="0">
                        <a:effectLst/>
                        <a:latin typeface="+mn-lt"/>
                        <a:ea typeface="Calibri" panose="020F0502020204030204" pitchFamily="34" charset="0"/>
                        <a:cs typeface="Times New Roman" panose="02020603050405020304" pitchFamily="18" charset="0"/>
                      </a:endParaRPr>
                    </a:p>
                  </a:txBody>
                  <a:tcPr marL="85455" marR="85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66027">
                <a:tc>
                  <a:txBody>
                    <a:bodyPr/>
                    <a:lstStyle/>
                    <a:p>
                      <a:pPr algn="ctr">
                        <a:lnSpc>
                          <a:spcPct val="115000"/>
                        </a:lnSpc>
                        <a:spcAft>
                          <a:spcPts val="0"/>
                        </a:spcAft>
                      </a:pPr>
                      <a:r>
                        <a:rPr lang="fr-CA" sz="2400" dirty="0">
                          <a:solidFill>
                            <a:srgbClr val="FFC000"/>
                          </a:solidFill>
                          <a:effectLst/>
                          <a:latin typeface="+mn-lt"/>
                          <a:ea typeface="Calibri" panose="020F0502020204030204" pitchFamily="34" charset="0"/>
                          <a:cs typeface="Times New Roman" panose="02020603050405020304" pitchFamily="18" charset="0"/>
                        </a:rPr>
                        <a:t>Hiver 2015-2016</a:t>
                      </a:r>
                      <a:endParaRPr lang="fr-CA" sz="2400" dirty="0">
                        <a:effectLst/>
                        <a:latin typeface="+mn-lt"/>
                        <a:ea typeface="Calibri" panose="020F0502020204030204" pitchFamily="34" charset="0"/>
                        <a:cs typeface="Times New Roman" panose="02020603050405020304" pitchFamily="18" charset="0"/>
                      </a:endParaRPr>
                    </a:p>
                  </a:txBody>
                  <a:tcPr marL="85455" marR="85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fr-CA" sz="2400" dirty="0">
                          <a:solidFill>
                            <a:srgbClr val="FFC000"/>
                          </a:solidFill>
                          <a:effectLst/>
                          <a:latin typeface="+mn-lt"/>
                          <a:ea typeface="Calibri" panose="020F0502020204030204" pitchFamily="34" charset="0"/>
                          <a:cs typeface="Times New Roman" panose="02020603050405020304" pitchFamily="18" charset="0"/>
                        </a:rPr>
                        <a:t>72 980 </a:t>
                      </a:r>
                      <a:r>
                        <a:rPr lang="fr-CA" sz="2400" baseline="0" dirty="0" smtClean="0">
                          <a:solidFill>
                            <a:schemeClr val="tx1"/>
                          </a:solidFill>
                          <a:effectLst/>
                          <a:latin typeface="+mn-lt"/>
                          <a:ea typeface="Calibri" panose="020F0502020204030204" pitchFamily="34" charset="0"/>
                          <a:cs typeface="Times New Roman" panose="02020603050405020304" pitchFamily="18" charset="0"/>
                        </a:rPr>
                        <a:t> </a:t>
                      </a:r>
                      <a:r>
                        <a:rPr lang="fr-CA" sz="2400" b="1" dirty="0" smtClean="0">
                          <a:solidFill>
                            <a:srgbClr val="FFC000"/>
                          </a:solidFill>
                          <a:effectLst/>
                          <a:latin typeface="+mn-lt"/>
                          <a:ea typeface="Calibri" panose="020F0502020204030204" pitchFamily="34" charset="0"/>
                          <a:cs typeface="Times New Roman" panose="02020603050405020304" pitchFamily="18" charset="0"/>
                        </a:rPr>
                        <a:t>(+</a:t>
                      </a:r>
                      <a:r>
                        <a:rPr lang="fr-CA" sz="2400" b="1" dirty="0">
                          <a:solidFill>
                            <a:srgbClr val="FFC000"/>
                          </a:solidFill>
                          <a:effectLst/>
                          <a:latin typeface="+mn-lt"/>
                          <a:ea typeface="Calibri" panose="020F0502020204030204" pitchFamily="34" charset="0"/>
                          <a:cs typeface="Times New Roman" panose="02020603050405020304" pitchFamily="18" charset="0"/>
                        </a:rPr>
                        <a:t>10,5% vs 2014-15)</a:t>
                      </a:r>
                      <a:endParaRPr lang="fr-CA" sz="2400" dirty="0">
                        <a:effectLst/>
                        <a:latin typeface="+mn-lt"/>
                        <a:ea typeface="Calibri" panose="020F0502020204030204" pitchFamily="34" charset="0"/>
                        <a:cs typeface="Times New Roman" panose="02020603050405020304" pitchFamily="18" charset="0"/>
                      </a:endParaRPr>
                    </a:p>
                  </a:txBody>
                  <a:tcPr marL="85455" marR="85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fr-CA" sz="2400" dirty="0">
                          <a:solidFill>
                            <a:srgbClr val="FFC000"/>
                          </a:solidFill>
                          <a:effectLst/>
                          <a:latin typeface="+mn-lt"/>
                          <a:ea typeface="Calibri" panose="020F0502020204030204" pitchFamily="34" charset="0"/>
                          <a:cs typeface="Times New Roman" panose="02020603050405020304" pitchFamily="18" charset="0"/>
                        </a:rPr>
                        <a:t>734</a:t>
                      </a:r>
                      <a:endParaRPr lang="fr-CA" sz="2400" dirty="0">
                        <a:effectLst/>
                        <a:latin typeface="+mn-lt"/>
                        <a:ea typeface="Calibri" panose="020F0502020204030204" pitchFamily="34" charset="0"/>
                        <a:cs typeface="Times New Roman" panose="02020603050405020304" pitchFamily="18" charset="0"/>
                      </a:endParaRPr>
                    </a:p>
                  </a:txBody>
                  <a:tcPr marL="85455" marR="85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
        <p:nvSpPr>
          <p:cNvPr id="10" name="ZoneTexte 9"/>
          <p:cNvSpPr txBox="1"/>
          <p:nvPr/>
        </p:nvSpPr>
        <p:spPr>
          <a:xfrm>
            <a:off x="772511" y="6061078"/>
            <a:ext cx="9845566" cy="646331"/>
          </a:xfrm>
          <a:prstGeom prst="rect">
            <a:avLst/>
          </a:prstGeom>
          <a:noFill/>
        </p:spPr>
        <p:txBody>
          <a:bodyPr wrap="square" rtlCol="0">
            <a:spAutoFit/>
          </a:bodyPr>
          <a:lstStyle/>
          <a:p>
            <a:pPr algn="r"/>
            <a:r>
              <a:rPr lang="fr-CA" i="1" dirty="0">
                <a:solidFill>
                  <a:srgbClr val="FFC000"/>
                </a:solidFill>
              </a:rPr>
              <a:t>Source : Données provenant des organismes du mécanisme de coordination des </a:t>
            </a:r>
            <a:endParaRPr lang="fr-CA" i="1" dirty="0" smtClean="0">
              <a:solidFill>
                <a:srgbClr val="FFC000"/>
              </a:solidFill>
            </a:endParaRPr>
          </a:p>
          <a:p>
            <a:pPr algn="r"/>
            <a:r>
              <a:rPr lang="fr-CA" i="1" dirty="0" smtClean="0">
                <a:solidFill>
                  <a:srgbClr val="FFC000"/>
                </a:solidFill>
              </a:rPr>
              <a:t>Services </a:t>
            </a:r>
            <a:r>
              <a:rPr lang="fr-CA" i="1" dirty="0">
                <a:solidFill>
                  <a:srgbClr val="FFC000"/>
                </a:solidFill>
              </a:rPr>
              <a:t>d’hébergement d’urgence (SHU); </a:t>
            </a:r>
            <a:r>
              <a:rPr lang="fr-CA" dirty="0">
                <a:solidFill>
                  <a:srgbClr val="FFC000"/>
                </a:solidFill>
              </a:rPr>
              <a:t>Période de référence: du 15 décembre 2015 au 31 mars 2016</a:t>
            </a:r>
          </a:p>
        </p:txBody>
      </p:sp>
    </p:spTree>
    <p:extLst>
      <p:ext uri="{BB962C8B-B14F-4D97-AF65-F5344CB8AC3E}">
        <p14:creationId xmlns:p14="http://schemas.microsoft.com/office/powerpoint/2010/main" val="1816950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772510" y="252248"/>
            <a:ext cx="10720552" cy="369332"/>
          </a:xfrm>
          <a:prstGeom prst="rect">
            <a:avLst/>
          </a:prstGeom>
          <a:noFill/>
        </p:spPr>
        <p:txBody>
          <a:bodyPr wrap="square" rtlCol="0">
            <a:spAutoFit/>
          </a:bodyPr>
          <a:lstStyle/>
          <a:p>
            <a:endParaRPr lang="fr-CA" dirty="0">
              <a:solidFill>
                <a:srgbClr val="FFC000"/>
              </a:solidFill>
            </a:endParaRPr>
          </a:p>
        </p:txBody>
      </p:sp>
      <p:sp>
        <p:nvSpPr>
          <p:cNvPr id="6" name="ZoneTexte 5"/>
          <p:cNvSpPr txBox="1"/>
          <p:nvPr/>
        </p:nvSpPr>
        <p:spPr>
          <a:xfrm>
            <a:off x="378373" y="244306"/>
            <a:ext cx="11225049" cy="1107996"/>
          </a:xfrm>
          <a:prstGeom prst="rect">
            <a:avLst/>
          </a:prstGeom>
          <a:noFill/>
        </p:spPr>
        <p:txBody>
          <a:bodyPr wrap="square" rtlCol="0">
            <a:spAutoFit/>
          </a:bodyPr>
          <a:lstStyle/>
          <a:p>
            <a:pPr algn="ctr"/>
            <a:r>
              <a:rPr lang="fr-CA" sz="3300" b="1" cap="small" dirty="0">
                <a:solidFill>
                  <a:srgbClr val="FFC000"/>
                </a:solidFill>
              </a:rPr>
              <a:t>Dénombrement de l’itinérance à Montréal</a:t>
            </a:r>
            <a:br>
              <a:rPr lang="fr-CA" sz="3300" b="1" cap="small" dirty="0">
                <a:solidFill>
                  <a:srgbClr val="FFC000"/>
                </a:solidFill>
              </a:rPr>
            </a:br>
            <a:r>
              <a:rPr lang="fr-CA" sz="3300" b="1" cap="small" dirty="0">
                <a:solidFill>
                  <a:srgbClr val="FFC000"/>
                </a:solidFill>
              </a:rPr>
              <a:t>24 mars 2015 </a:t>
            </a:r>
          </a:p>
        </p:txBody>
      </p:sp>
      <p:sp>
        <p:nvSpPr>
          <p:cNvPr id="2" name="ZoneTexte 1"/>
          <p:cNvSpPr txBox="1"/>
          <p:nvPr/>
        </p:nvSpPr>
        <p:spPr>
          <a:xfrm>
            <a:off x="378374" y="1497724"/>
            <a:ext cx="11477296" cy="3477875"/>
          </a:xfrm>
          <a:prstGeom prst="rect">
            <a:avLst/>
          </a:prstGeom>
          <a:noFill/>
        </p:spPr>
        <p:txBody>
          <a:bodyPr wrap="square" rtlCol="0">
            <a:spAutoFit/>
          </a:bodyPr>
          <a:lstStyle/>
          <a:p>
            <a:r>
              <a:rPr lang="fr-CA" sz="2800" b="1" dirty="0" smtClean="0">
                <a:solidFill>
                  <a:srgbClr val="FFC000"/>
                </a:solidFill>
              </a:rPr>
              <a:t>3 016 personnes dénombrées: </a:t>
            </a:r>
          </a:p>
          <a:p>
            <a:endParaRPr lang="fr-CA" sz="1200" b="1" dirty="0" smtClean="0">
              <a:solidFill>
                <a:srgbClr val="FFC000"/>
              </a:solidFill>
            </a:endParaRPr>
          </a:p>
          <a:p>
            <a:pPr marL="457200" indent="-15875">
              <a:buFont typeface="Wingdings" panose="05000000000000000000" pitchFamily="2" charset="2"/>
              <a:buChar char="ü"/>
            </a:pPr>
            <a:r>
              <a:rPr lang="fr-CA" sz="2800" dirty="0" smtClean="0">
                <a:solidFill>
                  <a:srgbClr val="FFC000"/>
                </a:solidFill>
              </a:rPr>
              <a:t> 724 femmes (24 %)</a:t>
            </a:r>
            <a:endParaRPr lang="fr-CA" sz="2800" dirty="0" smtClean="0">
              <a:solidFill>
                <a:srgbClr val="FFC000"/>
              </a:solidFill>
            </a:endParaRPr>
          </a:p>
          <a:p>
            <a:pPr marL="457200" indent="-15875">
              <a:buFont typeface="Wingdings" panose="05000000000000000000" pitchFamily="2" charset="2"/>
              <a:buChar char="ü"/>
            </a:pPr>
            <a:r>
              <a:rPr lang="fr-CA" sz="2800" dirty="0" smtClean="0">
                <a:solidFill>
                  <a:srgbClr val="FFC000"/>
                </a:solidFill>
              </a:rPr>
              <a:t> 2 292 </a:t>
            </a:r>
            <a:r>
              <a:rPr lang="fr-CA" sz="2800" dirty="0">
                <a:solidFill>
                  <a:srgbClr val="FFC000"/>
                </a:solidFill>
              </a:rPr>
              <a:t>Hommes (76</a:t>
            </a:r>
            <a:r>
              <a:rPr lang="fr-CA" sz="2800" dirty="0" smtClean="0">
                <a:solidFill>
                  <a:srgbClr val="FFC000"/>
                </a:solidFill>
              </a:rPr>
              <a:t>%) </a:t>
            </a:r>
          </a:p>
          <a:p>
            <a:pPr marL="441325"/>
            <a:endParaRPr lang="fr-CA" sz="1200" dirty="0">
              <a:solidFill>
                <a:srgbClr val="FFC000"/>
              </a:solidFill>
            </a:endParaRPr>
          </a:p>
          <a:p>
            <a:pPr marL="1624013" indent="-457200">
              <a:buFont typeface="Wingdings" panose="05000000000000000000" pitchFamily="2" charset="2"/>
              <a:buChar char="§"/>
            </a:pPr>
            <a:r>
              <a:rPr lang="fr-CA" sz="2800" dirty="0" smtClean="0">
                <a:solidFill>
                  <a:srgbClr val="FFC000"/>
                </a:solidFill>
              </a:rPr>
              <a:t>93 </a:t>
            </a:r>
            <a:r>
              <a:rPr lang="fr-CA" sz="2800" dirty="0">
                <a:solidFill>
                  <a:srgbClr val="FFC000"/>
                </a:solidFill>
              </a:rPr>
              <a:t>% sont des hommes dans les lieux </a:t>
            </a:r>
            <a:r>
              <a:rPr lang="fr-CA" sz="2800" dirty="0" smtClean="0">
                <a:solidFill>
                  <a:srgbClr val="FFC000"/>
                </a:solidFill>
              </a:rPr>
              <a:t>extérieurs</a:t>
            </a:r>
          </a:p>
          <a:p>
            <a:pPr marL="1624013" indent="-457200">
              <a:buFont typeface="Wingdings" panose="05000000000000000000" pitchFamily="2" charset="2"/>
              <a:buChar char="§"/>
            </a:pPr>
            <a:r>
              <a:rPr lang="fr-CA" sz="2800" dirty="0" smtClean="0">
                <a:solidFill>
                  <a:srgbClr val="FFC000"/>
                </a:solidFill>
              </a:rPr>
              <a:t>86 </a:t>
            </a:r>
            <a:r>
              <a:rPr lang="fr-CA" sz="2800" dirty="0">
                <a:solidFill>
                  <a:srgbClr val="FFC000"/>
                </a:solidFill>
              </a:rPr>
              <a:t>% sont des hommes dans les </a:t>
            </a:r>
            <a:r>
              <a:rPr lang="fr-CA" sz="2800" dirty="0" smtClean="0">
                <a:solidFill>
                  <a:srgbClr val="FFC000"/>
                </a:solidFill>
              </a:rPr>
              <a:t>refuges</a:t>
            </a:r>
          </a:p>
          <a:p>
            <a:pPr marL="1624013" indent="-457200">
              <a:buFont typeface="Wingdings" panose="05000000000000000000" pitchFamily="2" charset="2"/>
              <a:buChar char="§"/>
            </a:pPr>
            <a:r>
              <a:rPr lang="fr-CA" sz="2800" dirty="0" smtClean="0">
                <a:solidFill>
                  <a:srgbClr val="FFC000"/>
                </a:solidFill>
              </a:rPr>
              <a:t>80 </a:t>
            </a:r>
            <a:r>
              <a:rPr lang="fr-CA" sz="2800" dirty="0">
                <a:solidFill>
                  <a:srgbClr val="FFC000"/>
                </a:solidFill>
              </a:rPr>
              <a:t>% sont des hommes dans les autres </a:t>
            </a:r>
            <a:r>
              <a:rPr lang="fr-CA" sz="2800" dirty="0" smtClean="0">
                <a:solidFill>
                  <a:srgbClr val="FFC000"/>
                </a:solidFill>
              </a:rPr>
              <a:t>lieux</a:t>
            </a:r>
          </a:p>
          <a:p>
            <a:pPr marL="1624013" indent="-457200">
              <a:buFont typeface="Wingdings" panose="05000000000000000000" pitchFamily="2" charset="2"/>
              <a:buChar char="§"/>
            </a:pPr>
            <a:r>
              <a:rPr lang="fr-CA" sz="2800" dirty="0" smtClean="0">
                <a:solidFill>
                  <a:srgbClr val="FFC000"/>
                </a:solidFill>
              </a:rPr>
              <a:t>46 </a:t>
            </a:r>
            <a:r>
              <a:rPr lang="fr-CA" sz="2800" dirty="0">
                <a:solidFill>
                  <a:srgbClr val="FFC000"/>
                </a:solidFill>
              </a:rPr>
              <a:t>% sont des hommes dans les logements </a:t>
            </a:r>
            <a:r>
              <a:rPr lang="fr-CA" sz="2800" dirty="0" smtClean="0">
                <a:solidFill>
                  <a:srgbClr val="FFC000"/>
                </a:solidFill>
              </a:rPr>
              <a:t>transitoires</a:t>
            </a:r>
          </a:p>
        </p:txBody>
      </p:sp>
      <p:sp>
        <p:nvSpPr>
          <p:cNvPr id="3" name="ZoneTexte 2"/>
          <p:cNvSpPr txBox="1"/>
          <p:nvPr/>
        </p:nvSpPr>
        <p:spPr>
          <a:xfrm>
            <a:off x="378373" y="5439103"/>
            <a:ext cx="11477297" cy="523220"/>
          </a:xfrm>
          <a:prstGeom prst="rect">
            <a:avLst/>
          </a:prstGeom>
          <a:noFill/>
          <a:ln>
            <a:solidFill>
              <a:schemeClr val="bg1"/>
            </a:solidFill>
          </a:ln>
        </p:spPr>
        <p:txBody>
          <a:bodyPr wrap="square" rtlCol="0">
            <a:spAutoFit/>
          </a:bodyPr>
          <a:lstStyle/>
          <a:p>
            <a:pPr algn="ctr"/>
            <a:r>
              <a:rPr lang="fr-CA" sz="2800" dirty="0" smtClean="0">
                <a:solidFill>
                  <a:srgbClr val="FFC000"/>
                </a:solidFill>
              </a:rPr>
              <a:t>38 </a:t>
            </a:r>
            <a:r>
              <a:rPr lang="fr-CA" sz="2800" dirty="0">
                <a:solidFill>
                  <a:srgbClr val="FFC000"/>
                </a:solidFill>
              </a:rPr>
              <a:t>personnes </a:t>
            </a:r>
            <a:r>
              <a:rPr lang="fr-CA" sz="2800" dirty="0" smtClean="0">
                <a:solidFill>
                  <a:srgbClr val="FFC000"/>
                </a:solidFill>
              </a:rPr>
              <a:t>ont indiqué </a:t>
            </a:r>
            <a:r>
              <a:rPr lang="fr-CA" sz="2800" dirty="0">
                <a:solidFill>
                  <a:srgbClr val="FFC000"/>
                </a:solidFill>
              </a:rPr>
              <a:t>être avec leur enfant : 15 sont des </a:t>
            </a:r>
            <a:r>
              <a:rPr lang="fr-CA" sz="2800" dirty="0" smtClean="0">
                <a:solidFill>
                  <a:srgbClr val="FFC000"/>
                </a:solidFill>
              </a:rPr>
              <a:t>hommes  (42 %)</a:t>
            </a:r>
            <a:endParaRPr lang="fr-CA" sz="2800" dirty="0">
              <a:solidFill>
                <a:srgbClr val="FFC000"/>
              </a:solidFill>
            </a:endParaRPr>
          </a:p>
        </p:txBody>
      </p:sp>
    </p:spTree>
    <p:extLst>
      <p:ext uri="{BB962C8B-B14F-4D97-AF65-F5344CB8AC3E}">
        <p14:creationId xmlns:p14="http://schemas.microsoft.com/office/powerpoint/2010/main" val="1830940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772510" y="252248"/>
            <a:ext cx="10720552" cy="369332"/>
          </a:xfrm>
          <a:prstGeom prst="rect">
            <a:avLst/>
          </a:prstGeom>
          <a:noFill/>
        </p:spPr>
        <p:txBody>
          <a:bodyPr wrap="square" rtlCol="0">
            <a:spAutoFit/>
          </a:bodyPr>
          <a:lstStyle/>
          <a:p>
            <a:endParaRPr lang="fr-CA" dirty="0">
              <a:solidFill>
                <a:srgbClr val="FFC000"/>
              </a:solidFill>
            </a:endParaRPr>
          </a:p>
        </p:txBody>
      </p:sp>
      <p:sp>
        <p:nvSpPr>
          <p:cNvPr id="6" name="ZoneTexte 5"/>
          <p:cNvSpPr txBox="1"/>
          <p:nvPr/>
        </p:nvSpPr>
        <p:spPr>
          <a:xfrm>
            <a:off x="378373" y="244306"/>
            <a:ext cx="11225049" cy="1107996"/>
          </a:xfrm>
          <a:prstGeom prst="rect">
            <a:avLst/>
          </a:prstGeom>
          <a:noFill/>
        </p:spPr>
        <p:txBody>
          <a:bodyPr wrap="square" rtlCol="0">
            <a:spAutoFit/>
          </a:bodyPr>
          <a:lstStyle/>
          <a:p>
            <a:pPr algn="ctr"/>
            <a:r>
              <a:rPr lang="fr-CA" sz="3300" b="1" cap="small" dirty="0">
                <a:solidFill>
                  <a:srgbClr val="FFC000"/>
                </a:solidFill>
              </a:rPr>
              <a:t>Politique nationale de lutte à l’itinérance  </a:t>
            </a:r>
            <a:r>
              <a:rPr lang="fr-CA" sz="3300" b="1" cap="small" dirty="0" smtClean="0">
                <a:solidFill>
                  <a:srgbClr val="FFC000"/>
                </a:solidFill>
              </a:rPr>
              <a:t/>
            </a:r>
            <a:br>
              <a:rPr lang="fr-CA" sz="3300" b="1" cap="small" dirty="0" smtClean="0">
                <a:solidFill>
                  <a:srgbClr val="FFC000"/>
                </a:solidFill>
              </a:rPr>
            </a:br>
            <a:r>
              <a:rPr lang="fr-CA" sz="3300" b="1" cap="small" dirty="0" smtClean="0">
                <a:solidFill>
                  <a:srgbClr val="FFC000"/>
                </a:solidFill>
              </a:rPr>
              <a:t>« Ensemble, </a:t>
            </a:r>
            <a:r>
              <a:rPr lang="fr-CA" sz="3300" b="1" cap="small" dirty="0">
                <a:solidFill>
                  <a:srgbClr val="FFC000"/>
                </a:solidFill>
              </a:rPr>
              <a:t>pour éviter la rue et en </a:t>
            </a:r>
            <a:r>
              <a:rPr lang="fr-CA" sz="3300" b="1" cap="small" dirty="0" smtClean="0">
                <a:solidFill>
                  <a:srgbClr val="FFC000"/>
                </a:solidFill>
              </a:rPr>
              <a:t>sortir »</a:t>
            </a:r>
            <a:endParaRPr lang="fr-CA" sz="3300" b="1" cap="small" dirty="0">
              <a:solidFill>
                <a:srgbClr val="FFC000"/>
              </a:solidFill>
            </a:endParaRPr>
          </a:p>
        </p:txBody>
      </p:sp>
      <p:pic>
        <p:nvPicPr>
          <p:cNvPr id="2052" name="Picture 4" descr="Résultats de recherche d'images pour « premier portrait de l'itinérance au québe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373" y="1604549"/>
            <a:ext cx="3467100" cy="424815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4051738" y="1718441"/>
            <a:ext cx="7551684" cy="4154984"/>
          </a:xfrm>
          <a:prstGeom prst="rect">
            <a:avLst/>
          </a:prstGeom>
          <a:noFill/>
        </p:spPr>
        <p:txBody>
          <a:bodyPr wrap="square" rtlCol="0">
            <a:spAutoFit/>
          </a:bodyPr>
          <a:lstStyle/>
          <a:p>
            <a:r>
              <a:rPr lang="fr-CA" sz="2800" dirty="0">
                <a:solidFill>
                  <a:srgbClr val="FFC000"/>
                </a:solidFill>
              </a:rPr>
              <a:t>5 axes </a:t>
            </a:r>
            <a:r>
              <a:rPr lang="fr-CA" sz="2800" dirty="0" smtClean="0">
                <a:solidFill>
                  <a:srgbClr val="FFC000"/>
                </a:solidFill>
              </a:rPr>
              <a:t>:</a:t>
            </a:r>
          </a:p>
          <a:p>
            <a:endParaRPr lang="fr-CA" sz="1200" dirty="0">
              <a:solidFill>
                <a:srgbClr val="FFC000"/>
              </a:solidFill>
            </a:endParaRPr>
          </a:p>
          <a:p>
            <a:pPr marL="955675" lvl="0" indent="-514350" defTabSz="993775">
              <a:buAutoNum type="arabicParenR"/>
            </a:pPr>
            <a:r>
              <a:rPr lang="fr-CA" sz="2800" dirty="0">
                <a:solidFill>
                  <a:srgbClr val="FFC000"/>
                </a:solidFill>
              </a:rPr>
              <a:t>L</a:t>
            </a:r>
            <a:r>
              <a:rPr lang="fr-CA" sz="2800" dirty="0" smtClean="0">
                <a:solidFill>
                  <a:srgbClr val="FFC000"/>
                </a:solidFill>
              </a:rPr>
              <a:t>e logement</a:t>
            </a:r>
          </a:p>
          <a:p>
            <a:pPr marL="955675" lvl="0" indent="-514350" defTabSz="993775">
              <a:buAutoNum type="arabicParenR"/>
            </a:pPr>
            <a:r>
              <a:rPr lang="fr-CA" sz="2800" dirty="0">
                <a:solidFill>
                  <a:srgbClr val="FFC000"/>
                </a:solidFill>
              </a:rPr>
              <a:t>L</a:t>
            </a:r>
            <a:r>
              <a:rPr lang="fr-CA" sz="2800" dirty="0" smtClean="0">
                <a:solidFill>
                  <a:srgbClr val="FFC000"/>
                </a:solidFill>
              </a:rPr>
              <a:t>es </a:t>
            </a:r>
            <a:r>
              <a:rPr lang="fr-CA" sz="2800" dirty="0">
                <a:solidFill>
                  <a:srgbClr val="FFC000"/>
                </a:solidFill>
              </a:rPr>
              <a:t>services de santé et services sociaux </a:t>
            </a:r>
            <a:endParaRPr lang="fr-CA" sz="2800" dirty="0" smtClean="0">
              <a:solidFill>
                <a:srgbClr val="FFC000"/>
              </a:solidFill>
            </a:endParaRPr>
          </a:p>
          <a:p>
            <a:pPr marL="955675" lvl="0" indent="-514350" defTabSz="993775">
              <a:buAutoNum type="arabicParenR"/>
            </a:pPr>
            <a:r>
              <a:rPr lang="fr-CA" sz="2800" dirty="0">
                <a:solidFill>
                  <a:srgbClr val="FFC000"/>
                </a:solidFill>
              </a:rPr>
              <a:t>L</a:t>
            </a:r>
            <a:r>
              <a:rPr lang="fr-CA" sz="2800" dirty="0" smtClean="0">
                <a:solidFill>
                  <a:srgbClr val="FFC000"/>
                </a:solidFill>
              </a:rPr>
              <a:t>e </a:t>
            </a:r>
            <a:r>
              <a:rPr lang="fr-CA" sz="2800" dirty="0">
                <a:solidFill>
                  <a:srgbClr val="FFC000"/>
                </a:solidFill>
              </a:rPr>
              <a:t>revenu </a:t>
            </a:r>
            <a:endParaRPr lang="fr-CA" sz="2800" dirty="0" smtClean="0">
              <a:solidFill>
                <a:srgbClr val="FFC000"/>
              </a:solidFill>
            </a:endParaRPr>
          </a:p>
          <a:p>
            <a:pPr marL="955675" lvl="0" indent="-514350" defTabSz="993775">
              <a:buAutoNum type="arabicParenR"/>
            </a:pPr>
            <a:r>
              <a:rPr lang="fr-CA" sz="2800" dirty="0">
                <a:solidFill>
                  <a:srgbClr val="FFC000"/>
                </a:solidFill>
              </a:rPr>
              <a:t>L</a:t>
            </a:r>
            <a:r>
              <a:rPr lang="fr-CA" sz="2800" dirty="0" smtClean="0">
                <a:solidFill>
                  <a:srgbClr val="FFC000"/>
                </a:solidFill>
              </a:rPr>
              <a:t>’éducation </a:t>
            </a:r>
            <a:r>
              <a:rPr lang="fr-CA" sz="2800" dirty="0">
                <a:solidFill>
                  <a:srgbClr val="FFC000"/>
                </a:solidFill>
              </a:rPr>
              <a:t>et la réinsertion </a:t>
            </a:r>
            <a:endParaRPr lang="fr-CA" sz="2800" dirty="0" smtClean="0">
              <a:solidFill>
                <a:srgbClr val="FFC000"/>
              </a:solidFill>
            </a:endParaRPr>
          </a:p>
          <a:p>
            <a:pPr marL="955675" lvl="0" indent="-514350" defTabSz="993775">
              <a:buAutoNum type="arabicParenR"/>
            </a:pPr>
            <a:r>
              <a:rPr lang="fr-CA" sz="2800" dirty="0">
                <a:solidFill>
                  <a:srgbClr val="FFC000"/>
                </a:solidFill>
              </a:rPr>
              <a:t>L</a:t>
            </a:r>
            <a:r>
              <a:rPr lang="fr-CA" sz="2800" dirty="0" smtClean="0">
                <a:solidFill>
                  <a:srgbClr val="FFC000"/>
                </a:solidFill>
              </a:rPr>
              <a:t>a </a:t>
            </a:r>
            <a:r>
              <a:rPr lang="fr-CA" sz="2800" dirty="0">
                <a:solidFill>
                  <a:srgbClr val="FFC000"/>
                </a:solidFill>
              </a:rPr>
              <a:t>cohabitation sociale et la </a:t>
            </a:r>
            <a:r>
              <a:rPr lang="fr-CA" sz="2800" dirty="0" smtClean="0">
                <a:solidFill>
                  <a:srgbClr val="FFC000"/>
                </a:solidFill>
              </a:rPr>
              <a:t>judiciarisation</a:t>
            </a:r>
          </a:p>
          <a:p>
            <a:pPr lvl="0" defTabSz="993775"/>
            <a:endParaRPr lang="fr-CA" sz="2800" dirty="0" smtClean="0">
              <a:solidFill>
                <a:srgbClr val="FFC000"/>
              </a:solidFill>
            </a:endParaRPr>
          </a:p>
          <a:p>
            <a:pPr defTabSz="993775"/>
            <a:r>
              <a:rPr lang="fr-CA" sz="2800" dirty="0" smtClean="0">
                <a:solidFill>
                  <a:srgbClr val="FFC000"/>
                </a:solidFill>
              </a:rPr>
              <a:t>Suivi du Plan </a:t>
            </a:r>
            <a:r>
              <a:rPr lang="fr-CA" sz="2800" dirty="0">
                <a:solidFill>
                  <a:srgbClr val="FFC000"/>
                </a:solidFill>
              </a:rPr>
              <a:t>d’action interministériel</a:t>
            </a:r>
            <a:r>
              <a:rPr lang="fr-CA" sz="2800" dirty="0" smtClean="0">
                <a:solidFill>
                  <a:srgbClr val="FFC000"/>
                </a:solidFill>
              </a:rPr>
              <a:t>/</a:t>
            </a:r>
            <a:br>
              <a:rPr lang="fr-CA" sz="2800" dirty="0" smtClean="0">
                <a:solidFill>
                  <a:srgbClr val="FFC000"/>
                </a:solidFill>
              </a:rPr>
            </a:br>
            <a:r>
              <a:rPr lang="fr-CA" sz="2800" dirty="0" smtClean="0">
                <a:solidFill>
                  <a:srgbClr val="FFC000"/>
                </a:solidFill>
              </a:rPr>
              <a:t>Plan intersectoriel montréalais 2015-2020</a:t>
            </a:r>
            <a:endParaRPr lang="fr-CA" sz="2800" dirty="0">
              <a:solidFill>
                <a:srgbClr val="FFC000"/>
              </a:solidFill>
            </a:endParaRPr>
          </a:p>
        </p:txBody>
      </p:sp>
    </p:spTree>
    <p:extLst>
      <p:ext uri="{BB962C8B-B14F-4D97-AF65-F5344CB8AC3E}">
        <p14:creationId xmlns:p14="http://schemas.microsoft.com/office/powerpoint/2010/main" val="3143966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772510" y="252248"/>
            <a:ext cx="10720552" cy="369332"/>
          </a:xfrm>
          <a:prstGeom prst="rect">
            <a:avLst/>
          </a:prstGeom>
          <a:noFill/>
        </p:spPr>
        <p:txBody>
          <a:bodyPr wrap="square" rtlCol="0">
            <a:spAutoFit/>
          </a:bodyPr>
          <a:lstStyle/>
          <a:p>
            <a:endParaRPr lang="fr-CA" dirty="0">
              <a:solidFill>
                <a:srgbClr val="FFC000"/>
              </a:solidFill>
            </a:endParaRPr>
          </a:p>
        </p:txBody>
      </p:sp>
      <p:sp>
        <p:nvSpPr>
          <p:cNvPr id="6" name="ZoneTexte 5"/>
          <p:cNvSpPr txBox="1"/>
          <p:nvPr/>
        </p:nvSpPr>
        <p:spPr>
          <a:xfrm>
            <a:off x="378373" y="244306"/>
            <a:ext cx="11225049" cy="600164"/>
          </a:xfrm>
          <a:prstGeom prst="rect">
            <a:avLst/>
          </a:prstGeom>
          <a:noFill/>
        </p:spPr>
        <p:txBody>
          <a:bodyPr wrap="square" rtlCol="0">
            <a:spAutoFit/>
          </a:bodyPr>
          <a:lstStyle/>
          <a:p>
            <a:pPr algn="ctr"/>
            <a:r>
              <a:rPr lang="fr-CA" sz="3300" b="1" cap="small" dirty="0">
                <a:solidFill>
                  <a:srgbClr val="FFC000"/>
                </a:solidFill>
              </a:rPr>
              <a:t>L’action du gouvernement du Québec</a:t>
            </a:r>
            <a:endParaRPr lang="fr-CA" sz="3300" cap="small" dirty="0">
              <a:solidFill>
                <a:srgbClr val="FFC000"/>
              </a:solidFill>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6277" y="3878317"/>
            <a:ext cx="4372302" cy="2459420"/>
          </a:xfrm>
          <a:prstGeom prst="rect">
            <a:avLst/>
          </a:prstGeom>
        </p:spPr>
      </p:pic>
      <p:sp>
        <p:nvSpPr>
          <p:cNvPr id="3" name="ZoneTexte 2"/>
          <p:cNvSpPr txBox="1"/>
          <p:nvPr/>
        </p:nvSpPr>
        <p:spPr>
          <a:xfrm>
            <a:off x="126124" y="819802"/>
            <a:ext cx="10957035" cy="5909310"/>
          </a:xfrm>
          <a:prstGeom prst="rect">
            <a:avLst/>
          </a:prstGeom>
          <a:noFill/>
        </p:spPr>
        <p:txBody>
          <a:bodyPr wrap="square" rtlCol="0">
            <a:spAutoFit/>
          </a:bodyPr>
          <a:lstStyle/>
          <a:p>
            <a:r>
              <a:rPr lang="fr-CA" sz="2800" u="sng" dirty="0">
                <a:solidFill>
                  <a:srgbClr val="FFC000"/>
                </a:solidFill>
              </a:rPr>
              <a:t>Logement social </a:t>
            </a:r>
            <a:endParaRPr lang="fr-CA" sz="2800" u="sng" dirty="0" smtClean="0">
              <a:solidFill>
                <a:srgbClr val="FFC000"/>
              </a:solidFill>
            </a:endParaRPr>
          </a:p>
          <a:p>
            <a:endParaRPr lang="fr-CA" sz="1000" dirty="0">
              <a:solidFill>
                <a:srgbClr val="FFC000"/>
              </a:solidFill>
            </a:endParaRPr>
          </a:p>
          <a:p>
            <a:pPr marL="361950" lvl="0">
              <a:buFont typeface="Wingdings" panose="05000000000000000000" pitchFamily="2" charset="2"/>
              <a:buChar char="ü"/>
            </a:pPr>
            <a:r>
              <a:rPr lang="fr-CA" sz="2800" dirty="0" smtClean="0">
                <a:solidFill>
                  <a:srgbClr val="FFC000"/>
                </a:solidFill>
              </a:rPr>
              <a:t> 3000 </a:t>
            </a:r>
            <a:r>
              <a:rPr lang="fr-CA" sz="2800" dirty="0">
                <a:solidFill>
                  <a:srgbClr val="FFC000"/>
                </a:solidFill>
              </a:rPr>
              <a:t>unités dans le budget </a:t>
            </a:r>
            <a:r>
              <a:rPr lang="fr-CA" sz="2800" dirty="0" smtClean="0">
                <a:solidFill>
                  <a:srgbClr val="FFC000"/>
                </a:solidFill>
              </a:rPr>
              <a:t>2017-2018 </a:t>
            </a:r>
            <a:r>
              <a:rPr lang="fr-CA" sz="2000" dirty="0" smtClean="0">
                <a:solidFill>
                  <a:srgbClr val="FFC000"/>
                </a:solidFill>
              </a:rPr>
              <a:t>(dont </a:t>
            </a:r>
            <a:r>
              <a:rPr lang="fr-CA" sz="2000" dirty="0">
                <a:solidFill>
                  <a:srgbClr val="FFC000"/>
                </a:solidFill>
              </a:rPr>
              <a:t>375 logements pour </a:t>
            </a:r>
            <a:r>
              <a:rPr lang="fr-CA" sz="2000" dirty="0" smtClean="0">
                <a:solidFill>
                  <a:srgbClr val="FFC000"/>
                </a:solidFill>
              </a:rPr>
              <a:t>sans-abri)</a:t>
            </a:r>
            <a:endParaRPr lang="fr-CA" sz="2000" dirty="0">
              <a:solidFill>
                <a:srgbClr val="FFC000"/>
              </a:solidFill>
            </a:endParaRPr>
          </a:p>
          <a:p>
            <a:endParaRPr lang="fr-CA" sz="1000" dirty="0" smtClean="0">
              <a:solidFill>
                <a:srgbClr val="FFC000"/>
              </a:solidFill>
            </a:endParaRPr>
          </a:p>
          <a:p>
            <a:r>
              <a:rPr lang="fr-CA" sz="2800" u="sng" dirty="0" smtClean="0">
                <a:solidFill>
                  <a:srgbClr val="FFC000"/>
                </a:solidFill>
              </a:rPr>
              <a:t>Aide sociale</a:t>
            </a:r>
          </a:p>
          <a:p>
            <a:endParaRPr lang="fr-CA" sz="1000" dirty="0">
              <a:solidFill>
                <a:srgbClr val="FFC000"/>
              </a:solidFill>
            </a:endParaRPr>
          </a:p>
          <a:p>
            <a:pPr marL="361950" lvl="0">
              <a:buFont typeface="Wingdings" panose="05000000000000000000" pitchFamily="2" charset="2"/>
              <a:buChar char="ü"/>
            </a:pPr>
            <a:r>
              <a:rPr lang="fr-CA" sz="2800" dirty="0" smtClean="0">
                <a:solidFill>
                  <a:srgbClr val="FFC000"/>
                </a:solidFill>
              </a:rPr>
              <a:t> Loi 25</a:t>
            </a:r>
          </a:p>
          <a:p>
            <a:pPr marL="361950" lvl="0">
              <a:buFont typeface="Wingdings" panose="05000000000000000000" pitchFamily="2" charset="2"/>
              <a:buChar char="ü"/>
            </a:pPr>
            <a:r>
              <a:rPr lang="fr-CA" sz="2800" dirty="0" smtClean="0">
                <a:solidFill>
                  <a:srgbClr val="FFC000"/>
                </a:solidFill>
              </a:rPr>
              <a:t> Centres </a:t>
            </a:r>
            <a:r>
              <a:rPr lang="fr-CA" sz="2800" dirty="0">
                <a:solidFill>
                  <a:srgbClr val="FFC000"/>
                </a:solidFill>
              </a:rPr>
              <a:t>de </a:t>
            </a:r>
            <a:r>
              <a:rPr lang="fr-CA" sz="2800" dirty="0" smtClean="0">
                <a:solidFill>
                  <a:srgbClr val="FFC000"/>
                </a:solidFill>
              </a:rPr>
              <a:t>toxicomanie</a:t>
            </a:r>
            <a:endParaRPr lang="fr-CA" sz="2800" dirty="0">
              <a:solidFill>
                <a:srgbClr val="FFC000"/>
              </a:solidFill>
            </a:endParaRPr>
          </a:p>
          <a:p>
            <a:r>
              <a:rPr lang="fr-CA" sz="1000" dirty="0">
                <a:solidFill>
                  <a:srgbClr val="FFC000"/>
                </a:solidFill>
              </a:rPr>
              <a:t> </a:t>
            </a:r>
          </a:p>
          <a:p>
            <a:r>
              <a:rPr lang="fr-CA" sz="2800" u="sng" dirty="0" smtClean="0">
                <a:solidFill>
                  <a:srgbClr val="FFC000"/>
                </a:solidFill>
              </a:rPr>
              <a:t>Éducation</a:t>
            </a:r>
          </a:p>
          <a:p>
            <a:endParaRPr lang="fr-CA" sz="1000" dirty="0">
              <a:solidFill>
                <a:srgbClr val="FFC000"/>
              </a:solidFill>
            </a:endParaRPr>
          </a:p>
          <a:p>
            <a:pPr marL="361950" lvl="0">
              <a:buFont typeface="Wingdings" panose="05000000000000000000" pitchFamily="2" charset="2"/>
              <a:buChar char="ü"/>
            </a:pPr>
            <a:r>
              <a:rPr lang="fr-CA" sz="2800" dirty="0">
                <a:solidFill>
                  <a:srgbClr val="FFC000"/>
                </a:solidFill>
              </a:rPr>
              <a:t>Coupes dans l’aide aux élèves en </a:t>
            </a:r>
            <a:r>
              <a:rPr lang="fr-CA" sz="2800" dirty="0" smtClean="0">
                <a:solidFill>
                  <a:srgbClr val="FFC000"/>
                </a:solidFill>
              </a:rPr>
              <a:t>difficulté</a:t>
            </a:r>
            <a:endParaRPr lang="fr-CA" sz="2800" dirty="0">
              <a:solidFill>
                <a:srgbClr val="FFC000"/>
              </a:solidFill>
            </a:endParaRPr>
          </a:p>
          <a:p>
            <a:r>
              <a:rPr lang="fr-CA" sz="1000" dirty="0">
                <a:solidFill>
                  <a:srgbClr val="FFC000"/>
                </a:solidFill>
              </a:rPr>
              <a:t> </a:t>
            </a:r>
            <a:endParaRPr lang="fr-CA" sz="1000" dirty="0" smtClean="0">
              <a:solidFill>
                <a:srgbClr val="FFC000"/>
              </a:solidFill>
            </a:endParaRPr>
          </a:p>
          <a:p>
            <a:r>
              <a:rPr lang="fr-CA" sz="2800" u="sng" dirty="0" smtClean="0">
                <a:solidFill>
                  <a:srgbClr val="FFC000"/>
                </a:solidFill>
              </a:rPr>
              <a:t>Santé</a:t>
            </a:r>
          </a:p>
          <a:p>
            <a:endParaRPr lang="fr-CA" sz="1000" dirty="0">
              <a:solidFill>
                <a:srgbClr val="FFC000"/>
              </a:solidFill>
            </a:endParaRPr>
          </a:p>
          <a:p>
            <a:pPr marL="819150" lvl="0" indent="-457200">
              <a:buFont typeface="Wingdings" panose="05000000000000000000" pitchFamily="2" charset="2"/>
              <a:buChar char="ü"/>
            </a:pPr>
            <a:r>
              <a:rPr lang="fr-CA" sz="2800" dirty="0">
                <a:solidFill>
                  <a:srgbClr val="FFC000"/>
                </a:solidFill>
              </a:rPr>
              <a:t>Approche centrée sur l’hôpital, la </a:t>
            </a:r>
            <a:r>
              <a:rPr lang="fr-CA" sz="2800" dirty="0" smtClean="0">
                <a:solidFill>
                  <a:srgbClr val="FFC000"/>
                </a:solidFill>
              </a:rPr>
              <a:t>médecine</a:t>
            </a:r>
          </a:p>
          <a:p>
            <a:pPr marL="819150" lvl="0" indent="-457200">
              <a:buFont typeface="Wingdings" panose="05000000000000000000" pitchFamily="2" charset="2"/>
              <a:buChar char="ü"/>
            </a:pPr>
            <a:r>
              <a:rPr lang="fr-CA" sz="2800" dirty="0" smtClean="0">
                <a:solidFill>
                  <a:srgbClr val="FFC000"/>
                </a:solidFill>
              </a:rPr>
              <a:t>Services psychologiques</a:t>
            </a:r>
          </a:p>
          <a:p>
            <a:pPr marL="819150" lvl="0" indent="-457200">
              <a:buFont typeface="Wingdings" panose="05000000000000000000" pitchFamily="2" charset="2"/>
              <a:buChar char="ü"/>
            </a:pPr>
            <a:r>
              <a:rPr lang="fr-CA" sz="2800" dirty="0">
                <a:solidFill>
                  <a:srgbClr val="FFC000"/>
                </a:solidFill>
              </a:rPr>
              <a:t>S</a:t>
            </a:r>
            <a:r>
              <a:rPr lang="fr-CA" sz="2800" dirty="0" smtClean="0">
                <a:solidFill>
                  <a:srgbClr val="FFC000"/>
                </a:solidFill>
              </a:rPr>
              <a:t>outien </a:t>
            </a:r>
            <a:r>
              <a:rPr lang="fr-CA" sz="2800" dirty="0">
                <a:solidFill>
                  <a:srgbClr val="FFC000"/>
                </a:solidFill>
              </a:rPr>
              <a:t>aux organismes </a:t>
            </a:r>
            <a:r>
              <a:rPr lang="fr-CA" sz="2800" dirty="0" smtClean="0">
                <a:solidFill>
                  <a:srgbClr val="FFC000"/>
                </a:solidFill>
              </a:rPr>
              <a:t>insuffisant</a:t>
            </a:r>
            <a:endParaRPr lang="fr-CA" sz="2800" dirty="0">
              <a:solidFill>
                <a:srgbClr val="FFC000"/>
              </a:solidFill>
            </a:endParaRPr>
          </a:p>
        </p:txBody>
      </p:sp>
    </p:spTree>
    <p:extLst>
      <p:ext uri="{BB962C8B-B14F-4D97-AF65-F5344CB8AC3E}">
        <p14:creationId xmlns:p14="http://schemas.microsoft.com/office/powerpoint/2010/main" val="1994576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1276</TotalTime>
  <Words>320</Words>
  <Application>Microsoft Office PowerPoint</Application>
  <PresentationFormat>Grand écran</PresentationFormat>
  <Paragraphs>136</Paragraphs>
  <Slides>11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Calibri</vt:lpstr>
      <vt:lpstr>Calibri Light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marjolaine</dc:creator>
  <cp:lastModifiedBy>marjolaine</cp:lastModifiedBy>
  <cp:revision>28</cp:revision>
  <dcterms:created xsi:type="dcterms:W3CDTF">2017-04-13T21:00:32Z</dcterms:created>
  <dcterms:modified xsi:type="dcterms:W3CDTF">2017-04-14T18:17:26Z</dcterms:modified>
</cp:coreProperties>
</file>