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2.xml" ContentType="application/vnd.openxmlformats-officedocument.presentationml.comments+xml"/>
  <Override PartName="/ppt/comments/comment3.xml" ContentType="application/vnd.openxmlformats-officedocument.presentationml.comments+xml"/>
  <Override PartName="/ppt/charts/chart1.xml" ContentType="application/vnd.openxmlformats-officedocument.drawingml.chart+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7">
  <p:sldMasterIdLst>
    <p:sldMasterId id="2147483648" r:id="rId2"/>
  </p:sldMasterIdLst>
  <p:notesMasterIdLst>
    <p:notesMasterId r:id="rId41"/>
  </p:notesMasterIdLst>
  <p:handoutMasterIdLst>
    <p:handoutMasterId r:id="rId42"/>
  </p:handoutMasterIdLst>
  <p:sldIdLst>
    <p:sldId id="262" r:id="rId3"/>
    <p:sldId id="257" r:id="rId4"/>
    <p:sldId id="304" r:id="rId5"/>
    <p:sldId id="280" r:id="rId6"/>
    <p:sldId id="281" r:id="rId7"/>
    <p:sldId id="282" r:id="rId8"/>
    <p:sldId id="270" r:id="rId9"/>
    <p:sldId id="319" r:id="rId10"/>
    <p:sldId id="288" r:id="rId11"/>
    <p:sldId id="284" r:id="rId12"/>
    <p:sldId id="285" r:id="rId13"/>
    <p:sldId id="303" r:id="rId14"/>
    <p:sldId id="305" r:id="rId15"/>
    <p:sldId id="328" r:id="rId16"/>
    <p:sldId id="329" r:id="rId17"/>
    <p:sldId id="326" r:id="rId18"/>
    <p:sldId id="306" r:id="rId19"/>
    <p:sldId id="327" r:id="rId20"/>
    <p:sldId id="330" r:id="rId21"/>
    <p:sldId id="307" r:id="rId22"/>
    <p:sldId id="321" r:id="rId23"/>
    <p:sldId id="324" r:id="rId24"/>
    <p:sldId id="333" r:id="rId25"/>
    <p:sldId id="308" r:id="rId26"/>
    <p:sldId id="309" r:id="rId27"/>
    <p:sldId id="322" r:id="rId28"/>
    <p:sldId id="310" r:id="rId29"/>
    <p:sldId id="311" r:id="rId30"/>
    <p:sldId id="325" r:id="rId31"/>
    <p:sldId id="331" r:id="rId32"/>
    <p:sldId id="312" r:id="rId33"/>
    <p:sldId id="313" r:id="rId34"/>
    <p:sldId id="332" r:id="rId35"/>
    <p:sldId id="314" r:id="rId36"/>
    <p:sldId id="315" r:id="rId37"/>
    <p:sldId id="316" r:id="rId38"/>
    <p:sldId id="317" r:id="rId39"/>
    <p:sldId id="318"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eur" initials="A"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300" y="204"/>
      </p:cViewPr>
      <p:guideLst>
        <p:guide orient="horz" pos="2160"/>
        <p:guide pos="3840"/>
      </p:guideLst>
    </p:cSldViewPr>
  </p:slideViewPr>
  <p:notesTextViewPr>
    <p:cViewPr>
      <p:scale>
        <a:sx n="1" d="1"/>
        <a:sy n="1" d="1"/>
      </p:scale>
      <p:origin x="0" y="0"/>
    </p:cViewPr>
  </p:notesTextViewPr>
  <p:notesViewPr>
    <p:cSldViewPr snapToGrid="0"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fss.ulaval.ca\SI\FR\gitre118\Documents\recherche\Besoins%20des%20h\Sondage\FiguresSondag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Feuil1!$A$388</c:f>
              <c:strCache>
                <c:ptCount val="1"/>
                <c:pt idx="0">
                  <c:v>18-34</c:v>
                </c:pt>
              </c:strCache>
            </c:strRef>
          </c:tx>
          <c:cat>
            <c:strRef>
              <c:f>Feuil1!$B$387:$F$387</c:f>
              <c:strCache>
                <c:ptCount val="5"/>
                <c:pt idx="0">
                  <c:v>RE</c:v>
                </c:pt>
                <c:pt idx="1">
                  <c:v>RAH</c:v>
                </c:pt>
                <c:pt idx="2">
                  <c:v>SPC</c:v>
                </c:pt>
                <c:pt idx="3">
                  <c:v>CFT</c:v>
                </c:pt>
                <c:pt idx="4">
                  <c:v>Total</c:v>
                </c:pt>
              </c:strCache>
            </c:strRef>
          </c:cat>
          <c:val>
            <c:numRef>
              <c:f>Feuil1!$B$388:$F$388</c:f>
              <c:numCache>
                <c:formatCode>General</c:formatCode>
                <c:ptCount val="5"/>
                <c:pt idx="0">
                  <c:v>22.6</c:v>
                </c:pt>
                <c:pt idx="1">
                  <c:v>19.5</c:v>
                </c:pt>
                <c:pt idx="2">
                  <c:v>41.2</c:v>
                </c:pt>
                <c:pt idx="3">
                  <c:v>38.5</c:v>
                </c:pt>
                <c:pt idx="4">
                  <c:v>27.9</c:v>
                </c:pt>
              </c:numCache>
            </c:numRef>
          </c:val>
          <c:smooth val="0"/>
        </c:ser>
        <c:ser>
          <c:idx val="1"/>
          <c:order val="1"/>
          <c:tx>
            <c:strRef>
              <c:f>Feuil1!$A$389</c:f>
              <c:strCache>
                <c:ptCount val="1"/>
                <c:pt idx="0">
                  <c:v>35-44</c:v>
                </c:pt>
              </c:strCache>
            </c:strRef>
          </c:tx>
          <c:cat>
            <c:strRef>
              <c:f>Feuil1!$B$387:$F$387</c:f>
              <c:strCache>
                <c:ptCount val="5"/>
                <c:pt idx="0">
                  <c:v>RE</c:v>
                </c:pt>
                <c:pt idx="1">
                  <c:v>RAH</c:v>
                </c:pt>
                <c:pt idx="2">
                  <c:v>SPC</c:v>
                </c:pt>
                <c:pt idx="3">
                  <c:v>CFT</c:v>
                </c:pt>
                <c:pt idx="4">
                  <c:v>Total</c:v>
                </c:pt>
              </c:strCache>
            </c:strRef>
          </c:cat>
          <c:val>
            <c:numRef>
              <c:f>Feuil1!$B$389:$F$389</c:f>
              <c:numCache>
                <c:formatCode>General</c:formatCode>
                <c:ptCount val="5"/>
                <c:pt idx="0">
                  <c:v>10.5</c:v>
                </c:pt>
                <c:pt idx="1">
                  <c:v>12.4</c:v>
                </c:pt>
                <c:pt idx="2">
                  <c:v>18.7</c:v>
                </c:pt>
                <c:pt idx="3">
                  <c:v>16.100000000000001</c:v>
                </c:pt>
                <c:pt idx="4">
                  <c:v>16.5</c:v>
                </c:pt>
              </c:numCache>
            </c:numRef>
          </c:val>
          <c:smooth val="0"/>
        </c:ser>
        <c:ser>
          <c:idx val="2"/>
          <c:order val="2"/>
          <c:tx>
            <c:strRef>
              <c:f>Feuil1!$A$390</c:f>
              <c:strCache>
                <c:ptCount val="1"/>
                <c:pt idx="0">
                  <c:v>45-54</c:v>
                </c:pt>
              </c:strCache>
            </c:strRef>
          </c:tx>
          <c:cat>
            <c:strRef>
              <c:f>Feuil1!$B$387:$F$387</c:f>
              <c:strCache>
                <c:ptCount val="5"/>
                <c:pt idx="0">
                  <c:v>RE</c:v>
                </c:pt>
                <c:pt idx="1">
                  <c:v>RAH</c:v>
                </c:pt>
                <c:pt idx="2">
                  <c:v>SPC</c:v>
                </c:pt>
                <c:pt idx="3">
                  <c:v>CFT</c:v>
                </c:pt>
                <c:pt idx="4">
                  <c:v>Total</c:v>
                </c:pt>
              </c:strCache>
            </c:strRef>
          </c:cat>
          <c:val>
            <c:numRef>
              <c:f>Feuil1!$B$390:$F$390</c:f>
              <c:numCache>
                <c:formatCode>General</c:formatCode>
                <c:ptCount val="5"/>
                <c:pt idx="0">
                  <c:v>18.899999999999999</c:v>
                </c:pt>
                <c:pt idx="1">
                  <c:v>17.899999999999999</c:v>
                </c:pt>
                <c:pt idx="2">
                  <c:v>13</c:v>
                </c:pt>
                <c:pt idx="3">
                  <c:v>22.4</c:v>
                </c:pt>
                <c:pt idx="4">
                  <c:v>20.5</c:v>
                </c:pt>
              </c:numCache>
            </c:numRef>
          </c:val>
          <c:smooth val="0"/>
        </c:ser>
        <c:ser>
          <c:idx val="3"/>
          <c:order val="3"/>
          <c:tx>
            <c:strRef>
              <c:f>Feuil1!$A$391</c:f>
              <c:strCache>
                <c:ptCount val="1"/>
                <c:pt idx="0">
                  <c:v>55 et +</c:v>
                </c:pt>
              </c:strCache>
            </c:strRef>
          </c:tx>
          <c:cat>
            <c:strRef>
              <c:f>Feuil1!$B$387:$F$387</c:f>
              <c:strCache>
                <c:ptCount val="5"/>
                <c:pt idx="0">
                  <c:v>RE</c:v>
                </c:pt>
                <c:pt idx="1">
                  <c:v>RAH</c:v>
                </c:pt>
                <c:pt idx="2">
                  <c:v>SPC</c:v>
                </c:pt>
                <c:pt idx="3">
                  <c:v>CFT</c:v>
                </c:pt>
                <c:pt idx="4">
                  <c:v>Total</c:v>
                </c:pt>
              </c:strCache>
            </c:strRef>
          </c:cat>
          <c:val>
            <c:numRef>
              <c:f>Feuil1!$B$391:$F$391</c:f>
              <c:numCache>
                <c:formatCode>General</c:formatCode>
                <c:ptCount val="5"/>
                <c:pt idx="0">
                  <c:v>48</c:v>
                </c:pt>
                <c:pt idx="1">
                  <c:v>51.2</c:v>
                </c:pt>
                <c:pt idx="2">
                  <c:v>27.1</c:v>
                </c:pt>
                <c:pt idx="3">
                  <c:v>23.1</c:v>
                </c:pt>
                <c:pt idx="4">
                  <c:v>35.1</c:v>
                </c:pt>
              </c:numCache>
            </c:numRef>
          </c:val>
          <c:smooth val="0"/>
        </c:ser>
        <c:dLbls>
          <c:showLegendKey val="0"/>
          <c:showVal val="0"/>
          <c:showCatName val="0"/>
          <c:showSerName val="0"/>
          <c:showPercent val="0"/>
          <c:showBubbleSize val="0"/>
        </c:dLbls>
        <c:marker val="1"/>
        <c:smooth val="0"/>
        <c:axId val="99670272"/>
        <c:axId val="100126720"/>
      </c:lineChart>
      <c:catAx>
        <c:axId val="99670272"/>
        <c:scaling>
          <c:orientation val="minMax"/>
        </c:scaling>
        <c:delete val="0"/>
        <c:axPos val="b"/>
        <c:majorTickMark val="out"/>
        <c:minorTickMark val="none"/>
        <c:tickLblPos val="nextTo"/>
        <c:crossAx val="100126720"/>
        <c:crosses val="autoZero"/>
        <c:auto val="1"/>
        <c:lblAlgn val="ctr"/>
        <c:lblOffset val="100"/>
        <c:noMultiLvlLbl val="0"/>
      </c:catAx>
      <c:valAx>
        <c:axId val="100126720"/>
        <c:scaling>
          <c:orientation val="minMax"/>
        </c:scaling>
        <c:delete val="0"/>
        <c:axPos val="l"/>
        <c:majorGridlines/>
        <c:numFmt formatCode="General" sourceLinked="1"/>
        <c:majorTickMark val="out"/>
        <c:minorTickMark val="none"/>
        <c:tickLblPos val="nextTo"/>
        <c:crossAx val="99670272"/>
        <c:crosses val="autoZero"/>
        <c:crossBetween val="between"/>
      </c:valAx>
    </c:plotArea>
    <c:legend>
      <c:legendPos val="r"/>
      <c:layout/>
      <c:overlay val="0"/>
    </c:legend>
    <c:plotVisOnly val="1"/>
    <c:dispBlanksAs val="gap"/>
    <c:showDLblsOverMax val="0"/>
  </c:chart>
  <c:spPr>
    <a:noFill/>
    <a:ln>
      <a:noFill/>
    </a:ln>
  </c:sp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dt="2014-11-29T11:57:07.342" idx="2">
    <p:pos x="5612" y="2370"/>
    <p:text>Mettre un trait d'union</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4-11-29T11:56:19.060" idx="1">
    <p:pos x="4364" y="1964"/>
    <p:text>Laisser un espace entre 2 et o</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4-11-29T12:36:49.867" idx="9">
    <p:pos x="3360" y="2836"/>
    <p:text>J'enlèverais ce passage, car, sur le plan des résultats, la correction a été faite. Sinon, ça peut créer un doute sur les résultats.</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4-11-29T12:44:20.323" idx="10">
    <p:pos x="3412" y="1063"/>
    <p:text>Que signifie professionnel ici? Je ne mettrai pas les deux au même niveau. C'est pas du même ordre, l'un est nettement plus englobant (horizontalité).</p:text>
  </p:cm>
</p:cmLst>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469E50-24C6-4156-8DAA-6DD0C1079C89}" type="doc">
      <dgm:prSet loTypeId="urn:microsoft.com/office/officeart/2005/8/layout/gear1" loCatId="relationship" qsTypeId="urn:microsoft.com/office/officeart/2005/8/quickstyle/simple1" qsCatId="simple" csTypeId="urn:microsoft.com/office/officeart/2005/8/colors/accent1_3" csCatId="accent1" phldr="1"/>
      <dgm:spPr/>
    </dgm:pt>
    <dgm:pt modelId="{D0115B0F-FDFB-494B-AC0A-E04A5EC234DA}">
      <dgm:prSet phldrT="[Text]"/>
      <dgm:spPr/>
      <dgm:t>
        <a:bodyPr/>
        <a:lstStyle/>
        <a:p>
          <a:r>
            <a:rPr lang="en-US" dirty="0" smtClean="0"/>
            <a:t>Axe 1 </a:t>
          </a:r>
          <a:r>
            <a:rPr lang="en-US" dirty="0" err="1" smtClean="0"/>
            <a:t>Problèmes</a:t>
          </a:r>
          <a:r>
            <a:rPr lang="en-US" dirty="0" smtClean="0"/>
            <a:t> de santé et </a:t>
          </a:r>
          <a:r>
            <a:rPr lang="en-US" dirty="0" err="1" smtClean="0"/>
            <a:t>bien-être</a:t>
          </a:r>
          <a:endParaRPr lang="en-US" dirty="0"/>
        </a:p>
      </dgm:t>
    </dgm:pt>
    <dgm:pt modelId="{F3ECE90F-7A47-4472-9560-98DC857F992F}" type="parTrans" cxnId="{CD5AA65A-6000-4F48-85D3-EB084B6F41D0}">
      <dgm:prSet/>
      <dgm:spPr/>
      <dgm:t>
        <a:bodyPr/>
        <a:lstStyle/>
        <a:p>
          <a:endParaRPr lang="en-US"/>
        </a:p>
      </dgm:t>
    </dgm:pt>
    <dgm:pt modelId="{39A3B9F5-08CD-49EE-B590-A9FA60312E8F}" type="sibTrans" cxnId="{CD5AA65A-6000-4F48-85D3-EB084B6F41D0}">
      <dgm:prSet/>
      <dgm:spPr/>
      <dgm:t>
        <a:bodyPr/>
        <a:lstStyle/>
        <a:p>
          <a:endParaRPr lang="en-US"/>
        </a:p>
      </dgm:t>
    </dgm:pt>
    <dgm:pt modelId="{B294A45F-A097-47D5-8F55-FC668EB3C982}">
      <dgm:prSet phldrT="[Text]"/>
      <dgm:spPr/>
      <dgm:t>
        <a:bodyPr/>
        <a:lstStyle/>
        <a:p>
          <a:r>
            <a:rPr lang="en-US" dirty="0" smtClean="0"/>
            <a:t>Axe 2 </a:t>
          </a:r>
          <a:r>
            <a:rPr lang="en-US" dirty="0" err="1" smtClean="0"/>
            <a:t>Rôles</a:t>
          </a:r>
          <a:r>
            <a:rPr lang="en-US" dirty="0" smtClean="0"/>
            <a:t> </a:t>
          </a:r>
          <a:r>
            <a:rPr lang="en-US" dirty="0" err="1" smtClean="0"/>
            <a:t>sociaux</a:t>
          </a:r>
          <a:endParaRPr lang="en-US" dirty="0"/>
        </a:p>
      </dgm:t>
    </dgm:pt>
    <dgm:pt modelId="{ACBA6356-2F80-466D-9121-489D204B80B8}" type="parTrans" cxnId="{38A955D8-3C8B-463D-BA25-2C9E34FDDEBB}">
      <dgm:prSet/>
      <dgm:spPr/>
      <dgm:t>
        <a:bodyPr/>
        <a:lstStyle/>
        <a:p>
          <a:endParaRPr lang="en-US"/>
        </a:p>
      </dgm:t>
    </dgm:pt>
    <dgm:pt modelId="{881A9571-C437-40E4-90E1-61734033862D}" type="sibTrans" cxnId="{38A955D8-3C8B-463D-BA25-2C9E34FDDEBB}">
      <dgm:prSet/>
      <dgm:spPr/>
      <dgm:t>
        <a:bodyPr/>
        <a:lstStyle/>
        <a:p>
          <a:endParaRPr lang="en-US"/>
        </a:p>
      </dgm:t>
    </dgm:pt>
    <dgm:pt modelId="{A72F579A-815F-4730-AEB0-052A4E2EADB2}">
      <dgm:prSet phldrT="[Text]"/>
      <dgm:spPr/>
      <dgm:t>
        <a:bodyPr/>
        <a:lstStyle/>
        <a:p>
          <a:r>
            <a:rPr lang="en-US" dirty="0" smtClean="0"/>
            <a:t>Axe 3 Rapport aux services</a:t>
          </a:r>
          <a:endParaRPr lang="en-US" dirty="0"/>
        </a:p>
      </dgm:t>
    </dgm:pt>
    <dgm:pt modelId="{8EA6516C-EB3A-4FC0-BB44-265A3652D4BC}" type="parTrans" cxnId="{D2ECF758-131A-41EE-A789-9D6FDC186481}">
      <dgm:prSet/>
      <dgm:spPr/>
      <dgm:t>
        <a:bodyPr/>
        <a:lstStyle/>
        <a:p>
          <a:endParaRPr lang="en-US"/>
        </a:p>
      </dgm:t>
    </dgm:pt>
    <dgm:pt modelId="{6B184F14-5261-4D1F-8701-947EAF068BB3}" type="sibTrans" cxnId="{D2ECF758-131A-41EE-A789-9D6FDC186481}">
      <dgm:prSet/>
      <dgm:spPr/>
      <dgm:t>
        <a:bodyPr/>
        <a:lstStyle/>
        <a:p>
          <a:endParaRPr lang="en-US"/>
        </a:p>
      </dgm:t>
    </dgm:pt>
    <dgm:pt modelId="{DF72D2A9-E721-47DF-A758-78A445E0F3CE}" type="pres">
      <dgm:prSet presAssocID="{F1469E50-24C6-4156-8DAA-6DD0C1079C89}" presName="composite" presStyleCnt="0">
        <dgm:presLayoutVars>
          <dgm:chMax val="3"/>
          <dgm:animLvl val="lvl"/>
          <dgm:resizeHandles val="exact"/>
        </dgm:presLayoutVars>
      </dgm:prSet>
      <dgm:spPr/>
    </dgm:pt>
    <dgm:pt modelId="{519C9BB9-1ADD-4304-93EC-C9FE618B8492}" type="pres">
      <dgm:prSet presAssocID="{D0115B0F-FDFB-494B-AC0A-E04A5EC234DA}" presName="gear1" presStyleLbl="node1" presStyleIdx="0" presStyleCnt="3">
        <dgm:presLayoutVars>
          <dgm:chMax val="1"/>
          <dgm:bulletEnabled val="1"/>
        </dgm:presLayoutVars>
      </dgm:prSet>
      <dgm:spPr/>
      <dgm:t>
        <a:bodyPr/>
        <a:lstStyle/>
        <a:p>
          <a:endParaRPr lang="en-US"/>
        </a:p>
      </dgm:t>
    </dgm:pt>
    <dgm:pt modelId="{491B49C7-064E-438E-A5AF-D06F604607BC}" type="pres">
      <dgm:prSet presAssocID="{D0115B0F-FDFB-494B-AC0A-E04A5EC234DA}" presName="gear1srcNode" presStyleLbl="node1" presStyleIdx="0" presStyleCnt="3"/>
      <dgm:spPr/>
      <dgm:t>
        <a:bodyPr/>
        <a:lstStyle/>
        <a:p>
          <a:endParaRPr lang="en-US"/>
        </a:p>
      </dgm:t>
    </dgm:pt>
    <dgm:pt modelId="{A8AE7A62-856E-43C0-A01E-AB2F291FD15A}" type="pres">
      <dgm:prSet presAssocID="{D0115B0F-FDFB-494B-AC0A-E04A5EC234DA}" presName="gear1dstNode" presStyleLbl="node1" presStyleIdx="0" presStyleCnt="3"/>
      <dgm:spPr/>
      <dgm:t>
        <a:bodyPr/>
        <a:lstStyle/>
        <a:p>
          <a:endParaRPr lang="en-US"/>
        </a:p>
      </dgm:t>
    </dgm:pt>
    <dgm:pt modelId="{1CA3202A-9CD1-47F7-9D42-23E46A72BBFC}" type="pres">
      <dgm:prSet presAssocID="{B294A45F-A097-47D5-8F55-FC668EB3C982}" presName="gear2" presStyleLbl="node1" presStyleIdx="1" presStyleCnt="3">
        <dgm:presLayoutVars>
          <dgm:chMax val="1"/>
          <dgm:bulletEnabled val="1"/>
        </dgm:presLayoutVars>
      </dgm:prSet>
      <dgm:spPr/>
      <dgm:t>
        <a:bodyPr/>
        <a:lstStyle/>
        <a:p>
          <a:endParaRPr lang="en-US"/>
        </a:p>
      </dgm:t>
    </dgm:pt>
    <dgm:pt modelId="{142EE68D-5808-445A-B73B-CEFF75A2773F}" type="pres">
      <dgm:prSet presAssocID="{B294A45F-A097-47D5-8F55-FC668EB3C982}" presName="gear2srcNode" presStyleLbl="node1" presStyleIdx="1" presStyleCnt="3"/>
      <dgm:spPr/>
      <dgm:t>
        <a:bodyPr/>
        <a:lstStyle/>
        <a:p>
          <a:endParaRPr lang="en-US"/>
        </a:p>
      </dgm:t>
    </dgm:pt>
    <dgm:pt modelId="{706E9A05-70AC-494E-B29F-F414922DE00D}" type="pres">
      <dgm:prSet presAssocID="{B294A45F-A097-47D5-8F55-FC668EB3C982}" presName="gear2dstNode" presStyleLbl="node1" presStyleIdx="1" presStyleCnt="3"/>
      <dgm:spPr/>
      <dgm:t>
        <a:bodyPr/>
        <a:lstStyle/>
        <a:p>
          <a:endParaRPr lang="en-US"/>
        </a:p>
      </dgm:t>
    </dgm:pt>
    <dgm:pt modelId="{11E70583-C9D9-4A1B-9215-04DC48DCBD8D}" type="pres">
      <dgm:prSet presAssocID="{A72F579A-815F-4730-AEB0-052A4E2EADB2}" presName="gear3" presStyleLbl="node1" presStyleIdx="2" presStyleCnt="3"/>
      <dgm:spPr/>
      <dgm:t>
        <a:bodyPr/>
        <a:lstStyle/>
        <a:p>
          <a:endParaRPr lang="en-US"/>
        </a:p>
      </dgm:t>
    </dgm:pt>
    <dgm:pt modelId="{1DC90457-DB2A-4C95-A36F-0563F25B6D53}" type="pres">
      <dgm:prSet presAssocID="{A72F579A-815F-4730-AEB0-052A4E2EADB2}" presName="gear3tx" presStyleLbl="node1" presStyleIdx="2" presStyleCnt="3">
        <dgm:presLayoutVars>
          <dgm:chMax val="1"/>
          <dgm:bulletEnabled val="1"/>
        </dgm:presLayoutVars>
      </dgm:prSet>
      <dgm:spPr/>
      <dgm:t>
        <a:bodyPr/>
        <a:lstStyle/>
        <a:p>
          <a:endParaRPr lang="en-US"/>
        </a:p>
      </dgm:t>
    </dgm:pt>
    <dgm:pt modelId="{E9EE43DE-00F8-4019-BA85-9AFF0B3069A7}" type="pres">
      <dgm:prSet presAssocID="{A72F579A-815F-4730-AEB0-052A4E2EADB2}" presName="gear3srcNode" presStyleLbl="node1" presStyleIdx="2" presStyleCnt="3"/>
      <dgm:spPr/>
      <dgm:t>
        <a:bodyPr/>
        <a:lstStyle/>
        <a:p>
          <a:endParaRPr lang="en-US"/>
        </a:p>
      </dgm:t>
    </dgm:pt>
    <dgm:pt modelId="{F86AD8D8-4A96-48C0-A843-3A718641AD56}" type="pres">
      <dgm:prSet presAssocID="{A72F579A-815F-4730-AEB0-052A4E2EADB2}" presName="gear3dstNode" presStyleLbl="node1" presStyleIdx="2" presStyleCnt="3"/>
      <dgm:spPr/>
      <dgm:t>
        <a:bodyPr/>
        <a:lstStyle/>
        <a:p>
          <a:endParaRPr lang="en-US"/>
        </a:p>
      </dgm:t>
    </dgm:pt>
    <dgm:pt modelId="{1E72715E-7366-4E78-A512-24F37F5D23DC}" type="pres">
      <dgm:prSet presAssocID="{39A3B9F5-08CD-49EE-B590-A9FA60312E8F}" presName="connector1" presStyleLbl="sibTrans2D1" presStyleIdx="0" presStyleCnt="3"/>
      <dgm:spPr/>
      <dgm:t>
        <a:bodyPr/>
        <a:lstStyle/>
        <a:p>
          <a:endParaRPr lang="en-US"/>
        </a:p>
      </dgm:t>
    </dgm:pt>
    <dgm:pt modelId="{BE287C59-37F8-4A31-B5A2-F56A3CB15957}" type="pres">
      <dgm:prSet presAssocID="{881A9571-C437-40E4-90E1-61734033862D}" presName="connector2" presStyleLbl="sibTrans2D1" presStyleIdx="1" presStyleCnt="3"/>
      <dgm:spPr/>
      <dgm:t>
        <a:bodyPr/>
        <a:lstStyle/>
        <a:p>
          <a:endParaRPr lang="en-US"/>
        </a:p>
      </dgm:t>
    </dgm:pt>
    <dgm:pt modelId="{2A80456C-D6A1-43C9-80B2-09334D6E033A}" type="pres">
      <dgm:prSet presAssocID="{6B184F14-5261-4D1F-8701-947EAF068BB3}" presName="connector3" presStyleLbl="sibTrans2D1" presStyleIdx="2" presStyleCnt="3"/>
      <dgm:spPr/>
      <dgm:t>
        <a:bodyPr/>
        <a:lstStyle/>
        <a:p>
          <a:endParaRPr lang="en-US"/>
        </a:p>
      </dgm:t>
    </dgm:pt>
  </dgm:ptLst>
  <dgm:cxnLst>
    <dgm:cxn modelId="{33F11835-7CAA-49E7-831D-3B3B1E087129}" type="presOf" srcId="{B294A45F-A097-47D5-8F55-FC668EB3C982}" destId="{1CA3202A-9CD1-47F7-9D42-23E46A72BBFC}" srcOrd="0" destOrd="0" presId="urn:microsoft.com/office/officeart/2005/8/layout/gear1"/>
    <dgm:cxn modelId="{8AF966BF-25D6-4FF2-BD45-CEDA070963CB}" type="presOf" srcId="{6B184F14-5261-4D1F-8701-947EAF068BB3}" destId="{2A80456C-D6A1-43C9-80B2-09334D6E033A}" srcOrd="0" destOrd="0" presId="urn:microsoft.com/office/officeart/2005/8/layout/gear1"/>
    <dgm:cxn modelId="{10244CE7-137E-4676-8379-3DA3504693A9}" type="presOf" srcId="{39A3B9F5-08CD-49EE-B590-A9FA60312E8F}" destId="{1E72715E-7366-4E78-A512-24F37F5D23DC}" srcOrd="0" destOrd="0" presId="urn:microsoft.com/office/officeart/2005/8/layout/gear1"/>
    <dgm:cxn modelId="{D2B0B336-B5C0-4322-96D0-7E71ACBFDDBC}" type="presOf" srcId="{B294A45F-A097-47D5-8F55-FC668EB3C982}" destId="{706E9A05-70AC-494E-B29F-F414922DE00D}" srcOrd="2" destOrd="0" presId="urn:microsoft.com/office/officeart/2005/8/layout/gear1"/>
    <dgm:cxn modelId="{F4F0F2EF-216A-4335-B5AE-86A6F8F338B5}" type="presOf" srcId="{A72F579A-815F-4730-AEB0-052A4E2EADB2}" destId="{F86AD8D8-4A96-48C0-A843-3A718641AD56}" srcOrd="3" destOrd="0" presId="urn:microsoft.com/office/officeart/2005/8/layout/gear1"/>
    <dgm:cxn modelId="{666C8BCA-F29E-41CD-A343-F94671C266E4}" type="presOf" srcId="{F1469E50-24C6-4156-8DAA-6DD0C1079C89}" destId="{DF72D2A9-E721-47DF-A758-78A445E0F3CE}" srcOrd="0" destOrd="0" presId="urn:microsoft.com/office/officeart/2005/8/layout/gear1"/>
    <dgm:cxn modelId="{38A955D8-3C8B-463D-BA25-2C9E34FDDEBB}" srcId="{F1469E50-24C6-4156-8DAA-6DD0C1079C89}" destId="{B294A45F-A097-47D5-8F55-FC668EB3C982}" srcOrd="1" destOrd="0" parTransId="{ACBA6356-2F80-466D-9121-489D204B80B8}" sibTransId="{881A9571-C437-40E4-90E1-61734033862D}"/>
    <dgm:cxn modelId="{31E1775C-1B2D-433B-A775-1AB2F029DB05}" type="presOf" srcId="{A72F579A-815F-4730-AEB0-052A4E2EADB2}" destId="{11E70583-C9D9-4A1B-9215-04DC48DCBD8D}" srcOrd="0" destOrd="0" presId="urn:microsoft.com/office/officeart/2005/8/layout/gear1"/>
    <dgm:cxn modelId="{D2ECF758-131A-41EE-A789-9D6FDC186481}" srcId="{F1469E50-24C6-4156-8DAA-6DD0C1079C89}" destId="{A72F579A-815F-4730-AEB0-052A4E2EADB2}" srcOrd="2" destOrd="0" parTransId="{8EA6516C-EB3A-4FC0-BB44-265A3652D4BC}" sibTransId="{6B184F14-5261-4D1F-8701-947EAF068BB3}"/>
    <dgm:cxn modelId="{CD5AA65A-6000-4F48-85D3-EB084B6F41D0}" srcId="{F1469E50-24C6-4156-8DAA-6DD0C1079C89}" destId="{D0115B0F-FDFB-494B-AC0A-E04A5EC234DA}" srcOrd="0" destOrd="0" parTransId="{F3ECE90F-7A47-4472-9560-98DC857F992F}" sibTransId="{39A3B9F5-08CD-49EE-B590-A9FA60312E8F}"/>
    <dgm:cxn modelId="{D925F62A-615F-47B7-8EC5-817838C24C79}" type="presOf" srcId="{D0115B0F-FDFB-494B-AC0A-E04A5EC234DA}" destId="{A8AE7A62-856E-43C0-A01E-AB2F291FD15A}" srcOrd="2" destOrd="0" presId="urn:microsoft.com/office/officeart/2005/8/layout/gear1"/>
    <dgm:cxn modelId="{48F55E1B-6EA4-4A07-A4A5-BF87F8894142}" type="presOf" srcId="{881A9571-C437-40E4-90E1-61734033862D}" destId="{BE287C59-37F8-4A31-B5A2-F56A3CB15957}" srcOrd="0" destOrd="0" presId="urn:microsoft.com/office/officeart/2005/8/layout/gear1"/>
    <dgm:cxn modelId="{DAC5AC28-D9E2-46AD-B3C4-20BE1BE8CA7A}" type="presOf" srcId="{A72F579A-815F-4730-AEB0-052A4E2EADB2}" destId="{1DC90457-DB2A-4C95-A36F-0563F25B6D53}" srcOrd="1" destOrd="0" presId="urn:microsoft.com/office/officeart/2005/8/layout/gear1"/>
    <dgm:cxn modelId="{6204FB0C-F7B4-4C67-BBB6-36FE0505F026}" type="presOf" srcId="{D0115B0F-FDFB-494B-AC0A-E04A5EC234DA}" destId="{491B49C7-064E-438E-A5AF-D06F604607BC}" srcOrd="1" destOrd="0" presId="urn:microsoft.com/office/officeart/2005/8/layout/gear1"/>
    <dgm:cxn modelId="{A6DB3D07-6911-422A-860F-D02ED46A0241}" type="presOf" srcId="{A72F579A-815F-4730-AEB0-052A4E2EADB2}" destId="{E9EE43DE-00F8-4019-BA85-9AFF0B3069A7}" srcOrd="2" destOrd="0" presId="urn:microsoft.com/office/officeart/2005/8/layout/gear1"/>
    <dgm:cxn modelId="{44967E10-A204-467E-B4E4-8C9B18F2C17D}" type="presOf" srcId="{B294A45F-A097-47D5-8F55-FC668EB3C982}" destId="{142EE68D-5808-445A-B73B-CEFF75A2773F}" srcOrd="1" destOrd="0" presId="urn:microsoft.com/office/officeart/2005/8/layout/gear1"/>
    <dgm:cxn modelId="{DCACAAF4-D730-4B58-9FFA-7646F46F9812}" type="presOf" srcId="{D0115B0F-FDFB-494B-AC0A-E04A5EC234DA}" destId="{519C9BB9-1ADD-4304-93EC-C9FE618B8492}" srcOrd="0" destOrd="0" presId="urn:microsoft.com/office/officeart/2005/8/layout/gear1"/>
    <dgm:cxn modelId="{A754D47C-059E-415D-BD4E-6229ED2D3B29}" type="presParOf" srcId="{DF72D2A9-E721-47DF-A758-78A445E0F3CE}" destId="{519C9BB9-1ADD-4304-93EC-C9FE618B8492}" srcOrd="0" destOrd="0" presId="urn:microsoft.com/office/officeart/2005/8/layout/gear1"/>
    <dgm:cxn modelId="{6072A308-8906-4A23-AB32-DAE422244DE4}" type="presParOf" srcId="{DF72D2A9-E721-47DF-A758-78A445E0F3CE}" destId="{491B49C7-064E-438E-A5AF-D06F604607BC}" srcOrd="1" destOrd="0" presId="urn:microsoft.com/office/officeart/2005/8/layout/gear1"/>
    <dgm:cxn modelId="{C1AABF16-9CB6-4A10-A750-51B039C01436}" type="presParOf" srcId="{DF72D2A9-E721-47DF-A758-78A445E0F3CE}" destId="{A8AE7A62-856E-43C0-A01E-AB2F291FD15A}" srcOrd="2" destOrd="0" presId="urn:microsoft.com/office/officeart/2005/8/layout/gear1"/>
    <dgm:cxn modelId="{9DE15604-ADD5-4D09-BEF7-7A5C605930BB}" type="presParOf" srcId="{DF72D2A9-E721-47DF-A758-78A445E0F3CE}" destId="{1CA3202A-9CD1-47F7-9D42-23E46A72BBFC}" srcOrd="3" destOrd="0" presId="urn:microsoft.com/office/officeart/2005/8/layout/gear1"/>
    <dgm:cxn modelId="{A7947ADC-DEF8-436E-A616-F434F91E290D}" type="presParOf" srcId="{DF72D2A9-E721-47DF-A758-78A445E0F3CE}" destId="{142EE68D-5808-445A-B73B-CEFF75A2773F}" srcOrd="4" destOrd="0" presId="urn:microsoft.com/office/officeart/2005/8/layout/gear1"/>
    <dgm:cxn modelId="{5FC94AC9-CF65-4122-A7A2-538AC078D858}" type="presParOf" srcId="{DF72D2A9-E721-47DF-A758-78A445E0F3CE}" destId="{706E9A05-70AC-494E-B29F-F414922DE00D}" srcOrd="5" destOrd="0" presId="urn:microsoft.com/office/officeart/2005/8/layout/gear1"/>
    <dgm:cxn modelId="{6137C7E4-0591-4402-A59E-6EB3A3BF7563}" type="presParOf" srcId="{DF72D2A9-E721-47DF-A758-78A445E0F3CE}" destId="{11E70583-C9D9-4A1B-9215-04DC48DCBD8D}" srcOrd="6" destOrd="0" presId="urn:microsoft.com/office/officeart/2005/8/layout/gear1"/>
    <dgm:cxn modelId="{C7E6F4C6-FF82-4D0B-9806-9C2358514C2E}" type="presParOf" srcId="{DF72D2A9-E721-47DF-A758-78A445E0F3CE}" destId="{1DC90457-DB2A-4C95-A36F-0563F25B6D53}" srcOrd="7" destOrd="0" presId="urn:microsoft.com/office/officeart/2005/8/layout/gear1"/>
    <dgm:cxn modelId="{C768FFFF-7608-42B4-A80E-083FA2569BAE}" type="presParOf" srcId="{DF72D2A9-E721-47DF-A758-78A445E0F3CE}" destId="{E9EE43DE-00F8-4019-BA85-9AFF0B3069A7}" srcOrd="8" destOrd="0" presId="urn:microsoft.com/office/officeart/2005/8/layout/gear1"/>
    <dgm:cxn modelId="{9299DA96-F4DB-4846-900A-1DA35B660D40}" type="presParOf" srcId="{DF72D2A9-E721-47DF-A758-78A445E0F3CE}" destId="{F86AD8D8-4A96-48C0-A843-3A718641AD56}" srcOrd="9" destOrd="0" presId="urn:microsoft.com/office/officeart/2005/8/layout/gear1"/>
    <dgm:cxn modelId="{C1FAAEBC-C75A-4815-8E10-5924A05A1B3D}" type="presParOf" srcId="{DF72D2A9-E721-47DF-A758-78A445E0F3CE}" destId="{1E72715E-7366-4E78-A512-24F37F5D23DC}" srcOrd="10" destOrd="0" presId="urn:microsoft.com/office/officeart/2005/8/layout/gear1"/>
    <dgm:cxn modelId="{37F1B4E6-556A-4C7C-AAB6-7D05DE7FCC54}" type="presParOf" srcId="{DF72D2A9-E721-47DF-A758-78A445E0F3CE}" destId="{BE287C59-37F8-4A31-B5A2-F56A3CB15957}" srcOrd="11" destOrd="0" presId="urn:microsoft.com/office/officeart/2005/8/layout/gear1"/>
    <dgm:cxn modelId="{E630862D-A8C2-4CC9-AEED-8D12D6250964}" type="presParOf" srcId="{DF72D2A9-E721-47DF-A758-78A445E0F3CE}" destId="{2A80456C-D6A1-43C9-80B2-09334D6E033A}"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C9BB9-1ADD-4304-93EC-C9FE618B8492}">
      <dsp:nvSpPr>
        <dsp:cNvPr id="0" name=""/>
        <dsp:cNvSpPr/>
      </dsp:nvSpPr>
      <dsp:spPr>
        <a:xfrm>
          <a:off x="2024776" y="2008108"/>
          <a:ext cx="2454354" cy="2454354"/>
        </a:xfrm>
        <a:prstGeom prst="gear9">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Axe 1 </a:t>
          </a:r>
          <a:r>
            <a:rPr lang="en-US" sz="1600" kern="1200" dirty="0" err="1" smtClean="0"/>
            <a:t>Problèmes</a:t>
          </a:r>
          <a:r>
            <a:rPr lang="en-US" sz="1600" kern="1200" dirty="0" smtClean="0"/>
            <a:t> de santé et </a:t>
          </a:r>
          <a:r>
            <a:rPr lang="en-US" sz="1600" kern="1200" dirty="0" err="1" smtClean="0"/>
            <a:t>bien-être</a:t>
          </a:r>
          <a:endParaRPr lang="en-US" sz="1600" kern="1200" dirty="0"/>
        </a:p>
      </dsp:txBody>
      <dsp:txXfrm>
        <a:off x="2518210" y="2583029"/>
        <a:ext cx="1467486" cy="1261588"/>
      </dsp:txXfrm>
    </dsp:sp>
    <dsp:sp modelId="{1CA3202A-9CD1-47F7-9D42-23E46A72BBFC}">
      <dsp:nvSpPr>
        <dsp:cNvPr id="0" name=""/>
        <dsp:cNvSpPr/>
      </dsp:nvSpPr>
      <dsp:spPr>
        <a:xfrm>
          <a:off x="596788" y="1427988"/>
          <a:ext cx="1784985" cy="1784985"/>
        </a:xfrm>
        <a:prstGeom prst="gear6">
          <a:avLst/>
        </a:prstGeom>
        <a:solidFill>
          <a:schemeClr val="accent1">
            <a:shade val="80000"/>
            <a:hueOff val="213834"/>
            <a:satOff val="-21230"/>
            <a:lumOff val="171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Axe 2 </a:t>
          </a:r>
          <a:r>
            <a:rPr lang="en-US" sz="1600" kern="1200" dirty="0" err="1" smtClean="0"/>
            <a:t>Rôles</a:t>
          </a:r>
          <a:r>
            <a:rPr lang="en-US" sz="1600" kern="1200" dirty="0" smtClean="0"/>
            <a:t> </a:t>
          </a:r>
          <a:r>
            <a:rPr lang="en-US" sz="1600" kern="1200" dirty="0" err="1" smtClean="0"/>
            <a:t>sociaux</a:t>
          </a:r>
          <a:endParaRPr lang="en-US" sz="1600" kern="1200" dirty="0"/>
        </a:p>
      </dsp:txBody>
      <dsp:txXfrm>
        <a:off x="1046163" y="1880079"/>
        <a:ext cx="886235" cy="880803"/>
      </dsp:txXfrm>
    </dsp:sp>
    <dsp:sp modelId="{11E70583-C9D9-4A1B-9215-04DC48DCBD8D}">
      <dsp:nvSpPr>
        <dsp:cNvPr id="0" name=""/>
        <dsp:cNvSpPr/>
      </dsp:nvSpPr>
      <dsp:spPr>
        <a:xfrm rot="20700000">
          <a:off x="1596562" y="196530"/>
          <a:ext cx="1748921" cy="1748921"/>
        </a:xfrm>
        <a:prstGeom prst="gear6">
          <a:avLst/>
        </a:prstGeom>
        <a:solidFill>
          <a:schemeClr val="accent1">
            <a:shade val="80000"/>
            <a:hueOff val="427667"/>
            <a:satOff val="-42460"/>
            <a:lumOff val="342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Axe 3 Rapport aux services</a:t>
          </a:r>
          <a:endParaRPr lang="en-US" sz="1600" kern="1200" dirty="0"/>
        </a:p>
      </dsp:txBody>
      <dsp:txXfrm rot="-20700000">
        <a:off x="1980152" y="580120"/>
        <a:ext cx="981741" cy="981741"/>
      </dsp:txXfrm>
    </dsp:sp>
    <dsp:sp modelId="{1E72715E-7366-4E78-A512-24F37F5D23DC}">
      <dsp:nvSpPr>
        <dsp:cNvPr id="0" name=""/>
        <dsp:cNvSpPr/>
      </dsp:nvSpPr>
      <dsp:spPr>
        <a:xfrm>
          <a:off x="1839004" y="1636070"/>
          <a:ext cx="3141573" cy="3141573"/>
        </a:xfrm>
        <a:prstGeom prst="circularArrow">
          <a:avLst>
            <a:gd name="adj1" fmla="val 4688"/>
            <a:gd name="adj2" fmla="val 299029"/>
            <a:gd name="adj3" fmla="val 2522244"/>
            <a:gd name="adj4" fmla="val 15848245"/>
            <a:gd name="adj5" fmla="val 5469"/>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287C59-37F8-4A31-B5A2-F56A3CB15957}">
      <dsp:nvSpPr>
        <dsp:cNvPr id="0" name=""/>
        <dsp:cNvSpPr/>
      </dsp:nvSpPr>
      <dsp:spPr>
        <a:xfrm>
          <a:off x="280671" y="1031887"/>
          <a:ext cx="2282549" cy="2282549"/>
        </a:xfrm>
        <a:prstGeom prst="leftCircularArrow">
          <a:avLst>
            <a:gd name="adj1" fmla="val 6452"/>
            <a:gd name="adj2" fmla="val 429999"/>
            <a:gd name="adj3" fmla="val 10489124"/>
            <a:gd name="adj4" fmla="val 14837806"/>
            <a:gd name="adj5" fmla="val 7527"/>
          </a:avLst>
        </a:prstGeom>
        <a:solidFill>
          <a:schemeClr val="accent1">
            <a:shade val="90000"/>
            <a:hueOff val="213888"/>
            <a:satOff val="-20957"/>
            <a:lumOff val="1610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80456C-D6A1-43C9-80B2-09334D6E033A}">
      <dsp:nvSpPr>
        <dsp:cNvPr id="0" name=""/>
        <dsp:cNvSpPr/>
      </dsp:nvSpPr>
      <dsp:spPr>
        <a:xfrm>
          <a:off x="1192019" y="-187699"/>
          <a:ext cx="2461048" cy="2461048"/>
        </a:xfrm>
        <a:prstGeom prst="circularArrow">
          <a:avLst>
            <a:gd name="adj1" fmla="val 5984"/>
            <a:gd name="adj2" fmla="val 394124"/>
            <a:gd name="adj3" fmla="val 13313824"/>
            <a:gd name="adj4" fmla="val 10508221"/>
            <a:gd name="adj5" fmla="val 6981"/>
          </a:avLst>
        </a:prstGeom>
        <a:solidFill>
          <a:schemeClr val="accent1">
            <a:shade val="90000"/>
            <a:hueOff val="427776"/>
            <a:satOff val="-41914"/>
            <a:lumOff val="32207"/>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9BCE0C-CD74-4A59-802C-6D2F8C15331A}" type="datetimeFigureOut">
              <a:rPr lang="en-US" smtClean="0"/>
              <a:t>4/21/2015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98501B-77B5-4365-9881-C6E19A3C1E42}" type="slidenum">
              <a:rPr lang="en-US" smtClean="0"/>
              <a:t>‹N°›</a:t>
            </a:fld>
            <a:endParaRPr lang="en-US" dirty="0"/>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FDEA8-CBB8-46CC-9562-028963DBC55A}" type="datetimeFigureOut">
              <a:rPr lang="en-US" smtClean="0"/>
              <a:t>4/21/2015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BD8E7-1312-41F3-99C4-6DA5AF891969}" type="slidenum">
              <a:rPr lang="en-US" smtClean="0"/>
              <a:t>‹N°›</a:t>
            </a:fld>
            <a:endParaRPr lang="en-US" dirty="0"/>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00200"/>
            <a:ext cx="10515600" cy="2240280"/>
          </a:xfrm>
        </p:spPr>
        <p:txBody>
          <a:bodyPr anchor="b">
            <a:normAutofit/>
          </a:bodyPr>
          <a:lstStyle>
            <a:lvl1pPr algn="ctr">
              <a:defRPr sz="44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838200" y="3854659"/>
            <a:ext cx="10515600" cy="1143000"/>
          </a:xfrm>
        </p:spPr>
        <p:txBody>
          <a:bodyPr>
            <a:normAutofit/>
          </a:bodyPr>
          <a:lstStyle>
            <a:lvl1pPr marL="0" indent="0" algn="ctr">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98862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8153400" y="0"/>
            <a:ext cx="403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8532813" y="4591761"/>
            <a:ext cx="3125787"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2" name="Title 1"/>
          <p:cNvSpPr>
            <a:spLocks noGrp="1"/>
          </p:cNvSpPr>
          <p:nvPr>
            <p:ph type="title"/>
          </p:nvPr>
        </p:nvSpPr>
        <p:spPr>
          <a:xfrm>
            <a:off x="8532813" y="1714500"/>
            <a:ext cx="3125787" cy="2877260"/>
          </a:xfrm>
        </p:spPr>
        <p:txBody>
          <a:bodyPr anchor="b">
            <a:normAutofit/>
          </a:bodyPr>
          <a:lstStyle>
            <a:lvl1pPr>
              <a:defRPr sz="3000">
                <a:solidFill>
                  <a:schemeClr val="bg1"/>
                </a:solidFill>
              </a:defRPr>
            </a:lvl1pPr>
          </a:lstStyle>
          <a:p>
            <a:r>
              <a:rPr lang="en-US" smtClean="0"/>
              <a:t>Click to edit Master title style</a:t>
            </a:r>
            <a:endParaRPr lang="en-US"/>
          </a:p>
        </p:txBody>
      </p:sp>
      <p:sp>
        <p:nvSpPr>
          <p:cNvPr id="6" name="Picture Placeholder 2"/>
          <p:cNvSpPr>
            <a:spLocks noGrp="1"/>
          </p:cNvSpPr>
          <p:nvPr>
            <p:ph type="pic" idx="1"/>
          </p:nvPr>
        </p:nvSpPr>
        <p:spPr>
          <a:xfrm>
            <a:off x="0" y="0"/>
            <a:ext cx="8101584" cy="6857999"/>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fr-CA" smtClean="0"/>
              <a:t>© Tremblay, Roy et coll., 2015</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‹N°›</a:t>
            </a:fld>
            <a:endParaRPr lang="en-US"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57200"/>
            <a:ext cx="1943100" cy="5719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457200"/>
            <a:ext cx="7048500" cy="5719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fr-CA" smtClean="0"/>
              <a:t>© Tremblay, Roy et coll., 2015</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‹N°›</a:t>
            </a:fld>
            <a:endParaRPr lang="en-US"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s">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4800600"/>
            <a:ext cx="121920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33400" y="5115656"/>
            <a:ext cx="11125200" cy="914400"/>
          </a:xfrm>
        </p:spPr>
        <p:txBody>
          <a:bodyPr anchor="b">
            <a:normAutofit/>
          </a:bodyPr>
          <a:lstStyle>
            <a:lvl1pPr algn="ctr">
              <a:defRPr sz="4400" spc="-50" baseline="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533400" y="6043123"/>
            <a:ext cx="11125200"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9" name="Picture Placeholder 2"/>
          <p:cNvSpPr>
            <a:spLocks noGrp="1"/>
          </p:cNvSpPr>
          <p:nvPr>
            <p:ph type="pic" idx="10"/>
          </p:nvPr>
        </p:nvSpPr>
        <p:spPr>
          <a:xfrm>
            <a:off x="1"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3" name="Picture Placeholder 2"/>
          <p:cNvSpPr>
            <a:spLocks noGrp="1"/>
          </p:cNvSpPr>
          <p:nvPr>
            <p:ph type="pic" idx="11"/>
          </p:nvPr>
        </p:nvSpPr>
        <p:spPr>
          <a:xfrm>
            <a:off x="408432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4" name="Picture Placeholder 2"/>
          <p:cNvSpPr>
            <a:spLocks noGrp="1"/>
          </p:cNvSpPr>
          <p:nvPr>
            <p:ph type="pic" idx="12"/>
          </p:nvPr>
        </p:nvSpPr>
        <p:spPr>
          <a:xfrm>
            <a:off x="816864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1463745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fr-CA" smtClean="0"/>
              <a:t>© Tremblay, Roy et coll., 2015</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‹N°›</a:t>
            </a:fld>
            <a:endParaRPr lang="en-US"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solidFill>
        <a:effectLst/>
      </p:bgPr>
    </p:bg>
    <p:spTree>
      <p:nvGrpSpPr>
        <p:cNvPr id="1" name=""/>
        <p:cNvGrpSpPr/>
        <p:nvPr/>
      </p:nvGrpSpPr>
      <p:grpSpPr>
        <a:xfrm>
          <a:off x="0" y="0"/>
          <a:ext cx="0" cy="0"/>
          <a:chOff x="0" y="0"/>
          <a:chExt cx="0" cy="0"/>
        </a:xfrm>
      </p:grpSpPr>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1850" y="2514600"/>
            <a:ext cx="10515600" cy="2743200"/>
          </a:xfrm>
        </p:spPr>
        <p:txBody>
          <a:bodyPr anchor="b">
            <a:normAutofit/>
          </a:bodyPr>
          <a:lstStyle>
            <a:lvl1pPr algn="ctr">
              <a:defRPr sz="4400" spc="-50" baseline="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0" y="5257800"/>
            <a:ext cx="10515600" cy="914400"/>
          </a:xfrm>
        </p:spPr>
        <p:txBody>
          <a:bodyPr>
            <a:normAutofit/>
          </a:bodyPr>
          <a:lstStyle>
            <a:lvl1pPr marL="0" indent="0" algn="ctr">
              <a:spcBef>
                <a:spcPts val="0"/>
              </a:spcBef>
              <a:buNone/>
              <a:defRPr sz="2000" cap="all" spc="50"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smtClean="0"/>
              <a:t>Click to edit Master text styles</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fr-CA" smtClean="0"/>
              <a:t>© Tremblay, Roy et coll., 2015</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‹N°›</a:t>
            </a:fld>
            <a:endParaRPr lang="en-US"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527048"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527048"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72200"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fr-CA" smtClean="0"/>
              <a:t>© Tremblay, Roy et coll., 2015</a:t>
            </a:r>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‹N°›</a:t>
            </a:fld>
            <a:endParaRPr lang="en-US"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fr-CA" smtClean="0"/>
              <a:t>© Tremblay, Roy et coll., 2015</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‹N°›</a:t>
            </a:fld>
            <a:endParaRPr lang="en-US"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51812" y="1714498"/>
            <a:ext cx="3506788" cy="2880360"/>
          </a:xfrm>
        </p:spPr>
        <p:txBody>
          <a:bodyPr anchor="b">
            <a:normAutofit/>
          </a:bodyPr>
          <a:lstStyle>
            <a:lvl1pPr>
              <a:defRPr sz="3000"/>
            </a:lvl1pPr>
          </a:lstStyle>
          <a:p>
            <a:r>
              <a:rPr lang="en-US" dirty="0" smtClean="0"/>
              <a:t>Click to edit Master title style</a:t>
            </a:r>
            <a:endParaRPr lang="en-US" dirty="0"/>
          </a:p>
        </p:txBody>
      </p:sp>
      <p:sp>
        <p:nvSpPr>
          <p:cNvPr id="3" name="Content Placeholder 2"/>
          <p:cNvSpPr>
            <a:spLocks noGrp="1"/>
          </p:cNvSpPr>
          <p:nvPr>
            <p:ph idx="1"/>
          </p:nvPr>
        </p:nvSpPr>
        <p:spPr>
          <a:xfrm>
            <a:off x="530352" y="457200"/>
            <a:ext cx="7242111"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151812" y="4590288"/>
            <a:ext cx="3514564"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fr-CA" smtClean="0"/>
              <a:t>© Tremblay, Roy et coll., 2015</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‹N°›</a:t>
            </a:fld>
            <a:endParaRPr lang="en-US"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83680"/>
            <a:ext cx="1219200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24000" y="1714500"/>
            <a:ext cx="9144000" cy="44577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187908" y="6601556"/>
            <a:ext cx="1534064" cy="228600"/>
          </a:xfrm>
          <a:prstGeom prst="rect">
            <a:avLst/>
          </a:prstGeom>
        </p:spPr>
        <p:txBody>
          <a:bodyPr vert="horz" lIns="91440" tIns="45720" rIns="91440" bIns="45720" rtlCol="0" anchor="ctr"/>
          <a:lstStyle>
            <a:lvl1pPr algn="r">
              <a:defRPr sz="800">
                <a:solidFill>
                  <a:schemeClr val="bg1"/>
                </a:solidFill>
              </a:defRPr>
            </a:lvl1pPr>
          </a:lstStyle>
          <a:p>
            <a:endParaRPr lang="en-US" dirty="0"/>
          </a:p>
        </p:txBody>
      </p:sp>
      <p:sp>
        <p:nvSpPr>
          <p:cNvPr id="5" name="Footer Placeholder 4"/>
          <p:cNvSpPr>
            <a:spLocks noGrp="1"/>
          </p:cNvSpPr>
          <p:nvPr>
            <p:ph type="ftr" sz="quarter" idx="3"/>
          </p:nvPr>
        </p:nvSpPr>
        <p:spPr>
          <a:xfrm>
            <a:off x="1523999" y="6601556"/>
            <a:ext cx="6491381" cy="228600"/>
          </a:xfrm>
          <a:prstGeom prst="rect">
            <a:avLst/>
          </a:prstGeom>
        </p:spPr>
        <p:txBody>
          <a:bodyPr vert="horz" lIns="91440" tIns="45720" rIns="91440" bIns="45720" rtlCol="0" anchor="ctr"/>
          <a:lstStyle>
            <a:lvl1pPr algn="l">
              <a:defRPr sz="800">
                <a:solidFill>
                  <a:schemeClr val="bg1"/>
                </a:solidFill>
              </a:defRPr>
            </a:lvl1pPr>
          </a:lstStyle>
          <a:p>
            <a:r>
              <a:rPr lang="fr-CA" smtClean="0"/>
              <a:t>© Tremblay, Roy et coll., 2015</a:t>
            </a:r>
            <a:endParaRPr lang="en-US" dirty="0"/>
          </a:p>
        </p:txBody>
      </p:sp>
      <p:sp>
        <p:nvSpPr>
          <p:cNvPr id="6" name="Slide Number Placeholder 5"/>
          <p:cNvSpPr>
            <a:spLocks noGrp="1"/>
          </p:cNvSpPr>
          <p:nvPr>
            <p:ph type="sldNum" sz="quarter" idx="4"/>
          </p:nvPr>
        </p:nvSpPr>
        <p:spPr>
          <a:xfrm>
            <a:off x="9894499" y="6601556"/>
            <a:ext cx="773502" cy="228600"/>
          </a:xfrm>
          <a:prstGeom prst="rect">
            <a:avLst/>
          </a:prstGeom>
        </p:spPr>
        <p:txBody>
          <a:bodyPr vert="horz" lIns="91440" tIns="45720" rIns="91440" bIns="45720" rtlCol="0" anchor="ctr"/>
          <a:lstStyle>
            <a:lvl1pPr algn="r">
              <a:defRPr sz="800">
                <a:solidFill>
                  <a:schemeClr val="bg1"/>
                </a:solidFill>
              </a:defRPr>
            </a:lvl1pPr>
          </a:lstStyle>
          <a:p>
            <a:fld id="{E31375A4-56A4-47D6-9801-1991572033F7}" type="slidenum">
              <a:rPr lang="en-US" smtClean="0"/>
              <a:pPr/>
              <a:t>‹N°›</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914400" rtl="0" eaLnBrk="1" latinLnBrk="0" hangingPunct="1">
        <a:lnSpc>
          <a:spcPct val="90000"/>
        </a:lnSpc>
        <a:spcBef>
          <a:spcPct val="0"/>
        </a:spcBef>
        <a:buNone/>
        <a:defRPr sz="3400" kern="1200" cap="all" baseline="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r-CA" dirty="0" smtClean="0"/>
              <a:t>La santé des hommes : Où en sont les hommes québécois ?</a:t>
            </a:r>
            <a:endParaRPr lang="en-US" dirty="0"/>
          </a:p>
        </p:txBody>
      </p:sp>
      <p:sp>
        <p:nvSpPr>
          <p:cNvPr id="3" name="Subtitle 2"/>
          <p:cNvSpPr>
            <a:spLocks noGrp="1"/>
          </p:cNvSpPr>
          <p:nvPr>
            <p:ph type="subTitle" idx="1"/>
          </p:nvPr>
        </p:nvSpPr>
        <p:spPr/>
        <p:txBody>
          <a:bodyPr/>
          <a:lstStyle/>
          <a:p>
            <a:r>
              <a:rPr lang="en-US" dirty="0" smtClean="0"/>
              <a:t>Gilles Tremblay, Jacques Roy, David Guilmette et </a:t>
            </a:r>
            <a:r>
              <a:rPr lang="en-US" dirty="0" err="1" smtClean="0"/>
              <a:t>autres</a:t>
            </a:r>
            <a:endParaRPr lang="en-US" dirty="0"/>
          </a:p>
        </p:txBody>
      </p:sp>
      <p:pic>
        <p:nvPicPr>
          <p:cNvPr id="7" name="Picture Placeholder 6" descr="Two people lifting weights" title="Sample Fitness Picture"/>
          <p:cNvPicPr>
            <a:picLocks noGrp="1" noChangeAspect="1"/>
          </p:cNvPicPr>
          <p:nvPr>
            <p:ph type="pic" idx="10"/>
          </p:nvPr>
        </p:nvPicPr>
        <p:blipFill rotWithShape="1">
          <a:blip r:embed="rId2" cstate="print">
            <a:extLst>
              <a:ext uri="{28A0092B-C50C-407E-A947-70E740481C1C}">
                <a14:useLocalDpi xmlns:a14="http://schemas.microsoft.com/office/drawing/2010/main" val="0"/>
              </a:ext>
            </a:extLst>
          </a:blip>
          <a:srcRect/>
          <a:stretch/>
        </p:blipFill>
        <p:spPr>
          <a:xfrm>
            <a:off x="0" y="0"/>
            <a:ext cx="4023360" cy="4745736"/>
          </a:xfrm>
        </p:spPr>
      </p:pic>
      <p:pic>
        <p:nvPicPr>
          <p:cNvPr id="8" name="Picture Placeholder 7" descr="Closeup of Granny Smith apple and tape measure" title="Sample Fitness Picture"/>
          <p:cNvPicPr>
            <a:picLocks noGrp="1" noChangeAspect="1"/>
          </p:cNvPicPr>
          <p:nvPr>
            <p:ph type="pic" idx="11"/>
          </p:nvPr>
        </p:nvPicPr>
        <p:blipFill rotWithShape="1">
          <a:blip r:embed="rId3" cstate="print">
            <a:extLst>
              <a:ext uri="{28A0092B-C50C-407E-A947-70E740481C1C}">
                <a14:useLocalDpi xmlns:a14="http://schemas.microsoft.com/office/drawing/2010/main" val="0"/>
              </a:ext>
            </a:extLst>
          </a:blip>
          <a:srcRect/>
          <a:stretch/>
        </p:blipFill>
        <p:spPr/>
      </p:pic>
      <p:pic>
        <p:nvPicPr>
          <p:cNvPr id="9" name="Picture Placeholder 8" descr="Man and woman running on indoor track" title="Sample Fitness Picture"/>
          <p:cNvPicPr>
            <a:picLocks noGrp="1" noChangeAspect="1"/>
          </p:cNvPicPr>
          <p:nvPr>
            <p:ph type="pic" idx="12"/>
          </p:nvPr>
        </p:nvPicPr>
        <p:blipFill rotWithShape="1">
          <a:blip r:embed="rId4" cstate="print">
            <a:extLst>
              <a:ext uri="{28A0092B-C50C-407E-A947-70E740481C1C}">
                <a14:useLocalDpi xmlns:a14="http://schemas.microsoft.com/office/drawing/2010/main" val="0"/>
              </a:ext>
            </a:extLst>
          </a:blip>
          <a:srcRect/>
          <a:stretch/>
        </p:blipFill>
        <p:spPr/>
      </p:pic>
      <p:pic>
        <p:nvPicPr>
          <p:cNvPr id="10" name="Picture 5" descr="logo-M&amp;S-test-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076950"/>
            <a:ext cx="180022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468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3 axes de </a:t>
            </a:r>
            <a:r>
              <a:rPr lang="fr-CA" dirty="0" smtClean="0"/>
              <a:t>recherche</a:t>
            </a:r>
            <a:endParaRPr lang="fr-CA" dirty="0"/>
          </a:p>
        </p:txBody>
      </p:sp>
      <p:sp>
        <p:nvSpPr>
          <p:cNvPr id="3" name="Espace réservé du contenu 2"/>
          <p:cNvSpPr>
            <a:spLocks noGrp="1"/>
          </p:cNvSpPr>
          <p:nvPr>
            <p:ph idx="1"/>
          </p:nvPr>
        </p:nvSpPr>
        <p:spPr>
          <a:xfrm>
            <a:off x="1395046" y="1948962"/>
            <a:ext cx="5298831" cy="4457700"/>
          </a:xfrm>
        </p:spPr>
        <p:txBody>
          <a:bodyPr>
            <a:normAutofit/>
          </a:bodyPr>
          <a:lstStyle/>
          <a:p>
            <a:pPr algn="just">
              <a:spcAft>
                <a:spcPts val="600"/>
              </a:spcAft>
            </a:pPr>
            <a:r>
              <a:rPr lang="fr-CA" sz="2400" b="1" dirty="0">
                <a:solidFill>
                  <a:schemeClr val="accent1">
                    <a:lumMod val="50000"/>
                  </a:schemeClr>
                </a:solidFill>
              </a:rPr>
              <a:t>Axe I- </a:t>
            </a:r>
            <a:r>
              <a:rPr lang="fr-CA" sz="2400" dirty="0">
                <a:solidFill>
                  <a:schemeClr val="accent1">
                    <a:lumMod val="50000"/>
                  </a:schemeClr>
                </a:solidFill>
              </a:rPr>
              <a:t>Les problèmes de santé et de bien-être des hommes.</a:t>
            </a:r>
          </a:p>
          <a:p>
            <a:pPr algn="just">
              <a:spcAft>
                <a:spcPts val="600"/>
              </a:spcAft>
            </a:pPr>
            <a:r>
              <a:rPr lang="fr-CA" sz="2400" b="1" dirty="0">
                <a:solidFill>
                  <a:schemeClr val="accent1">
                    <a:lumMod val="50000"/>
                  </a:schemeClr>
                </a:solidFill>
              </a:rPr>
              <a:t>Axe II- </a:t>
            </a:r>
            <a:r>
              <a:rPr lang="fr-CA" sz="2400" dirty="0">
                <a:solidFill>
                  <a:schemeClr val="accent1">
                    <a:lumMod val="50000"/>
                  </a:schemeClr>
                </a:solidFill>
              </a:rPr>
              <a:t>Les rôles sociaux dans le contexte des défis actuels pour les hommes.</a:t>
            </a:r>
          </a:p>
          <a:p>
            <a:pPr algn="just">
              <a:spcAft>
                <a:spcPts val="600"/>
              </a:spcAft>
            </a:pPr>
            <a:r>
              <a:rPr lang="fr-CA" sz="2400" b="1" dirty="0">
                <a:solidFill>
                  <a:schemeClr val="accent1">
                    <a:lumMod val="50000"/>
                  </a:schemeClr>
                </a:solidFill>
              </a:rPr>
              <a:t>Axe III-</a:t>
            </a:r>
            <a:r>
              <a:rPr lang="fr-CA" sz="2400" dirty="0">
                <a:solidFill>
                  <a:schemeClr val="accent1">
                    <a:lumMod val="50000"/>
                  </a:schemeClr>
                </a:solidFill>
              </a:rPr>
              <a:t> Le recours aux services et les services en place pour répondre aux besoins</a:t>
            </a:r>
            <a:r>
              <a:rPr lang="fr-CA" sz="2400" dirty="0" smtClean="0">
                <a:solidFill>
                  <a:schemeClr val="accent1">
                    <a:lumMod val="50000"/>
                  </a:schemeClr>
                </a:solidFill>
              </a:rPr>
              <a:t>.</a:t>
            </a:r>
            <a:endParaRPr lang="fr-CA" sz="2400" dirty="0">
              <a:solidFill>
                <a:schemeClr val="accent1">
                  <a:lumMod val="50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10</a:t>
            </a:fld>
            <a:endParaRPr lang="en-US"/>
          </a:p>
        </p:txBody>
      </p:sp>
      <p:graphicFrame>
        <p:nvGraphicFramePr>
          <p:cNvPr id="6" name="Content Placeholder 5" descr="Gear" title="SmartArt"/>
          <p:cNvGraphicFramePr>
            <a:graphicFrameLocks/>
          </p:cNvGraphicFramePr>
          <p:nvPr>
            <p:extLst>
              <p:ext uri="{D42A27DB-BD31-4B8C-83A1-F6EECF244321}">
                <p14:modId xmlns:p14="http://schemas.microsoft.com/office/powerpoint/2010/main" val="618520536"/>
              </p:ext>
            </p:extLst>
          </p:nvPr>
        </p:nvGraphicFramePr>
        <p:xfrm>
          <a:off x="6348046" y="1362808"/>
          <a:ext cx="4495800" cy="4462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3157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1242645" y="586154"/>
            <a:ext cx="9144000" cy="1143000"/>
          </a:xfrm>
        </p:spPr>
        <p:txBody>
          <a:bodyPr/>
          <a:lstStyle/>
          <a:p>
            <a:r>
              <a:rPr lang="fr-CA" dirty="0" smtClean="0"/>
              <a:t>4 Étapes</a:t>
            </a:r>
            <a:endParaRPr lang="fr-CA" dirty="0"/>
          </a:p>
        </p:txBody>
      </p:sp>
      <p:sp>
        <p:nvSpPr>
          <p:cNvPr id="4" name="Espace réservé du pied de page 3"/>
          <p:cNvSpPr>
            <a:spLocks noGrp="1"/>
          </p:cNvSpPr>
          <p:nvPr>
            <p:ph type="ftr" sz="quarter" idx="11"/>
          </p:nvPr>
        </p:nvSpPr>
        <p:spPr/>
        <p:txBody>
          <a:bodyPr/>
          <a:lstStyle/>
          <a:p>
            <a:r>
              <a:rPr lang="fr-CA" smtClean="0"/>
              <a:t>© Tremblay, Roy et coll., 2015</a:t>
            </a:r>
            <a:endParaRPr lang="en-US"/>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11</a:t>
            </a:fld>
            <a:endParaRPr lang="en-US"/>
          </a:p>
        </p:txBody>
      </p:sp>
      <p:sp>
        <p:nvSpPr>
          <p:cNvPr id="7" name="Rectangle 6"/>
          <p:cNvSpPr/>
          <p:nvPr/>
        </p:nvSpPr>
        <p:spPr>
          <a:xfrm>
            <a:off x="1242645" y="2190236"/>
            <a:ext cx="10093569" cy="1800493"/>
          </a:xfrm>
          <a:prstGeom prst="rect">
            <a:avLst/>
          </a:prstGeom>
        </p:spPr>
        <p:txBody>
          <a:bodyPr wrap="square">
            <a:spAutoFit/>
          </a:bodyPr>
          <a:lstStyle/>
          <a:p>
            <a:pPr>
              <a:spcAft>
                <a:spcPts val="600"/>
              </a:spcAft>
            </a:pPr>
            <a:r>
              <a:rPr lang="fr-CA" sz="2400" b="1" dirty="0">
                <a:solidFill>
                  <a:schemeClr val="accent1">
                    <a:lumMod val="50000"/>
                  </a:schemeClr>
                </a:solidFill>
              </a:rPr>
              <a:t>TEMPS 1 : </a:t>
            </a:r>
            <a:r>
              <a:rPr lang="fr-CA" sz="2400" dirty="0">
                <a:solidFill>
                  <a:schemeClr val="accent1">
                    <a:lumMod val="50000"/>
                  </a:schemeClr>
                </a:solidFill>
              </a:rPr>
              <a:t>Méta-synthèse</a:t>
            </a:r>
          </a:p>
          <a:p>
            <a:pPr>
              <a:spcAft>
                <a:spcPts val="600"/>
              </a:spcAft>
            </a:pPr>
            <a:r>
              <a:rPr lang="fr-CA" sz="2400" b="1" dirty="0">
                <a:solidFill>
                  <a:schemeClr val="accent1">
                    <a:lumMod val="50000"/>
                  </a:schemeClr>
                </a:solidFill>
              </a:rPr>
              <a:t>TEMPS 2 : </a:t>
            </a:r>
            <a:r>
              <a:rPr lang="fr-CA" sz="2400" dirty="0">
                <a:solidFill>
                  <a:schemeClr val="accent1">
                    <a:lumMod val="50000"/>
                  </a:schemeClr>
                </a:solidFill>
              </a:rPr>
              <a:t>Actualisation des données publiques sur les hommes québécois. </a:t>
            </a:r>
          </a:p>
          <a:p>
            <a:pPr>
              <a:spcAft>
                <a:spcPts val="600"/>
              </a:spcAft>
            </a:pPr>
            <a:r>
              <a:rPr lang="fr-CA" sz="2400" b="1" dirty="0">
                <a:solidFill>
                  <a:schemeClr val="accent1">
                    <a:lumMod val="50000"/>
                  </a:schemeClr>
                </a:solidFill>
              </a:rPr>
              <a:t>TEMPS 3 : </a:t>
            </a:r>
            <a:r>
              <a:rPr lang="fr-CA" sz="2400" dirty="0">
                <a:solidFill>
                  <a:schemeClr val="accent1">
                    <a:lumMod val="50000"/>
                  </a:schemeClr>
                </a:solidFill>
              </a:rPr>
              <a:t>Sondage par Internet auprès de </a:t>
            </a:r>
            <a:r>
              <a:rPr lang="fr-CA" sz="2400" dirty="0" smtClean="0">
                <a:solidFill>
                  <a:schemeClr val="accent1">
                    <a:lumMod val="50000"/>
                  </a:schemeClr>
                </a:solidFill>
              </a:rPr>
              <a:t>2 084 </a:t>
            </a:r>
            <a:r>
              <a:rPr lang="fr-CA" sz="2400" dirty="0">
                <a:solidFill>
                  <a:schemeClr val="accent1">
                    <a:lumMod val="50000"/>
                  </a:schemeClr>
                </a:solidFill>
              </a:rPr>
              <a:t>hommes québécois.</a:t>
            </a:r>
          </a:p>
          <a:p>
            <a:pPr>
              <a:spcAft>
                <a:spcPts val="600"/>
              </a:spcAft>
            </a:pPr>
            <a:r>
              <a:rPr lang="fr-CA" sz="2400" b="1" dirty="0">
                <a:solidFill>
                  <a:schemeClr val="accent1">
                    <a:lumMod val="50000"/>
                  </a:schemeClr>
                </a:solidFill>
              </a:rPr>
              <a:t>TEMPS 4 : </a:t>
            </a:r>
            <a:r>
              <a:rPr lang="fr-CA" sz="2400" dirty="0">
                <a:solidFill>
                  <a:schemeClr val="accent1">
                    <a:lumMod val="50000"/>
                  </a:schemeClr>
                </a:solidFill>
              </a:rPr>
              <a:t>Groupes de discussion focalisée.</a:t>
            </a:r>
          </a:p>
        </p:txBody>
      </p:sp>
    </p:spTree>
    <p:extLst>
      <p:ext uri="{BB962C8B-B14F-4D97-AF65-F5344CB8AC3E}">
        <p14:creationId xmlns:p14="http://schemas.microsoft.com/office/powerpoint/2010/main" val="205691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CA" dirty="0" smtClean="0"/>
              <a:t>3. Sondage</a:t>
            </a:r>
            <a:endParaRPr lang="fr-CA" dirty="0"/>
          </a:p>
        </p:txBody>
      </p:sp>
      <p:sp>
        <p:nvSpPr>
          <p:cNvPr id="4" name="Espace réservé du pied de page 3"/>
          <p:cNvSpPr>
            <a:spLocks noGrp="1"/>
          </p:cNvSpPr>
          <p:nvPr>
            <p:ph type="ftr" sz="quarter" idx="11"/>
          </p:nvPr>
        </p:nvSpPr>
        <p:spPr/>
        <p:txBody>
          <a:bodyPr/>
          <a:lstStyle/>
          <a:p>
            <a:r>
              <a:rPr lang="fr-CA" smtClean="0"/>
              <a:t>© Tremblay, Roy et coll., 2015</a:t>
            </a:r>
            <a:endParaRPr lang="en-US"/>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12</a:t>
            </a:fld>
            <a:endParaRPr lang="en-US"/>
          </a:p>
        </p:txBody>
      </p:sp>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761270"/>
            <a:ext cx="4846704" cy="3221038"/>
          </a:xfrm>
          <a:prstGeom prst="rect">
            <a:avLst/>
          </a:prstGeom>
        </p:spPr>
      </p:pic>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4554" y="2928894"/>
            <a:ext cx="5357446" cy="3576095"/>
          </a:xfrm>
          <a:prstGeom prst="rect">
            <a:avLst/>
          </a:prstGeom>
        </p:spPr>
      </p:pic>
    </p:spTree>
    <p:extLst>
      <p:ext uri="{BB962C8B-B14F-4D97-AF65-F5344CB8AC3E}">
        <p14:creationId xmlns:p14="http://schemas.microsoft.com/office/powerpoint/2010/main" val="1564541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Méthodologie</a:t>
            </a:r>
            <a:endParaRPr lang="fr-CA" dirty="0"/>
          </a:p>
        </p:txBody>
      </p:sp>
      <p:sp>
        <p:nvSpPr>
          <p:cNvPr id="5" name="Espace réservé du contenu 4"/>
          <p:cNvSpPr>
            <a:spLocks noGrp="1"/>
          </p:cNvSpPr>
          <p:nvPr>
            <p:ph idx="1"/>
          </p:nvPr>
        </p:nvSpPr>
        <p:spPr>
          <a:xfrm>
            <a:off x="1207478" y="1808285"/>
            <a:ext cx="10328031" cy="4457700"/>
          </a:xfrm>
        </p:spPr>
        <p:txBody>
          <a:bodyPr>
            <a:normAutofit fontScale="92500" lnSpcReduction="10000"/>
          </a:bodyPr>
          <a:lstStyle/>
          <a:p>
            <a:pPr>
              <a:lnSpc>
                <a:spcPct val="120000"/>
              </a:lnSpc>
              <a:spcBef>
                <a:spcPts val="0"/>
              </a:spcBef>
            </a:pPr>
            <a:r>
              <a:rPr lang="fr-CA" sz="2800" dirty="0" smtClean="0">
                <a:solidFill>
                  <a:schemeClr val="accent1">
                    <a:lumMod val="50000"/>
                  </a:schemeClr>
                </a:solidFill>
              </a:rPr>
              <a:t>Réalisé avec la firme </a:t>
            </a:r>
            <a:r>
              <a:rPr lang="fr-CA" sz="2800" dirty="0" err="1" smtClean="0">
                <a:solidFill>
                  <a:schemeClr val="accent1">
                    <a:lumMod val="50000"/>
                  </a:schemeClr>
                </a:solidFill>
              </a:rPr>
              <a:t>SOM</a:t>
            </a:r>
            <a:r>
              <a:rPr lang="fr-CA" sz="2800" dirty="0" smtClean="0">
                <a:solidFill>
                  <a:schemeClr val="accent1">
                    <a:lumMod val="50000"/>
                  </a:schemeClr>
                </a:solidFill>
              </a:rPr>
              <a:t> à partir de son panel de répondants.</a:t>
            </a:r>
          </a:p>
          <a:p>
            <a:pPr>
              <a:lnSpc>
                <a:spcPct val="120000"/>
              </a:lnSpc>
              <a:spcBef>
                <a:spcPts val="0"/>
              </a:spcBef>
            </a:pPr>
            <a:r>
              <a:rPr lang="fr-CA" sz="2800" dirty="0" smtClean="0">
                <a:solidFill>
                  <a:schemeClr val="accent1">
                    <a:lumMod val="50000"/>
                  </a:schemeClr>
                </a:solidFill>
              </a:rPr>
              <a:t>Format électronique.</a:t>
            </a:r>
          </a:p>
          <a:p>
            <a:pPr>
              <a:lnSpc>
                <a:spcPct val="120000"/>
              </a:lnSpc>
              <a:spcBef>
                <a:spcPts val="0"/>
              </a:spcBef>
            </a:pPr>
            <a:r>
              <a:rPr lang="fr-CA" sz="2800" dirty="0" smtClean="0">
                <a:solidFill>
                  <a:schemeClr val="accent1">
                    <a:lumMod val="50000"/>
                  </a:schemeClr>
                </a:solidFill>
              </a:rPr>
              <a:t>2 084 hommes québécois de 18 ans et plus.</a:t>
            </a:r>
          </a:p>
          <a:p>
            <a:pPr>
              <a:lnSpc>
                <a:spcPct val="120000"/>
              </a:lnSpc>
              <a:spcBef>
                <a:spcPts val="0"/>
              </a:spcBef>
            </a:pPr>
            <a:r>
              <a:rPr lang="fr-CA" sz="2800" dirty="0" smtClean="0">
                <a:solidFill>
                  <a:schemeClr val="accent1">
                    <a:lumMod val="50000"/>
                  </a:schemeClr>
                </a:solidFill>
              </a:rPr>
              <a:t>Taux de réponse = 35,3%.</a:t>
            </a:r>
          </a:p>
          <a:p>
            <a:pPr>
              <a:lnSpc>
                <a:spcPct val="120000"/>
              </a:lnSpc>
              <a:spcBef>
                <a:spcPts val="0"/>
              </a:spcBef>
            </a:pPr>
            <a:r>
              <a:rPr lang="fr-CA" sz="2800" dirty="0" smtClean="0">
                <a:solidFill>
                  <a:schemeClr val="accent1">
                    <a:lumMod val="50000"/>
                  </a:schemeClr>
                </a:solidFill>
              </a:rPr>
              <a:t>27 juin au 7 juillet 2014.</a:t>
            </a:r>
          </a:p>
          <a:p>
            <a:pPr>
              <a:lnSpc>
                <a:spcPct val="120000"/>
              </a:lnSpc>
              <a:spcBef>
                <a:spcPts val="0"/>
              </a:spcBef>
            </a:pPr>
            <a:r>
              <a:rPr lang="fr-CA" sz="2800" dirty="0" smtClean="0">
                <a:solidFill>
                  <a:schemeClr val="accent1">
                    <a:lumMod val="50000"/>
                  </a:schemeClr>
                </a:solidFill>
              </a:rPr>
              <a:t>Pondération selon les méthodes usuelles.</a:t>
            </a:r>
          </a:p>
          <a:p>
            <a:pPr>
              <a:lnSpc>
                <a:spcPct val="120000"/>
              </a:lnSpc>
              <a:spcBef>
                <a:spcPts val="0"/>
              </a:spcBef>
            </a:pPr>
            <a:r>
              <a:rPr lang="fr-CA" sz="2800" dirty="0" smtClean="0">
                <a:solidFill>
                  <a:schemeClr val="accent1">
                    <a:lumMod val="50000"/>
                  </a:schemeClr>
                </a:solidFill>
              </a:rPr>
              <a:t>18-34 ans = sous-représentés.</a:t>
            </a:r>
          </a:p>
          <a:p>
            <a:pPr>
              <a:lnSpc>
                <a:spcPct val="120000"/>
              </a:lnSpc>
              <a:spcBef>
                <a:spcPts val="0"/>
              </a:spcBef>
            </a:pPr>
            <a:r>
              <a:rPr lang="fr-CA" sz="2800" dirty="0" smtClean="0">
                <a:solidFill>
                  <a:schemeClr val="accent1">
                    <a:lumMod val="50000"/>
                  </a:schemeClr>
                </a:solidFill>
              </a:rPr>
              <a:t>Francophones = 85,1%; anglophones = 8,9%</a:t>
            </a:r>
          </a:p>
          <a:p>
            <a:pPr>
              <a:lnSpc>
                <a:spcPct val="120000"/>
              </a:lnSpc>
              <a:spcBef>
                <a:spcPts val="0"/>
              </a:spcBef>
            </a:pPr>
            <a:r>
              <a:rPr lang="fr-CA" sz="2800" dirty="0" smtClean="0">
                <a:solidFill>
                  <a:schemeClr val="accent1">
                    <a:lumMod val="50000"/>
                  </a:schemeClr>
                </a:solidFill>
              </a:rPr>
              <a:t>Questionnaire = 100 questions tirées et adaptées d’instruments connus.</a:t>
            </a:r>
          </a:p>
          <a:p>
            <a:pPr>
              <a:lnSpc>
                <a:spcPct val="120000"/>
              </a:lnSpc>
              <a:spcBef>
                <a:spcPts val="0"/>
              </a:spcBef>
            </a:pPr>
            <a:r>
              <a:rPr lang="fr-CA" sz="2800" dirty="0" smtClean="0">
                <a:solidFill>
                  <a:schemeClr val="accent1">
                    <a:lumMod val="50000"/>
                  </a:schemeClr>
                </a:solidFill>
              </a:rPr>
              <a:t>Analyses </a:t>
            </a:r>
            <a:r>
              <a:rPr lang="fr-CA" sz="2800" dirty="0" err="1" smtClean="0">
                <a:solidFill>
                  <a:schemeClr val="accent1">
                    <a:lumMod val="50000"/>
                  </a:schemeClr>
                </a:solidFill>
              </a:rPr>
              <a:t>bivariées</a:t>
            </a:r>
            <a:r>
              <a:rPr lang="fr-CA" sz="2800" dirty="0" smtClean="0">
                <a:solidFill>
                  <a:schemeClr val="accent1">
                    <a:lumMod val="50000"/>
                  </a:schemeClr>
                </a:solidFill>
              </a:rPr>
              <a:t> + analyses de </a:t>
            </a:r>
            <a:r>
              <a:rPr lang="fr-CA" sz="2800" dirty="0" smtClean="0">
                <a:solidFill>
                  <a:schemeClr val="accent1">
                    <a:lumMod val="50000"/>
                  </a:schemeClr>
                </a:solidFill>
              </a:rPr>
              <a:t>régression</a:t>
            </a:r>
            <a:endParaRPr lang="fr-CA" sz="2800" dirty="0" smtClean="0">
              <a:solidFill>
                <a:schemeClr val="accent1">
                  <a:lumMod val="50000"/>
                </a:schemeClr>
              </a:solidFill>
            </a:endParaRPr>
          </a:p>
          <a:p>
            <a:endParaRPr lang="fr-CA" sz="2400" dirty="0"/>
          </a:p>
        </p:txBody>
      </p:sp>
      <p:sp>
        <p:nvSpPr>
          <p:cNvPr id="3" name="Espace réservé du pied de page 2"/>
          <p:cNvSpPr>
            <a:spLocks noGrp="1"/>
          </p:cNvSpPr>
          <p:nvPr>
            <p:ph type="ftr" sz="quarter" idx="11"/>
          </p:nvPr>
        </p:nvSpPr>
        <p:spPr/>
        <p:txBody>
          <a:bodyPr/>
          <a:lstStyle/>
          <a:p>
            <a:r>
              <a:rPr lang="fr-CA" smtClean="0"/>
              <a:t>© Tremblay, Roy et coll., 2015</a:t>
            </a:r>
            <a:endParaRPr lang="en-US"/>
          </a:p>
        </p:txBody>
      </p:sp>
      <p:sp>
        <p:nvSpPr>
          <p:cNvPr id="4" name="Espace réservé du numéro de diapositive 3"/>
          <p:cNvSpPr>
            <a:spLocks noGrp="1"/>
          </p:cNvSpPr>
          <p:nvPr>
            <p:ph type="sldNum" sz="quarter" idx="12"/>
          </p:nvPr>
        </p:nvSpPr>
        <p:spPr/>
        <p:txBody>
          <a:bodyPr/>
          <a:lstStyle/>
          <a:p>
            <a:fld id="{E31375A4-56A4-47D6-9801-1991572033F7}" type="slidenum">
              <a:rPr lang="en-US" smtClean="0"/>
              <a:t>13</a:t>
            </a:fld>
            <a:endParaRPr lang="en-US"/>
          </a:p>
        </p:txBody>
      </p:sp>
    </p:spTree>
    <p:extLst>
      <p:ext uri="{BB962C8B-B14F-4D97-AF65-F5344CB8AC3E}">
        <p14:creationId xmlns:p14="http://schemas.microsoft.com/office/powerpoint/2010/main" val="1036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Objectifs du sondage</a:t>
            </a:r>
            <a:endParaRPr lang="fr-CA" dirty="0"/>
          </a:p>
        </p:txBody>
      </p:sp>
      <p:sp>
        <p:nvSpPr>
          <p:cNvPr id="3" name="Espace réservé du contenu 2"/>
          <p:cNvSpPr>
            <a:spLocks noGrp="1"/>
          </p:cNvSpPr>
          <p:nvPr>
            <p:ph idx="1"/>
          </p:nvPr>
        </p:nvSpPr>
        <p:spPr>
          <a:xfrm>
            <a:off x="1383323" y="1714500"/>
            <a:ext cx="10163907" cy="4457700"/>
          </a:xfrm>
        </p:spPr>
        <p:txBody>
          <a:bodyPr>
            <a:normAutofit/>
          </a:bodyPr>
          <a:lstStyle/>
          <a:p>
            <a:r>
              <a:rPr lang="fr-CA" sz="2400" dirty="0" smtClean="0">
                <a:solidFill>
                  <a:schemeClr val="accent1">
                    <a:lumMod val="75000"/>
                  </a:schemeClr>
                </a:solidFill>
              </a:rPr>
              <a:t>Agir en complémentarité avec les deux étapes précédentes.</a:t>
            </a:r>
          </a:p>
          <a:p>
            <a:r>
              <a:rPr lang="fr-CA" sz="2400" dirty="0" smtClean="0">
                <a:solidFill>
                  <a:schemeClr val="accent1">
                    <a:lumMod val="75000"/>
                  </a:schemeClr>
                </a:solidFill>
              </a:rPr>
              <a:t>Aborder les questions relatives aux valeurs et aux rôles sociaux peu touchés dans les études québécoises</a:t>
            </a:r>
            <a:r>
              <a:rPr lang="fr-CA" sz="2400" dirty="0" smtClean="0">
                <a:solidFill>
                  <a:schemeClr val="accent1">
                    <a:lumMod val="75000"/>
                  </a:schemeClr>
                </a:solidFill>
              </a:rPr>
              <a:t>.</a:t>
            </a:r>
          </a:p>
          <a:p>
            <a:r>
              <a:rPr lang="fr-CA" sz="2400" dirty="0" smtClean="0">
                <a:solidFill>
                  <a:schemeClr val="accent1">
                    <a:lumMod val="75000"/>
                  </a:schemeClr>
                </a:solidFill>
              </a:rPr>
              <a:t>Vérifier/valider </a:t>
            </a:r>
            <a:r>
              <a:rPr lang="fr-CA" sz="2400" dirty="0" smtClean="0">
                <a:solidFill>
                  <a:schemeClr val="accent1">
                    <a:lumMod val="75000"/>
                  </a:schemeClr>
                </a:solidFill>
              </a:rPr>
              <a:t>ce qui était connu en matière de relation des hommes avec les </a:t>
            </a:r>
            <a:r>
              <a:rPr lang="fr-CA" sz="2400" dirty="0" smtClean="0">
                <a:solidFill>
                  <a:schemeClr val="accent1">
                    <a:lumMod val="75000"/>
                  </a:schemeClr>
                </a:solidFill>
              </a:rPr>
              <a:t>services (depuis les recherches de Dulac et autres recherches qualitatives).</a:t>
            </a:r>
          </a:p>
          <a:p>
            <a:r>
              <a:rPr lang="fr-CA" sz="2400" dirty="0">
                <a:solidFill>
                  <a:schemeClr val="accent1">
                    <a:lumMod val="75000"/>
                  </a:schemeClr>
                </a:solidFill>
              </a:rPr>
              <a:t>Identifier l’influence des valeurs et des rôles sociaux sur le rapport aux services.</a:t>
            </a:r>
          </a:p>
          <a:p>
            <a:r>
              <a:rPr lang="fr-CA" sz="2400" dirty="0" smtClean="0">
                <a:solidFill>
                  <a:schemeClr val="accent1">
                    <a:lumMod val="75000"/>
                  </a:schemeClr>
                </a:solidFill>
              </a:rPr>
              <a:t>Identifier </a:t>
            </a:r>
            <a:r>
              <a:rPr lang="fr-CA" sz="2400" dirty="0" smtClean="0">
                <a:solidFill>
                  <a:schemeClr val="accent1">
                    <a:lumMod val="75000"/>
                  </a:schemeClr>
                </a:solidFill>
              </a:rPr>
              <a:t>les ressemblances/différences selon les sous-groupes </a:t>
            </a:r>
            <a:r>
              <a:rPr lang="fr-CA" sz="2400" dirty="0" smtClean="0">
                <a:solidFill>
                  <a:schemeClr val="accent1">
                    <a:lumMod val="75000"/>
                  </a:schemeClr>
                </a:solidFill>
              </a:rPr>
              <a:t>d’hommes retenus.</a:t>
            </a:r>
            <a:endParaRPr lang="fr-CA" sz="2400" dirty="0">
              <a:solidFill>
                <a:schemeClr val="accent1">
                  <a:lumMod val="75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14</a:t>
            </a:fld>
            <a:endParaRPr lang="en-US" dirty="0"/>
          </a:p>
        </p:txBody>
      </p:sp>
    </p:spTree>
    <p:extLst>
      <p:ext uri="{BB962C8B-B14F-4D97-AF65-F5344CB8AC3E}">
        <p14:creationId xmlns:p14="http://schemas.microsoft.com/office/powerpoint/2010/main" val="101009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Analyses sélectionnées</a:t>
            </a:r>
            <a:endParaRPr lang="fr-CA" dirty="0"/>
          </a:p>
        </p:txBody>
      </p:sp>
      <p:sp>
        <p:nvSpPr>
          <p:cNvPr id="3" name="Espace réservé du contenu 2"/>
          <p:cNvSpPr>
            <a:spLocks noGrp="1"/>
          </p:cNvSpPr>
          <p:nvPr>
            <p:ph idx="1"/>
          </p:nvPr>
        </p:nvSpPr>
        <p:spPr/>
        <p:txBody>
          <a:bodyPr>
            <a:normAutofit/>
          </a:bodyPr>
          <a:lstStyle/>
          <a:p>
            <a:r>
              <a:rPr lang="fr-CA" sz="2400" dirty="0" smtClean="0">
                <a:solidFill>
                  <a:schemeClr val="accent1">
                    <a:lumMod val="75000"/>
                  </a:schemeClr>
                </a:solidFill>
              </a:rPr>
              <a:t>Âge </a:t>
            </a:r>
          </a:p>
          <a:p>
            <a:r>
              <a:rPr lang="fr-CA" sz="2400" dirty="0" smtClean="0">
                <a:solidFill>
                  <a:schemeClr val="accent1">
                    <a:lumMod val="75000"/>
                  </a:schemeClr>
                </a:solidFill>
              </a:rPr>
              <a:t>Type de ménage </a:t>
            </a:r>
          </a:p>
          <a:p>
            <a:r>
              <a:rPr lang="fr-CA" sz="2400" dirty="0" smtClean="0">
                <a:solidFill>
                  <a:schemeClr val="accent1">
                    <a:lumMod val="75000"/>
                  </a:schemeClr>
                </a:solidFill>
              </a:rPr>
              <a:t>Scolarité</a:t>
            </a:r>
          </a:p>
          <a:p>
            <a:r>
              <a:rPr lang="fr-CA" sz="2400" dirty="0" smtClean="0">
                <a:solidFill>
                  <a:schemeClr val="accent1">
                    <a:lumMod val="75000"/>
                  </a:schemeClr>
                </a:solidFill>
              </a:rPr>
              <a:t>Revenu</a:t>
            </a:r>
          </a:p>
          <a:p>
            <a:r>
              <a:rPr lang="fr-CA" sz="2400" dirty="0" smtClean="0">
                <a:solidFill>
                  <a:schemeClr val="accent1">
                    <a:lumMod val="75000"/>
                  </a:schemeClr>
                </a:solidFill>
              </a:rPr>
              <a:t>Milieu géographique </a:t>
            </a:r>
          </a:p>
          <a:p>
            <a:pPr lvl="1"/>
            <a:r>
              <a:rPr lang="fr-CA" sz="2200" dirty="0" err="1" smtClean="0">
                <a:solidFill>
                  <a:schemeClr val="accent1">
                    <a:lumMod val="75000"/>
                  </a:schemeClr>
                </a:solidFill>
              </a:rPr>
              <a:t>RMR</a:t>
            </a:r>
            <a:r>
              <a:rPr lang="fr-CA" sz="2200" dirty="0" smtClean="0">
                <a:solidFill>
                  <a:schemeClr val="accent1">
                    <a:lumMod val="75000"/>
                  </a:schemeClr>
                </a:solidFill>
              </a:rPr>
              <a:t> </a:t>
            </a:r>
          </a:p>
          <a:p>
            <a:pPr lvl="1"/>
            <a:r>
              <a:rPr lang="fr-CA" sz="2200" dirty="0" smtClean="0">
                <a:solidFill>
                  <a:schemeClr val="accent1">
                    <a:lumMod val="75000"/>
                  </a:schemeClr>
                </a:solidFill>
              </a:rPr>
              <a:t>Milieu rural / milieu urbain</a:t>
            </a:r>
          </a:p>
          <a:p>
            <a:endParaRPr lang="fr-CA" sz="2400" dirty="0">
              <a:solidFill>
                <a:schemeClr val="accent1">
                  <a:lumMod val="75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15</a:t>
            </a:fld>
            <a:endParaRPr lang="en-US" dirty="0"/>
          </a:p>
        </p:txBody>
      </p:sp>
    </p:spTree>
    <p:extLst>
      <p:ext uri="{BB962C8B-B14F-4D97-AF65-F5344CB8AC3E}">
        <p14:creationId xmlns:p14="http://schemas.microsoft.com/office/powerpoint/2010/main" val="367859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65385" y="246184"/>
            <a:ext cx="9144000" cy="1143000"/>
          </a:xfrm>
        </p:spPr>
        <p:txBody>
          <a:bodyPr/>
          <a:lstStyle/>
          <a:p>
            <a:r>
              <a:rPr lang="fr-CA" dirty="0" smtClean="0"/>
              <a:t>Répartition des répondants selon l’âge</a:t>
            </a:r>
            <a:endParaRPr lang="fr-CA" dirty="0"/>
          </a:p>
        </p:txBody>
      </p:sp>
      <p:sp>
        <p:nvSpPr>
          <p:cNvPr id="3" name="Espace réservé du pied de page 2"/>
          <p:cNvSpPr>
            <a:spLocks noGrp="1"/>
          </p:cNvSpPr>
          <p:nvPr>
            <p:ph type="ftr" sz="quarter" idx="11"/>
          </p:nvPr>
        </p:nvSpPr>
        <p:spPr/>
        <p:txBody>
          <a:bodyPr/>
          <a:lstStyle/>
          <a:p>
            <a:r>
              <a:rPr lang="fr-CA" smtClean="0"/>
              <a:t>© Tremblay, Roy et coll., 2015</a:t>
            </a:r>
            <a:endParaRPr lang="en-US" dirty="0"/>
          </a:p>
        </p:txBody>
      </p:sp>
      <p:sp>
        <p:nvSpPr>
          <p:cNvPr id="4" name="Espace réservé du numéro de diapositive 3"/>
          <p:cNvSpPr>
            <a:spLocks noGrp="1"/>
          </p:cNvSpPr>
          <p:nvPr>
            <p:ph type="sldNum" sz="quarter" idx="12"/>
          </p:nvPr>
        </p:nvSpPr>
        <p:spPr/>
        <p:txBody>
          <a:bodyPr/>
          <a:lstStyle/>
          <a:p>
            <a:fld id="{E31375A4-56A4-47D6-9801-1991572033F7}" type="slidenum">
              <a:rPr lang="en-US" smtClean="0"/>
              <a:t>16</a:t>
            </a:fld>
            <a:endParaRPr lang="en-US" dirty="0"/>
          </a:p>
        </p:txBody>
      </p:sp>
      <p:graphicFrame>
        <p:nvGraphicFramePr>
          <p:cNvPr id="5" name="Tableau 4"/>
          <p:cNvGraphicFramePr>
            <a:graphicFrameLocks noGrp="1"/>
          </p:cNvGraphicFramePr>
          <p:nvPr>
            <p:extLst>
              <p:ext uri="{D42A27DB-BD31-4B8C-83A1-F6EECF244321}">
                <p14:modId xmlns:p14="http://schemas.microsoft.com/office/powerpoint/2010/main" val="335970206"/>
              </p:ext>
            </p:extLst>
          </p:nvPr>
        </p:nvGraphicFramePr>
        <p:xfrm>
          <a:off x="1570891" y="1908447"/>
          <a:ext cx="8405447" cy="4356833"/>
        </p:xfrm>
        <a:graphic>
          <a:graphicData uri="http://schemas.openxmlformats.org/drawingml/2006/table">
            <a:tbl>
              <a:tblPr firstRow="1" firstCol="1" lastRow="1" lastCol="1" bandRow="1" bandCol="1">
                <a:tableStyleId>{B301B821-A1FF-4177-AEE7-76D212191A09}</a:tableStyleId>
              </a:tblPr>
              <a:tblGrid>
                <a:gridCol w="2382630"/>
                <a:gridCol w="1962458"/>
                <a:gridCol w="1821081"/>
                <a:gridCol w="2239278"/>
              </a:tblGrid>
              <a:tr h="88977">
                <a:tc>
                  <a:txBody>
                    <a:bodyPr/>
                    <a:lstStyle/>
                    <a:p>
                      <a:pPr marR="45720">
                        <a:lnSpc>
                          <a:spcPct val="115000"/>
                        </a:lnSpc>
                        <a:spcAft>
                          <a:spcPts val="0"/>
                        </a:spcAft>
                        <a:tabLst>
                          <a:tab pos="1079500" algn="l"/>
                          <a:tab pos="274320" algn="l"/>
                          <a:tab pos="1079500" algn="l"/>
                          <a:tab pos="3150870" algn="l"/>
                          <a:tab pos="4231005" algn="l"/>
                        </a:tabLst>
                      </a:pPr>
                      <a:r>
                        <a:rPr lang="fr-FR" sz="2400" cap="small" dirty="0">
                          <a:effectLst/>
                        </a:rPr>
                        <a:t>Groupe  d’âge</a:t>
                      </a:r>
                      <a:endParaRPr lang="fr-CA" sz="2400" dirty="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1079500" algn="l"/>
                          <a:tab pos="3150870" algn="l"/>
                          <a:tab pos="4231005" algn="l"/>
                        </a:tabLst>
                      </a:pPr>
                      <a:r>
                        <a:rPr lang="fr-FR" sz="2400">
                          <a:effectLst/>
                        </a:rPr>
                        <a:t>N </a:t>
                      </a:r>
                      <a:endParaRPr lang="fr-CA" sz="2400">
                        <a:effectLst/>
                        <a:latin typeface="Times New Roman"/>
                        <a:ea typeface="Times New Roman"/>
                      </a:endParaRPr>
                    </a:p>
                  </a:txBody>
                  <a:tcPr marL="36195" marR="36195" marT="0" marB="0"/>
                </a:tc>
                <a:tc>
                  <a:txBody>
                    <a:bodyPr/>
                    <a:lstStyle/>
                    <a:p>
                      <a:pPr marR="365760" algn="r">
                        <a:lnSpc>
                          <a:spcPct val="115000"/>
                        </a:lnSpc>
                        <a:spcAft>
                          <a:spcPts val="0"/>
                        </a:spcAft>
                        <a:tabLst>
                          <a:tab pos="1079500" algn="l"/>
                          <a:tab pos="1079500" algn="l"/>
                          <a:tab pos="3150870" algn="l"/>
                          <a:tab pos="4231005" algn="l"/>
                        </a:tabLst>
                      </a:pPr>
                      <a:r>
                        <a:rPr lang="fr-FR" sz="2400">
                          <a:effectLst/>
                        </a:rPr>
                        <a:t>% </a:t>
                      </a:r>
                      <a:endParaRPr lang="fr-CA" sz="2400">
                        <a:effectLst/>
                        <a:latin typeface="Times New Roman"/>
                        <a:ea typeface="Times New Roman"/>
                      </a:endParaRPr>
                    </a:p>
                  </a:txBody>
                  <a:tcPr marL="36195" marR="36195" marT="0" marB="0"/>
                </a:tc>
                <a:tc>
                  <a:txBody>
                    <a:bodyPr/>
                    <a:lstStyle/>
                    <a:p>
                      <a:pPr marR="365760" algn="r">
                        <a:lnSpc>
                          <a:spcPct val="115000"/>
                        </a:lnSpc>
                        <a:spcAft>
                          <a:spcPts val="0"/>
                        </a:spcAft>
                        <a:tabLst>
                          <a:tab pos="1079500" algn="l"/>
                          <a:tab pos="1079500" algn="l"/>
                          <a:tab pos="3150870" algn="l"/>
                          <a:tab pos="4231005" algn="l"/>
                        </a:tabLst>
                      </a:pPr>
                      <a:r>
                        <a:rPr lang="fr-FR" sz="2400">
                          <a:effectLst/>
                        </a:rPr>
                        <a:t>% d’hommes au  1</a:t>
                      </a:r>
                      <a:r>
                        <a:rPr lang="fr-FR" sz="2400" baseline="30000">
                          <a:effectLst/>
                        </a:rPr>
                        <a:t>er</a:t>
                      </a:r>
                      <a:r>
                        <a:rPr lang="fr-FR" sz="2400">
                          <a:effectLst/>
                        </a:rPr>
                        <a:t> juillet 2013         </a:t>
                      </a:r>
                      <a:endParaRPr lang="fr-CA" sz="2400">
                        <a:effectLst/>
                        <a:latin typeface="Times New Roman"/>
                        <a:ea typeface="Times New Roman"/>
                      </a:endParaRPr>
                    </a:p>
                  </a:txBody>
                  <a:tcPr marL="68580" marR="68580" marT="0" marB="0"/>
                </a:tc>
              </a:tr>
              <a:tr h="424659">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a:effectLst/>
                        </a:rPr>
                        <a:t>18-24 ans</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78130" algn="dec"/>
                          <a:tab pos="1079500" algn="l"/>
                          <a:tab pos="3150870" algn="l"/>
                          <a:tab pos="4231005" algn="l"/>
                        </a:tabLst>
                      </a:pPr>
                      <a:r>
                        <a:rPr lang="fr-FR" sz="2400">
                          <a:effectLst/>
                        </a:rPr>
                        <a:t>237</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dirty="0">
                          <a:effectLst/>
                        </a:rPr>
                        <a:t>11,4</a:t>
                      </a:r>
                      <a:endParaRPr lang="fr-CA" sz="2400" dirty="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11,5</a:t>
                      </a:r>
                      <a:endParaRPr lang="fr-CA" sz="2400">
                        <a:effectLst/>
                        <a:latin typeface="Times New Roman"/>
                        <a:ea typeface="Times New Roman"/>
                      </a:endParaRPr>
                    </a:p>
                  </a:txBody>
                  <a:tcPr marL="68580" marR="68580" marT="0" marB="0"/>
                </a:tc>
              </a:tr>
              <a:tr h="424659">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a:effectLst/>
                        </a:rPr>
                        <a:t>25-34 ans</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78130" algn="dec"/>
                          <a:tab pos="1079500" algn="l"/>
                          <a:tab pos="3150870" algn="l"/>
                          <a:tab pos="4231005" algn="l"/>
                        </a:tabLst>
                      </a:pPr>
                      <a:r>
                        <a:rPr lang="fr-FR" sz="2400">
                          <a:effectLst/>
                        </a:rPr>
                        <a:t>345</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16,5</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17,1</a:t>
                      </a:r>
                      <a:endParaRPr lang="fr-CA" sz="2400">
                        <a:effectLst/>
                        <a:latin typeface="Times New Roman"/>
                        <a:ea typeface="Times New Roman"/>
                      </a:endParaRPr>
                    </a:p>
                  </a:txBody>
                  <a:tcPr marL="68580" marR="68580" marT="0" marB="0"/>
                </a:tc>
              </a:tr>
              <a:tr h="424659">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a:effectLst/>
                        </a:rPr>
                        <a:t>35-44 ans</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78130" algn="dec"/>
                          <a:tab pos="1079500" algn="l"/>
                          <a:tab pos="3150870" algn="l"/>
                          <a:tab pos="4231005" algn="l"/>
                        </a:tabLst>
                      </a:pPr>
                      <a:r>
                        <a:rPr lang="fr-FR" sz="2400">
                          <a:effectLst/>
                        </a:rPr>
                        <a:t>345</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16,5</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16,7</a:t>
                      </a:r>
                      <a:endParaRPr lang="fr-CA" sz="2400">
                        <a:effectLst/>
                        <a:latin typeface="Times New Roman"/>
                        <a:ea typeface="Times New Roman"/>
                      </a:endParaRPr>
                    </a:p>
                  </a:txBody>
                  <a:tcPr marL="68580" marR="68580" marT="0" marB="0"/>
                </a:tc>
              </a:tr>
              <a:tr h="424659">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a:effectLst/>
                        </a:rPr>
                        <a:t>45-54 ans</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78130" algn="dec"/>
                          <a:tab pos="1079500" algn="l"/>
                          <a:tab pos="3150870" algn="l"/>
                          <a:tab pos="4231005" algn="l"/>
                        </a:tabLst>
                      </a:pPr>
                      <a:r>
                        <a:rPr lang="fr-FR" sz="2400">
                          <a:effectLst/>
                        </a:rPr>
                        <a:t>427</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20,5</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19,1</a:t>
                      </a:r>
                      <a:endParaRPr lang="fr-CA" sz="2400">
                        <a:effectLst/>
                        <a:latin typeface="Times New Roman"/>
                        <a:ea typeface="Times New Roman"/>
                      </a:endParaRPr>
                    </a:p>
                  </a:txBody>
                  <a:tcPr marL="68580" marR="68580" marT="0" marB="0"/>
                </a:tc>
              </a:tr>
              <a:tr h="424659">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a:effectLst/>
                        </a:rPr>
                        <a:t>55-64 ans</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78130" algn="dec"/>
                          <a:tab pos="1079500" algn="l"/>
                          <a:tab pos="3150870" algn="l"/>
                          <a:tab pos="4231005" algn="l"/>
                        </a:tabLst>
                      </a:pPr>
                      <a:r>
                        <a:rPr lang="fr-FR" sz="2400">
                          <a:effectLst/>
                        </a:rPr>
                        <a:t>362</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17,4</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17,3</a:t>
                      </a:r>
                      <a:endParaRPr lang="fr-CA" sz="2400">
                        <a:effectLst/>
                        <a:latin typeface="Times New Roman"/>
                        <a:ea typeface="Times New Roman"/>
                      </a:endParaRPr>
                    </a:p>
                  </a:txBody>
                  <a:tcPr marL="68580" marR="68580" marT="0" marB="0"/>
                </a:tc>
              </a:tr>
              <a:tr h="424659">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a:effectLst/>
                        </a:rPr>
                        <a:t>65 ans et plus</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78130" algn="dec"/>
                          <a:tab pos="1079500" algn="l"/>
                          <a:tab pos="3150870" algn="l"/>
                          <a:tab pos="4231005" algn="l"/>
                        </a:tabLst>
                      </a:pPr>
                      <a:r>
                        <a:rPr lang="fr-FR" sz="2400">
                          <a:effectLst/>
                        </a:rPr>
                        <a:t>368</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17,7</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18,4</a:t>
                      </a:r>
                      <a:endParaRPr lang="fr-CA" sz="2400">
                        <a:effectLst/>
                        <a:latin typeface="Times New Roman"/>
                        <a:ea typeface="Times New Roman"/>
                      </a:endParaRPr>
                    </a:p>
                  </a:txBody>
                  <a:tcPr marL="68580" marR="68580" marT="0" marB="0"/>
                </a:tc>
              </a:tr>
              <a:tr h="573613">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a:effectLst/>
                        </a:rPr>
                        <a:t>Total</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78130" algn="dec"/>
                          <a:tab pos="1079500" algn="l"/>
                          <a:tab pos="3150870" algn="l"/>
                          <a:tab pos="4231005" algn="l"/>
                        </a:tabLst>
                      </a:pPr>
                      <a:r>
                        <a:rPr lang="fr-FR" sz="2400">
                          <a:effectLst/>
                        </a:rPr>
                        <a:t>  2 084</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dirty="0" smtClean="0">
                          <a:effectLst/>
                        </a:rPr>
                        <a:t>    </a:t>
                      </a:r>
                      <a:r>
                        <a:rPr lang="fr-FR" sz="2400" dirty="0">
                          <a:effectLst/>
                        </a:rPr>
                        <a:t>100 </a:t>
                      </a:r>
                      <a:endParaRPr lang="fr-CA" sz="2400" dirty="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dirty="0" smtClean="0">
                          <a:effectLst/>
                        </a:rPr>
                        <a:t>    </a:t>
                      </a:r>
                      <a:r>
                        <a:rPr lang="fr-FR" sz="2400" dirty="0">
                          <a:effectLst/>
                        </a:rPr>
                        <a:t>100 </a:t>
                      </a:r>
                      <a:endParaRPr lang="fr-CA" sz="2400" dirty="0">
                        <a:effectLst/>
                        <a:latin typeface="Times New Roman"/>
                        <a:ea typeface="Times New Roman"/>
                      </a:endParaRPr>
                    </a:p>
                  </a:txBody>
                  <a:tcPr marL="68580" marR="68580" marT="0" marB="0"/>
                </a:tc>
              </a:tr>
            </a:tbl>
          </a:graphicData>
        </a:graphic>
      </p:graphicFrame>
      <p:sp>
        <p:nvSpPr>
          <p:cNvPr id="6" name="Rectangle 1"/>
          <p:cNvSpPr>
            <a:spLocks noChangeArrowheads="1"/>
          </p:cNvSpPr>
          <p:nvPr/>
        </p:nvSpPr>
        <p:spPr bwMode="auto">
          <a:xfrm>
            <a:off x="3395663" y="30638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800" b="0" i="0" u="none" strike="noStrike" cap="none" normalizeH="0" baseline="0" smtClean="0">
                <a:ln>
                  <a:noFill/>
                </a:ln>
                <a:solidFill>
                  <a:schemeClr val="tx1"/>
                </a:solidFill>
                <a:effectLst/>
                <a:latin typeface="Arial" pitchFamily="34" charset="0"/>
                <a:cs typeface="Arial" pitchFamily="34" charset="0"/>
              </a:rPr>
              <a:t/>
            </a:r>
            <a:br>
              <a:rPr kumimoji="0" lang="fr-CA" altLang="fr-FR" sz="1800" b="0" i="0" u="none" strike="noStrike" cap="none" normalizeH="0" baseline="0" smtClean="0">
                <a:ln>
                  <a:noFill/>
                </a:ln>
                <a:solidFill>
                  <a:schemeClr val="tx1"/>
                </a:solidFill>
                <a:effectLst/>
                <a:latin typeface="Arial" pitchFamily="34" charset="0"/>
                <a:cs typeface="Arial" pitchFamily="34" charset="0"/>
              </a:rPr>
            </a:br>
            <a:endParaRPr kumimoji="0" lang="fr-CA"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03484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Répartition des répondants selon la </a:t>
            </a:r>
            <a:r>
              <a:rPr lang="fr-CA" dirty="0" err="1" smtClean="0"/>
              <a:t>RMR</a:t>
            </a:r>
            <a:endParaRPr lang="fr-CA" dirty="0"/>
          </a:p>
        </p:txBody>
      </p:sp>
      <p:sp>
        <p:nvSpPr>
          <p:cNvPr id="4" name="Espace réservé du pied de page 3"/>
          <p:cNvSpPr>
            <a:spLocks noGrp="1"/>
          </p:cNvSpPr>
          <p:nvPr>
            <p:ph type="ftr" sz="quarter" idx="11"/>
          </p:nvPr>
        </p:nvSpPr>
        <p:spPr/>
        <p:txBody>
          <a:bodyPr/>
          <a:lstStyle/>
          <a:p>
            <a:r>
              <a:rPr lang="fr-CA" smtClean="0"/>
              <a:t>© Tremblay, Roy et coll., 2015</a:t>
            </a:r>
            <a:endParaRPr lang="en-US"/>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17</a:t>
            </a:fld>
            <a:endParaRPr lang="en-US"/>
          </a:p>
        </p:txBody>
      </p:sp>
      <p:graphicFrame>
        <p:nvGraphicFramePr>
          <p:cNvPr id="6" name="Tableau 5"/>
          <p:cNvGraphicFramePr>
            <a:graphicFrameLocks noGrp="1"/>
          </p:cNvGraphicFramePr>
          <p:nvPr>
            <p:extLst>
              <p:ext uri="{D42A27DB-BD31-4B8C-83A1-F6EECF244321}">
                <p14:modId xmlns:p14="http://schemas.microsoft.com/office/powerpoint/2010/main" val="1174596096"/>
              </p:ext>
            </p:extLst>
          </p:nvPr>
        </p:nvGraphicFramePr>
        <p:xfrm>
          <a:off x="1629507" y="1733916"/>
          <a:ext cx="9753600" cy="3593758"/>
        </p:xfrm>
        <a:graphic>
          <a:graphicData uri="http://schemas.openxmlformats.org/drawingml/2006/table">
            <a:tbl>
              <a:tblPr firstRow="1" firstCol="1" lastRow="1" lastCol="1" bandRow="1" bandCol="1">
                <a:tableStyleId>{B301B821-A1FF-4177-AEE7-76D212191A09}</a:tableStyleId>
              </a:tblPr>
              <a:tblGrid>
                <a:gridCol w="4027676"/>
                <a:gridCol w="1901893"/>
                <a:gridCol w="1907847"/>
                <a:gridCol w="1916184"/>
              </a:tblGrid>
              <a:tr h="1157026">
                <a:tc>
                  <a:txBody>
                    <a:bodyPr/>
                    <a:lstStyle/>
                    <a:p>
                      <a:pPr marR="45720">
                        <a:lnSpc>
                          <a:spcPct val="115000"/>
                        </a:lnSpc>
                        <a:spcAft>
                          <a:spcPts val="0"/>
                        </a:spcAft>
                        <a:tabLst>
                          <a:tab pos="1079500" algn="l"/>
                          <a:tab pos="274320" algn="l"/>
                          <a:tab pos="1079500" algn="l"/>
                          <a:tab pos="3150870" algn="l"/>
                          <a:tab pos="4231005" algn="l"/>
                        </a:tabLst>
                      </a:pPr>
                      <a:r>
                        <a:rPr lang="fr-FR" sz="2400" cap="small" dirty="0">
                          <a:effectLst/>
                        </a:rPr>
                        <a:t>Provenance géographique</a:t>
                      </a:r>
                      <a:endParaRPr lang="fr-CA" sz="2400" dirty="0">
                        <a:effectLst/>
                        <a:latin typeface="Times New Roman"/>
                        <a:ea typeface="Times New Roman"/>
                      </a:endParaRPr>
                    </a:p>
                  </a:txBody>
                  <a:tcPr marL="68580" marR="68580" marT="0" marB="0"/>
                </a:tc>
                <a:tc>
                  <a:txBody>
                    <a:bodyPr/>
                    <a:lstStyle/>
                    <a:p>
                      <a:pPr marR="365760">
                        <a:lnSpc>
                          <a:spcPct val="115000"/>
                        </a:lnSpc>
                        <a:spcAft>
                          <a:spcPts val="0"/>
                        </a:spcAft>
                        <a:tabLst>
                          <a:tab pos="1079500" algn="l"/>
                          <a:tab pos="1079500" algn="l"/>
                          <a:tab pos="3150870" algn="l"/>
                          <a:tab pos="4231005" algn="l"/>
                        </a:tabLst>
                      </a:pPr>
                      <a:r>
                        <a:rPr lang="fr-FR" sz="2400" dirty="0">
                          <a:effectLst/>
                        </a:rPr>
                        <a:t>Nombre de répondants</a:t>
                      </a:r>
                      <a:endParaRPr lang="fr-CA" sz="2400" dirty="0">
                        <a:effectLst/>
                        <a:latin typeface="Times New Roman"/>
                        <a:ea typeface="Times New Roman"/>
                      </a:endParaRPr>
                    </a:p>
                  </a:txBody>
                  <a:tcPr marL="36195" marR="36195" marT="0" marB="0"/>
                </a:tc>
                <a:tc>
                  <a:txBody>
                    <a:bodyPr/>
                    <a:lstStyle/>
                    <a:p>
                      <a:pPr marR="365760" algn="ctr">
                        <a:lnSpc>
                          <a:spcPct val="115000"/>
                        </a:lnSpc>
                        <a:spcAft>
                          <a:spcPts val="0"/>
                        </a:spcAft>
                        <a:tabLst>
                          <a:tab pos="1079500" algn="l"/>
                          <a:tab pos="1079500" algn="l"/>
                          <a:tab pos="3150870" algn="l"/>
                          <a:tab pos="4231005" algn="l"/>
                        </a:tabLst>
                      </a:pPr>
                      <a:r>
                        <a:rPr lang="fr-FR" sz="2400">
                          <a:effectLst/>
                        </a:rPr>
                        <a:t>% de répondants </a:t>
                      </a:r>
                      <a:endParaRPr lang="fr-CA" sz="2400">
                        <a:effectLst/>
                        <a:latin typeface="Times New Roman"/>
                        <a:ea typeface="Times New Roman"/>
                      </a:endParaRPr>
                    </a:p>
                  </a:txBody>
                  <a:tcPr marL="36195" marR="36195" marT="0" marB="0"/>
                </a:tc>
                <a:tc>
                  <a:txBody>
                    <a:bodyPr/>
                    <a:lstStyle/>
                    <a:p>
                      <a:pPr marR="34290" algn="ctr">
                        <a:lnSpc>
                          <a:spcPct val="115000"/>
                        </a:lnSpc>
                        <a:spcAft>
                          <a:spcPts val="0"/>
                        </a:spcAft>
                        <a:tabLst>
                          <a:tab pos="1079500" algn="l"/>
                          <a:tab pos="1079500" algn="l"/>
                          <a:tab pos="3150870" algn="l"/>
                          <a:tab pos="4231005" algn="l"/>
                        </a:tabLst>
                      </a:pPr>
                      <a:r>
                        <a:rPr lang="fr-FR" sz="2400">
                          <a:effectLst/>
                        </a:rPr>
                        <a:t>% d’hommes au recensement de 2011         </a:t>
                      </a:r>
                      <a:endParaRPr lang="fr-CA" sz="2400">
                        <a:effectLst/>
                        <a:latin typeface="Times New Roman"/>
                        <a:ea typeface="Times New Roman"/>
                      </a:endParaRPr>
                    </a:p>
                  </a:txBody>
                  <a:tcPr marL="36195" marR="36195" marT="0" marB="0"/>
                </a:tc>
              </a:tr>
              <a:tr h="484467">
                <a:tc>
                  <a:txBody>
                    <a:bodyPr/>
                    <a:lstStyle/>
                    <a:p>
                      <a:pPr marR="365760">
                        <a:lnSpc>
                          <a:spcPct val="115000"/>
                        </a:lnSpc>
                        <a:spcAft>
                          <a:spcPts val="0"/>
                        </a:spcAft>
                        <a:tabLst>
                          <a:tab pos="1079500" algn="l"/>
                          <a:tab pos="201295" algn="l"/>
                          <a:tab pos="1079500" algn="l"/>
                          <a:tab pos="3150870" algn="l"/>
                          <a:tab pos="4231005" algn="l"/>
                        </a:tabLst>
                      </a:pPr>
                      <a:r>
                        <a:rPr lang="fr-FR" sz="2400" dirty="0" err="1">
                          <a:effectLst/>
                        </a:rPr>
                        <a:t>RMR</a:t>
                      </a:r>
                      <a:r>
                        <a:rPr lang="fr-FR" sz="2400" dirty="0">
                          <a:effectLst/>
                        </a:rPr>
                        <a:t> (*) de Québec</a:t>
                      </a:r>
                      <a:endParaRPr lang="fr-CA" sz="2400" dirty="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78130" algn="dec"/>
                          <a:tab pos="1079500" algn="l"/>
                          <a:tab pos="3150870" algn="l"/>
                          <a:tab pos="4231005" algn="l"/>
                        </a:tabLst>
                      </a:pPr>
                      <a:r>
                        <a:rPr lang="fr-FR" sz="2400">
                          <a:effectLst/>
                        </a:rPr>
                        <a:t>204</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   9,8</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5750" algn="dec"/>
                          <a:tab pos="1079500" algn="l"/>
                          <a:tab pos="3150870" algn="l"/>
                          <a:tab pos="4231005" algn="l"/>
                        </a:tabLst>
                      </a:pPr>
                      <a:r>
                        <a:rPr lang="fr-FR" sz="2400">
                          <a:effectLst/>
                        </a:rPr>
                        <a:t>10</a:t>
                      </a:r>
                      <a:endParaRPr lang="fr-CA" sz="2400">
                        <a:effectLst/>
                        <a:latin typeface="Times New Roman"/>
                        <a:ea typeface="Times New Roman"/>
                      </a:endParaRPr>
                    </a:p>
                  </a:txBody>
                  <a:tcPr marL="68580" marR="68580" marT="0" marB="0"/>
                </a:tc>
              </a:tr>
              <a:tr h="484467">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dirty="0" err="1">
                          <a:effectLst/>
                        </a:rPr>
                        <a:t>RMR</a:t>
                      </a:r>
                      <a:r>
                        <a:rPr lang="fr-FR" sz="2400" dirty="0">
                          <a:effectLst/>
                        </a:rPr>
                        <a:t> de Montréal</a:t>
                      </a:r>
                      <a:endParaRPr lang="fr-CA" sz="2400" dirty="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78130" algn="dec"/>
                          <a:tab pos="1079500" algn="l"/>
                          <a:tab pos="3150870" algn="l"/>
                          <a:tab pos="4231005" algn="l"/>
                        </a:tabLst>
                      </a:pPr>
                      <a:r>
                        <a:rPr lang="fr-FR" sz="2400">
                          <a:effectLst/>
                        </a:rPr>
                        <a:t>990</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47,5</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5750" algn="dec"/>
                          <a:tab pos="1079500" algn="l"/>
                          <a:tab pos="3150870" algn="l"/>
                          <a:tab pos="4231005" algn="l"/>
                        </a:tabLst>
                      </a:pPr>
                      <a:r>
                        <a:rPr lang="fr-FR" sz="2400">
                          <a:effectLst/>
                        </a:rPr>
                        <a:t>48</a:t>
                      </a:r>
                      <a:endParaRPr lang="fr-CA" sz="2400">
                        <a:effectLst/>
                        <a:latin typeface="Times New Roman"/>
                        <a:ea typeface="Times New Roman"/>
                      </a:endParaRPr>
                    </a:p>
                  </a:txBody>
                  <a:tcPr marL="68580" marR="68580" marT="0" marB="0"/>
                </a:tc>
              </a:tr>
              <a:tr h="484467">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dirty="0">
                          <a:effectLst/>
                        </a:rPr>
                        <a:t>Ailleurs au Québec</a:t>
                      </a:r>
                      <a:endParaRPr lang="fr-CA" sz="2400" dirty="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78130" algn="dec"/>
                          <a:tab pos="1079500" algn="l"/>
                          <a:tab pos="3150870" algn="l"/>
                          <a:tab pos="4231005" algn="l"/>
                        </a:tabLst>
                      </a:pPr>
                      <a:r>
                        <a:rPr lang="fr-FR" sz="2400">
                          <a:effectLst/>
                        </a:rPr>
                        <a:t>890</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a:effectLst/>
                        </a:rPr>
                        <a:t>42,7</a:t>
                      </a:r>
                      <a:endParaRPr lang="fr-CA" sz="240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5750" algn="dec"/>
                          <a:tab pos="1079500" algn="l"/>
                          <a:tab pos="3150870" algn="l"/>
                          <a:tab pos="4231005" algn="l"/>
                        </a:tabLst>
                      </a:pPr>
                      <a:r>
                        <a:rPr lang="fr-FR" sz="2400">
                          <a:effectLst/>
                        </a:rPr>
                        <a:t>42</a:t>
                      </a:r>
                      <a:endParaRPr lang="fr-CA" sz="2400">
                        <a:effectLst/>
                        <a:latin typeface="Times New Roman"/>
                        <a:ea typeface="Times New Roman"/>
                      </a:endParaRPr>
                    </a:p>
                  </a:txBody>
                  <a:tcPr marL="68580" marR="68580" marT="0" marB="0"/>
                </a:tc>
              </a:tr>
              <a:tr h="484467">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dirty="0">
                          <a:effectLst/>
                        </a:rPr>
                        <a:t>Total</a:t>
                      </a:r>
                      <a:endParaRPr lang="fr-CA" sz="2400" dirty="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78130" algn="dec"/>
                          <a:tab pos="1079500" algn="l"/>
                          <a:tab pos="3150870" algn="l"/>
                          <a:tab pos="4231005" algn="l"/>
                        </a:tabLst>
                      </a:pPr>
                      <a:r>
                        <a:rPr lang="fr-FR" sz="2400" dirty="0">
                          <a:effectLst/>
                        </a:rPr>
                        <a:t>2 084</a:t>
                      </a:r>
                      <a:endParaRPr lang="fr-CA" sz="2400" dirty="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1305" algn="dec"/>
                          <a:tab pos="1079500" algn="l"/>
                          <a:tab pos="3150870" algn="l"/>
                          <a:tab pos="4231005" algn="l"/>
                        </a:tabLst>
                      </a:pPr>
                      <a:r>
                        <a:rPr lang="fr-FR" sz="2400" dirty="0">
                          <a:effectLst/>
                        </a:rPr>
                        <a:t>100</a:t>
                      </a:r>
                      <a:endParaRPr lang="fr-CA" sz="2400" dirty="0">
                        <a:effectLst/>
                        <a:latin typeface="Times New Roman"/>
                        <a:ea typeface="Times New Roman"/>
                      </a:endParaRPr>
                    </a:p>
                  </a:txBody>
                  <a:tcPr marL="68580" marR="68580" marT="0" marB="0"/>
                </a:tc>
                <a:tc>
                  <a:txBody>
                    <a:bodyPr/>
                    <a:lstStyle/>
                    <a:p>
                      <a:pPr marR="365760" algn="r">
                        <a:lnSpc>
                          <a:spcPct val="115000"/>
                        </a:lnSpc>
                        <a:spcAft>
                          <a:spcPts val="0"/>
                        </a:spcAft>
                        <a:tabLst>
                          <a:tab pos="1079500" algn="l"/>
                          <a:tab pos="285750" algn="dec"/>
                          <a:tab pos="1079500" algn="l"/>
                          <a:tab pos="3150870" algn="l"/>
                          <a:tab pos="4231005" algn="l"/>
                        </a:tabLst>
                      </a:pPr>
                      <a:r>
                        <a:rPr lang="fr-FR" sz="2400" dirty="0">
                          <a:effectLst/>
                        </a:rPr>
                        <a:t>100</a:t>
                      </a:r>
                      <a:endParaRPr lang="fr-CA" sz="2400" dirty="0">
                        <a:effectLst/>
                        <a:latin typeface="Times New Roman"/>
                        <a:ea typeface="Times New Roman"/>
                      </a:endParaRPr>
                    </a:p>
                  </a:txBody>
                  <a:tcPr marL="68580" marR="68580" marT="0" marB="0"/>
                </a:tc>
              </a:tr>
            </a:tbl>
          </a:graphicData>
        </a:graphic>
      </p:graphicFrame>
      <p:sp>
        <p:nvSpPr>
          <p:cNvPr id="7" name="Rectangle 1"/>
          <p:cNvSpPr>
            <a:spLocks noChangeArrowheads="1"/>
          </p:cNvSpPr>
          <p:nvPr/>
        </p:nvSpPr>
        <p:spPr bwMode="auto">
          <a:xfrm>
            <a:off x="3495675" y="32813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800" b="0" i="0" u="none" strike="noStrike" cap="none" normalizeH="0" baseline="0" smtClean="0">
                <a:ln>
                  <a:noFill/>
                </a:ln>
                <a:solidFill>
                  <a:schemeClr val="tx1"/>
                </a:solidFill>
                <a:effectLst/>
                <a:latin typeface="Arial" pitchFamily="34" charset="0"/>
                <a:cs typeface="Arial" pitchFamily="34" charset="0"/>
              </a:rPr>
              <a:t/>
            </a:r>
            <a:br>
              <a:rPr kumimoji="0" lang="fr-CA" altLang="fr-FR" sz="1800" b="0" i="0" u="none" strike="noStrike" cap="none" normalizeH="0" baseline="0" smtClean="0">
                <a:ln>
                  <a:noFill/>
                </a:ln>
                <a:solidFill>
                  <a:schemeClr val="tx1"/>
                </a:solidFill>
                <a:effectLst/>
                <a:latin typeface="Arial" pitchFamily="34" charset="0"/>
                <a:cs typeface="Arial" pitchFamily="34" charset="0"/>
              </a:rPr>
            </a:br>
            <a:endParaRPr kumimoji="0" lang="fr-CA"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1629506" y="5614574"/>
            <a:ext cx="8780585" cy="369332"/>
          </a:xfrm>
          <a:prstGeom prst="rect">
            <a:avLst/>
          </a:prstGeom>
        </p:spPr>
        <p:txBody>
          <a:bodyPr wrap="square">
            <a:spAutoFit/>
          </a:bodyPr>
          <a:lstStyle/>
          <a:p>
            <a:r>
              <a:rPr lang="fr-CA" dirty="0"/>
              <a:t>(*) Région métropolitaine de recensement selon Statistique Canada</a:t>
            </a:r>
          </a:p>
        </p:txBody>
      </p:sp>
    </p:spTree>
    <p:extLst>
      <p:ext uri="{BB962C8B-B14F-4D97-AF65-F5344CB8AC3E}">
        <p14:creationId xmlns:p14="http://schemas.microsoft.com/office/powerpoint/2010/main" val="2822945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En résumé</a:t>
            </a:r>
            <a:endParaRPr lang="fr-CA" dirty="0"/>
          </a:p>
        </p:txBody>
      </p:sp>
      <p:sp>
        <p:nvSpPr>
          <p:cNvPr id="3" name="Espace réservé du contenu 2"/>
          <p:cNvSpPr>
            <a:spLocks noGrp="1"/>
          </p:cNvSpPr>
          <p:nvPr>
            <p:ph idx="1"/>
          </p:nvPr>
        </p:nvSpPr>
        <p:spPr/>
        <p:txBody>
          <a:bodyPr>
            <a:normAutofit/>
          </a:bodyPr>
          <a:lstStyle/>
          <a:p>
            <a:pPr algn="just"/>
            <a:r>
              <a:rPr lang="fr-CA" sz="2400" dirty="0" smtClean="0">
                <a:solidFill>
                  <a:schemeClr val="accent1">
                    <a:lumMod val="75000"/>
                  </a:schemeClr>
                </a:solidFill>
              </a:rPr>
              <a:t>Répartition des répondants assez semblable à ce qu’on retrouve dans la population québécoise en général sur le plan de l’âge, de la provenance géographique, de l’état civil, de la scolarité, de ratio propriétaires/locataires. </a:t>
            </a:r>
          </a:p>
          <a:p>
            <a:pPr algn="just"/>
            <a:r>
              <a:rPr lang="fr-CA" sz="2400" dirty="0" smtClean="0">
                <a:solidFill>
                  <a:schemeClr val="accent1">
                    <a:lumMod val="75000"/>
                  </a:schemeClr>
                </a:solidFill>
              </a:rPr>
              <a:t>Sur le plan du revenu, les bases de comparaisons sont plus difficiles mais apparaissent « très bonnes », de même que sur le plan de l’orientation sexuelle.</a:t>
            </a:r>
          </a:p>
          <a:p>
            <a:pPr algn="just"/>
            <a:r>
              <a:rPr lang="fr-CA" sz="2400" dirty="0" smtClean="0">
                <a:solidFill>
                  <a:schemeClr val="accent1">
                    <a:lumMod val="75000"/>
                  </a:schemeClr>
                </a:solidFill>
              </a:rPr>
              <a:t>Bref, un sondage très significatif sur le plan de la représentativité.</a:t>
            </a:r>
            <a:endParaRPr lang="fr-CA" sz="2400" dirty="0">
              <a:solidFill>
                <a:schemeClr val="accent1">
                  <a:lumMod val="75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18</a:t>
            </a:fld>
            <a:endParaRPr lang="en-US" dirty="0"/>
          </a:p>
        </p:txBody>
      </p:sp>
    </p:spTree>
    <p:extLst>
      <p:ext uri="{BB962C8B-B14F-4D97-AF65-F5344CB8AC3E}">
        <p14:creationId xmlns:p14="http://schemas.microsoft.com/office/powerpoint/2010/main" val="133252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Valeurs (choix libre)</a:t>
            </a:r>
            <a:endParaRPr lang="fr-CA" dirty="0"/>
          </a:p>
        </p:txBody>
      </p:sp>
      <p:sp>
        <p:nvSpPr>
          <p:cNvPr id="3" name="Espace réservé du pied de page 2"/>
          <p:cNvSpPr>
            <a:spLocks noGrp="1"/>
          </p:cNvSpPr>
          <p:nvPr>
            <p:ph type="ftr" sz="quarter" idx="11"/>
          </p:nvPr>
        </p:nvSpPr>
        <p:spPr/>
        <p:txBody>
          <a:bodyPr/>
          <a:lstStyle/>
          <a:p>
            <a:r>
              <a:rPr lang="fr-CA" smtClean="0"/>
              <a:t>© Tremblay, Roy et coll., 2015</a:t>
            </a:r>
            <a:endParaRPr lang="en-US" dirty="0"/>
          </a:p>
        </p:txBody>
      </p:sp>
      <p:sp>
        <p:nvSpPr>
          <p:cNvPr id="4" name="Espace réservé du numéro de diapositive 3"/>
          <p:cNvSpPr>
            <a:spLocks noGrp="1"/>
          </p:cNvSpPr>
          <p:nvPr>
            <p:ph type="sldNum" sz="quarter" idx="12"/>
          </p:nvPr>
        </p:nvSpPr>
        <p:spPr/>
        <p:txBody>
          <a:bodyPr/>
          <a:lstStyle/>
          <a:p>
            <a:fld id="{E31375A4-56A4-47D6-9801-1991572033F7}" type="slidenum">
              <a:rPr lang="en-US" smtClean="0"/>
              <a:t>19</a:t>
            </a:fld>
            <a:endParaRPr lang="en-US" dirty="0"/>
          </a:p>
        </p:txBody>
      </p:sp>
      <p:graphicFrame>
        <p:nvGraphicFramePr>
          <p:cNvPr id="5" name="Tableau 4"/>
          <p:cNvGraphicFramePr>
            <a:graphicFrameLocks noGrp="1"/>
          </p:cNvGraphicFramePr>
          <p:nvPr>
            <p:extLst>
              <p:ext uri="{D42A27DB-BD31-4B8C-83A1-F6EECF244321}">
                <p14:modId xmlns:p14="http://schemas.microsoft.com/office/powerpoint/2010/main" val="1774209432"/>
              </p:ext>
            </p:extLst>
          </p:nvPr>
        </p:nvGraphicFramePr>
        <p:xfrm>
          <a:off x="1899139" y="1676398"/>
          <a:ext cx="8581292" cy="4443051"/>
        </p:xfrm>
        <a:graphic>
          <a:graphicData uri="http://schemas.openxmlformats.org/drawingml/2006/table">
            <a:tbl>
              <a:tblPr firstRow="1" firstCol="1" lastRow="1" lastCol="1" bandRow="1" bandCol="1">
                <a:tableStyleId>{B301B821-A1FF-4177-AEE7-76D212191A09}</a:tableStyleId>
              </a:tblPr>
              <a:tblGrid>
                <a:gridCol w="5767835"/>
                <a:gridCol w="1407224"/>
                <a:gridCol w="1406233"/>
              </a:tblGrid>
              <a:tr h="406041">
                <a:tc>
                  <a:txBody>
                    <a:bodyPr/>
                    <a:lstStyle/>
                    <a:p>
                      <a:pPr marR="45720">
                        <a:lnSpc>
                          <a:spcPct val="115000"/>
                        </a:lnSpc>
                        <a:spcAft>
                          <a:spcPts val="0"/>
                        </a:spcAft>
                        <a:tabLst>
                          <a:tab pos="1079500" algn="l"/>
                          <a:tab pos="274320" algn="l"/>
                          <a:tab pos="1079500" algn="l"/>
                          <a:tab pos="3150870" algn="l"/>
                          <a:tab pos="4231005" algn="l"/>
                        </a:tabLst>
                      </a:pPr>
                      <a:r>
                        <a:rPr lang="fr-FR" sz="2400" cap="small" dirty="0">
                          <a:effectLst/>
                        </a:rPr>
                        <a:t>Valeur</a:t>
                      </a:r>
                      <a:endParaRPr lang="fr-CA" sz="24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546100" algn="l"/>
                          <a:tab pos="1079500" algn="l"/>
                          <a:tab pos="3150870" algn="l"/>
                          <a:tab pos="4231005" algn="l"/>
                        </a:tabLst>
                      </a:pPr>
                      <a:r>
                        <a:rPr lang="fr-FR" sz="2400">
                          <a:effectLst/>
                        </a:rPr>
                        <a:t>N</a:t>
                      </a:r>
                      <a:endParaRPr lang="fr-CA" sz="2400">
                        <a:effectLst/>
                        <a:latin typeface="Times New Roman"/>
                        <a:ea typeface="Times New Roman"/>
                      </a:endParaRPr>
                    </a:p>
                  </a:txBody>
                  <a:tcPr marL="36195" marR="36195" marT="0" marB="0"/>
                </a:tc>
                <a:tc>
                  <a:txBody>
                    <a:bodyPr/>
                    <a:lstStyle/>
                    <a:p>
                      <a:pPr marR="365760" algn="ctr">
                        <a:lnSpc>
                          <a:spcPct val="115000"/>
                        </a:lnSpc>
                        <a:spcAft>
                          <a:spcPts val="0"/>
                        </a:spcAft>
                        <a:tabLst>
                          <a:tab pos="1079500" algn="l"/>
                          <a:tab pos="1079500" algn="l"/>
                          <a:tab pos="3150870" algn="l"/>
                          <a:tab pos="4231005" algn="l"/>
                        </a:tabLst>
                      </a:pPr>
                      <a:r>
                        <a:rPr lang="fr-FR" sz="2400">
                          <a:effectLst/>
                        </a:rPr>
                        <a:t>% </a:t>
                      </a:r>
                      <a:endParaRPr lang="fr-CA" sz="2400">
                        <a:effectLst/>
                        <a:latin typeface="Times New Roman"/>
                        <a:ea typeface="Times New Roman"/>
                      </a:endParaRPr>
                    </a:p>
                  </a:txBody>
                  <a:tcPr marL="36195" marR="36195" marT="0" marB="0"/>
                </a:tc>
              </a:tr>
              <a:tr h="403701">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b="0" dirty="0">
                          <a:effectLst/>
                        </a:rPr>
                        <a:t>La famille</a:t>
                      </a:r>
                      <a:endParaRPr lang="fr-CA" sz="2400" b="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546100" algn="l"/>
                          <a:tab pos="1079500" algn="l"/>
                          <a:tab pos="3150870" algn="l"/>
                          <a:tab pos="4231005" algn="l"/>
                        </a:tabLst>
                      </a:pPr>
                      <a:r>
                        <a:rPr lang="fr-FR" sz="2400" b="0">
                          <a:effectLst/>
                        </a:rPr>
                        <a:t>815</a:t>
                      </a:r>
                      <a:endParaRPr lang="fr-CA" sz="2400" b="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81305" algn="dec"/>
                          <a:tab pos="762635" algn="l"/>
                          <a:tab pos="1079500" algn="l"/>
                          <a:tab pos="3150870" algn="l"/>
                          <a:tab pos="4231005" algn="l"/>
                        </a:tabLst>
                      </a:pPr>
                      <a:r>
                        <a:rPr lang="fr-FR" sz="2400" b="0">
                          <a:effectLst/>
                        </a:rPr>
                        <a:t>43,4</a:t>
                      </a:r>
                      <a:endParaRPr lang="fr-CA" sz="2400" b="0">
                        <a:effectLst/>
                        <a:latin typeface="Times New Roman"/>
                        <a:ea typeface="Times New Roman"/>
                      </a:endParaRPr>
                    </a:p>
                  </a:txBody>
                  <a:tcPr marL="68580" marR="68580" marT="0" marB="0"/>
                </a:tc>
              </a:tr>
              <a:tr h="403701">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b="0" dirty="0">
                          <a:effectLst/>
                        </a:rPr>
                        <a:t>La santé</a:t>
                      </a:r>
                      <a:endParaRPr lang="fr-CA" sz="2400" b="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546100" algn="l"/>
                          <a:tab pos="1079500" algn="l"/>
                          <a:tab pos="3150870" algn="l"/>
                          <a:tab pos="4231005" algn="l"/>
                        </a:tabLst>
                      </a:pPr>
                      <a:r>
                        <a:rPr lang="fr-FR" sz="2400" b="0">
                          <a:effectLst/>
                        </a:rPr>
                        <a:t>469</a:t>
                      </a:r>
                      <a:endParaRPr lang="fr-CA" sz="2400" b="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81305" algn="dec"/>
                          <a:tab pos="762635" algn="l"/>
                          <a:tab pos="1079500" algn="l"/>
                          <a:tab pos="3150870" algn="l"/>
                          <a:tab pos="4231005" algn="l"/>
                        </a:tabLst>
                      </a:pPr>
                      <a:r>
                        <a:rPr lang="fr-FR" sz="2400" b="0">
                          <a:effectLst/>
                        </a:rPr>
                        <a:t>25,0</a:t>
                      </a:r>
                      <a:endParaRPr lang="fr-CA" sz="2400" b="0">
                        <a:effectLst/>
                        <a:latin typeface="Times New Roman"/>
                        <a:ea typeface="Times New Roman"/>
                      </a:endParaRPr>
                    </a:p>
                  </a:txBody>
                  <a:tcPr marL="68580" marR="68580" marT="0" marB="0"/>
                </a:tc>
              </a:tr>
              <a:tr h="403701">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b="0" dirty="0">
                          <a:effectLst/>
                        </a:rPr>
                        <a:t>Le bonheur</a:t>
                      </a:r>
                      <a:endParaRPr lang="fr-CA" sz="2400" b="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546100" algn="l"/>
                          <a:tab pos="1079500" algn="l"/>
                          <a:tab pos="3150870" algn="l"/>
                          <a:tab pos="4231005" algn="l"/>
                        </a:tabLst>
                      </a:pPr>
                      <a:r>
                        <a:rPr lang="fr-FR" sz="2400" b="0">
                          <a:effectLst/>
                        </a:rPr>
                        <a:t>431</a:t>
                      </a:r>
                      <a:endParaRPr lang="fr-CA" sz="2400" b="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81305" algn="dec"/>
                          <a:tab pos="762635" algn="l"/>
                          <a:tab pos="1079500" algn="l"/>
                          <a:tab pos="3150870" algn="l"/>
                          <a:tab pos="4231005" algn="l"/>
                        </a:tabLst>
                      </a:pPr>
                      <a:r>
                        <a:rPr lang="fr-FR" sz="2400" b="0">
                          <a:effectLst/>
                        </a:rPr>
                        <a:t>22,9</a:t>
                      </a:r>
                      <a:endParaRPr lang="fr-CA" sz="2400" b="0">
                        <a:effectLst/>
                        <a:latin typeface="Times New Roman"/>
                        <a:ea typeface="Times New Roman"/>
                      </a:endParaRPr>
                    </a:p>
                  </a:txBody>
                  <a:tcPr marL="68580" marR="68580" marT="0" marB="0"/>
                </a:tc>
              </a:tr>
              <a:tr h="403701">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b="0" dirty="0">
                          <a:effectLst/>
                        </a:rPr>
                        <a:t>L'amitié</a:t>
                      </a:r>
                      <a:endParaRPr lang="fr-CA" sz="2400" b="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546100" algn="l"/>
                          <a:tab pos="1079500" algn="l"/>
                          <a:tab pos="3150870" algn="l"/>
                          <a:tab pos="4231005" algn="l"/>
                        </a:tabLst>
                      </a:pPr>
                      <a:r>
                        <a:rPr lang="fr-FR" sz="2400" b="0">
                          <a:effectLst/>
                        </a:rPr>
                        <a:t>203</a:t>
                      </a:r>
                      <a:endParaRPr lang="fr-CA" sz="2400" b="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81305" algn="dec"/>
                          <a:tab pos="762635" algn="l"/>
                          <a:tab pos="1079500" algn="l"/>
                          <a:tab pos="3150870" algn="l"/>
                          <a:tab pos="4231005" algn="l"/>
                        </a:tabLst>
                      </a:pPr>
                      <a:r>
                        <a:rPr lang="fr-FR" sz="2400" b="0">
                          <a:effectLst/>
                        </a:rPr>
                        <a:t>10,8</a:t>
                      </a:r>
                      <a:endParaRPr lang="fr-CA" sz="2400" b="0">
                        <a:effectLst/>
                        <a:latin typeface="Times New Roman"/>
                        <a:ea typeface="Times New Roman"/>
                      </a:endParaRPr>
                    </a:p>
                  </a:txBody>
                  <a:tcPr marL="68580" marR="68580" marT="0" marB="0"/>
                </a:tc>
              </a:tr>
              <a:tr h="403701">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b="0" dirty="0">
                          <a:effectLst/>
                        </a:rPr>
                        <a:t>L'amour</a:t>
                      </a:r>
                      <a:endParaRPr lang="fr-CA" sz="2400" b="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546100" algn="l"/>
                          <a:tab pos="1079500" algn="l"/>
                          <a:tab pos="3150870" algn="l"/>
                          <a:tab pos="4231005" algn="l"/>
                        </a:tabLst>
                      </a:pPr>
                      <a:r>
                        <a:rPr lang="fr-FR" sz="2400" b="0">
                          <a:effectLst/>
                        </a:rPr>
                        <a:t>202</a:t>
                      </a:r>
                      <a:endParaRPr lang="fr-CA" sz="2400" b="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81305" algn="dec"/>
                          <a:tab pos="762635" algn="l"/>
                          <a:tab pos="1079500" algn="l"/>
                          <a:tab pos="3150870" algn="l"/>
                          <a:tab pos="4231005" algn="l"/>
                        </a:tabLst>
                      </a:pPr>
                      <a:r>
                        <a:rPr lang="fr-FR" sz="2400" b="0">
                          <a:effectLst/>
                        </a:rPr>
                        <a:t>10,7</a:t>
                      </a:r>
                      <a:endParaRPr lang="fr-CA" sz="2400" b="0">
                        <a:effectLst/>
                        <a:latin typeface="Times New Roman"/>
                        <a:ea typeface="Times New Roman"/>
                      </a:endParaRPr>
                    </a:p>
                  </a:txBody>
                  <a:tcPr marL="68580" marR="68580" marT="0" marB="0"/>
                </a:tc>
              </a:tr>
              <a:tr h="403701">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b="0" dirty="0">
                          <a:effectLst/>
                        </a:rPr>
                        <a:t>Un travail valorisant</a:t>
                      </a:r>
                      <a:endParaRPr lang="fr-CA" sz="2400" b="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546100" algn="l"/>
                          <a:tab pos="1079500" algn="l"/>
                          <a:tab pos="3150870" algn="l"/>
                          <a:tab pos="4231005" algn="l"/>
                        </a:tabLst>
                      </a:pPr>
                      <a:r>
                        <a:rPr lang="fr-FR" sz="2400" b="0">
                          <a:effectLst/>
                        </a:rPr>
                        <a:t>181</a:t>
                      </a:r>
                      <a:endParaRPr lang="fr-CA" sz="2400" b="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81305" algn="dec"/>
                          <a:tab pos="762635" algn="l"/>
                          <a:tab pos="1079500" algn="l"/>
                          <a:tab pos="3150870" algn="l"/>
                          <a:tab pos="4231005" algn="l"/>
                        </a:tabLst>
                      </a:pPr>
                      <a:r>
                        <a:rPr lang="fr-FR" sz="2400" b="0">
                          <a:effectLst/>
                        </a:rPr>
                        <a:t>9,6</a:t>
                      </a:r>
                      <a:endParaRPr lang="fr-CA" sz="2400" b="0">
                        <a:effectLst/>
                        <a:latin typeface="Times New Roman"/>
                        <a:ea typeface="Times New Roman"/>
                      </a:endParaRPr>
                    </a:p>
                  </a:txBody>
                  <a:tcPr marL="68580" marR="68580" marT="0" marB="0"/>
                </a:tc>
              </a:tr>
              <a:tr h="403701">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b="0" dirty="0">
                          <a:effectLst/>
                        </a:rPr>
                        <a:t>L'argent</a:t>
                      </a:r>
                      <a:endParaRPr lang="fr-CA" sz="2400" b="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546100" algn="l"/>
                          <a:tab pos="1079500" algn="l"/>
                          <a:tab pos="3150870" algn="l"/>
                          <a:tab pos="4231005" algn="l"/>
                        </a:tabLst>
                      </a:pPr>
                      <a:r>
                        <a:rPr lang="fr-FR" sz="2400" b="0">
                          <a:effectLst/>
                        </a:rPr>
                        <a:t>163</a:t>
                      </a:r>
                      <a:endParaRPr lang="fr-CA" sz="2400" b="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81305" algn="dec"/>
                          <a:tab pos="762635" algn="l"/>
                          <a:tab pos="1079500" algn="l"/>
                          <a:tab pos="3150870" algn="l"/>
                          <a:tab pos="4231005" algn="l"/>
                        </a:tabLst>
                      </a:pPr>
                      <a:r>
                        <a:rPr lang="fr-FR" sz="2400" b="0">
                          <a:effectLst/>
                        </a:rPr>
                        <a:t>8,7</a:t>
                      </a:r>
                      <a:endParaRPr lang="fr-CA" sz="2400" b="0">
                        <a:effectLst/>
                        <a:latin typeface="Times New Roman"/>
                        <a:ea typeface="Times New Roman"/>
                      </a:endParaRPr>
                    </a:p>
                  </a:txBody>
                  <a:tcPr marL="68580" marR="68580" marT="0" marB="0"/>
                </a:tc>
              </a:tr>
              <a:tr h="403701">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b="0" dirty="0">
                          <a:effectLst/>
                        </a:rPr>
                        <a:t>Le respect (de soi et des autres)</a:t>
                      </a:r>
                      <a:endParaRPr lang="fr-CA" sz="2400" b="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546100" algn="l"/>
                          <a:tab pos="1079500" algn="l"/>
                          <a:tab pos="3150870" algn="l"/>
                          <a:tab pos="4231005" algn="l"/>
                        </a:tabLst>
                      </a:pPr>
                      <a:r>
                        <a:rPr lang="fr-FR" sz="2400" b="0">
                          <a:effectLst/>
                        </a:rPr>
                        <a:t>108</a:t>
                      </a:r>
                      <a:endParaRPr lang="fr-CA" sz="2400" b="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81305" algn="dec"/>
                          <a:tab pos="762635" algn="l"/>
                          <a:tab pos="1079500" algn="l"/>
                          <a:tab pos="3150870" algn="l"/>
                          <a:tab pos="4231005" algn="l"/>
                        </a:tabLst>
                      </a:pPr>
                      <a:r>
                        <a:rPr lang="fr-FR" sz="2400" b="0" dirty="0">
                          <a:effectLst/>
                        </a:rPr>
                        <a:t>5,7</a:t>
                      </a:r>
                      <a:endParaRPr lang="fr-CA" sz="2400" b="0" dirty="0">
                        <a:effectLst/>
                        <a:latin typeface="Times New Roman"/>
                        <a:ea typeface="Times New Roman"/>
                      </a:endParaRPr>
                    </a:p>
                  </a:txBody>
                  <a:tcPr marL="68580" marR="68580" marT="0" marB="0"/>
                </a:tc>
              </a:tr>
              <a:tr h="403701">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b="0" dirty="0">
                          <a:effectLst/>
                        </a:rPr>
                        <a:t>L'honnêteté</a:t>
                      </a:r>
                      <a:endParaRPr lang="fr-CA" sz="2400" b="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546100" algn="l"/>
                          <a:tab pos="1079500" algn="l"/>
                          <a:tab pos="3150870" algn="l"/>
                          <a:tab pos="4231005" algn="l"/>
                        </a:tabLst>
                      </a:pPr>
                      <a:r>
                        <a:rPr lang="fr-FR" sz="2400" b="0">
                          <a:effectLst/>
                        </a:rPr>
                        <a:t>101</a:t>
                      </a:r>
                      <a:endParaRPr lang="fr-CA" sz="2400" b="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81305" algn="dec"/>
                          <a:tab pos="762635" algn="l"/>
                          <a:tab pos="1079500" algn="l"/>
                          <a:tab pos="3150870" algn="l"/>
                          <a:tab pos="4231005" algn="l"/>
                        </a:tabLst>
                      </a:pPr>
                      <a:r>
                        <a:rPr lang="fr-FR" sz="2400" b="0" dirty="0">
                          <a:effectLst/>
                        </a:rPr>
                        <a:t>5,4</a:t>
                      </a:r>
                      <a:endParaRPr lang="fr-CA" sz="2400" b="0" dirty="0">
                        <a:effectLst/>
                        <a:latin typeface="Times New Roman"/>
                        <a:ea typeface="Times New Roman"/>
                      </a:endParaRPr>
                    </a:p>
                  </a:txBody>
                  <a:tcPr marL="68580" marR="68580" marT="0" marB="0"/>
                </a:tc>
              </a:tr>
              <a:tr h="403701">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2400" b="0" dirty="0">
                          <a:effectLst/>
                        </a:rPr>
                        <a:t>Profiter de la vie, avoir du </a:t>
                      </a:r>
                      <a:r>
                        <a:rPr lang="fr-FR" sz="2400" b="0" dirty="0" smtClean="0">
                          <a:effectLst/>
                        </a:rPr>
                        <a:t>plaisir</a:t>
                      </a:r>
                      <a:endParaRPr lang="fr-CA" sz="2400" b="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546100" algn="l"/>
                          <a:tab pos="1079500" algn="l"/>
                          <a:tab pos="3150870" algn="l"/>
                          <a:tab pos="4231005" algn="l"/>
                        </a:tabLst>
                      </a:pPr>
                      <a:r>
                        <a:rPr lang="fr-FR" sz="2400" b="0" dirty="0">
                          <a:effectLst/>
                        </a:rPr>
                        <a:t>98</a:t>
                      </a:r>
                      <a:endParaRPr lang="fr-CA" sz="2400" b="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81305" algn="dec"/>
                          <a:tab pos="762635" algn="l"/>
                          <a:tab pos="1079500" algn="l"/>
                          <a:tab pos="3150870" algn="l"/>
                          <a:tab pos="4231005" algn="l"/>
                        </a:tabLst>
                      </a:pPr>
                      <a:r>
                        <a:rPr lang="fr-FR" sz="2400" b="0" dirty="0">
                          <a:effectLst/>
                        </a:rPr>
                        <a:t>5,2</a:t>
                      </a:r>
                      <a:endParaRPr lang="fr-CA" sz="2400" b="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497910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de la </a:t>
            </a:r>
            <a:r>
              <a:rPr lang="en-US" dirty="0" err="1" smtClean="0"/>
              <a:t>présentation</a:t>
            </a:r>
            <a:endParaRPr lang="en-US" dirty="0"/>
          </a:p>
        </p:txBody>
      </p:sp>
      <p:sp>
        <p:nvSpPr>
          <p:cNvPr id="3" name="Content Placeholder 2"/>
          <p:cNvSpPr>
            <a:spLocks noGrp="1"/>
          </p:cNvSpPr>
          <p:nvPr>
            <p:ph sz="half" idx="1"/>
          </p:nvPr>
        </p:nvSpPr>
        <p:spPr>
          <a:xfrm>
            <a:off x="433754" y="1737946"/>
            <a:ext cx="4495800" cy="4462272"/>
          </a:xfrm>
        </p:spPr>
        <p:txBody>
          <a:bodyPr>
            <a:noAutofit/>
          </a:bodyPr>
          <a:lstStyle/>
          <a:p>
            <a:r>
              <a:rPr lang="en-US" sz="2400" dirty="0" smtClean="0">
                <a:solidFill>
                  <a:schemeClr val="accent1">
                    <a:lumMod val="50000"/>
                  </a:schemeClr>
                </a:solidFill>
              </a:rPr>
              <a:t>Introduction </a:t>
            </a:r>
            <a:r>
              <a:rPr lang="en-US" sz="2400" dirty="0" err="1" smtClean="0">
                <a:solidFill>
                  <a:schemeClr val="accent1">
                    <a:lumMod val="50000"/>
                  </a:schemeClr>
                </a:solidFill>
              </a:rPr>
              <a:t>générale</a:t>
            </a:r>
            <a:r>
              <a:rPr lang="en-US" sz="2400" dirty="0" smtClean="0">
                <a:solidFill>
                  <a:schemeClr val="accent1">
                    <a:lumMod val="50000"/>
                  </a:schemeClr>
                </a:solidFill>
              </a:rPr>
              <a:t> </a:t>
            </a:r>
          </a:p>
          <a:p>
            <a:pPr lvl="1"/>
            <a:r>
              <a:rPr lang="en-US" sz="2400" dirty="0" smtClean="0">
                <a:solidFill>
                  <a:schemeClr val="accent1">
                    <a:lumMod val="50000"/>
                  </a:schemeClr>
                </a:solidFill>
              </a:rPr>
              <a:t>Contexte de la </a:t>
            </a:r>
            <a:r>
              <a:rPr lang="en-US" sz="2400" dirty="0" err="1" smtClean="0">
                <a:solidFill>
                  <a:schemeClr val="accent1">
                    <a:lumMod val="50000"/>
                  </a:schemeClr>
                </a:solidFill>
              </a:rPr>
              <a:t>recherche</a:t>
            </a:r>
            <a:endParaRPr lang="en-US" sz="2400" dirty="0" smtClean="0">
              <a:solidFill>
                <a:schemeClr val="accent1">
                  <a:lumMod val="50000"/>
                </a:schemeClr>
              </a:solidFill>
            </a:endParaRPr>
          </a:p>
          <a:p>
            <a:pPr lvl="1"/>
            <a:r>
              <a:rPr lang="en-US" sz="2400" dirty="0" err="1" smtClean="0">
                <a:solidFill>
                  <a:schemeClr val="accent1">
                    <a:lumMod val="50000"/>
                  </a:schemeClr>
                </a:solidFill>
              </a:rPr>
              <a:t>Équipe</a:t>
            </a:r>
            <a:r>
              <a:rPr lang="en-US" sz="2400" dirty="0" smtClean="0">
                <a:solidFill>
                  <a:schemeClr val="accent1">
                    <a:lumMod val="50000"/>
                  </a:schemeClr>
                </a:solidFill>
              </a:rPr>
              <a:t> de </a:t>
            </a:r>
            <a:r>
              <a:rPr lang="en-US" sz="2400" dirty="0" err="1" smtClean="0">
                <a:solidFill>
                  <a:schemeClr val="accent1">
                    <a:lumMod val="50000"/>
                  </a:schemeClr>
                </a:solidFill>
              </a:rPr>
              <a:t>recherche</a:t>
            </a:r>
            <a:r>
              <a:rPr lang="en-US" sz="2400" dirty="0" smtClean="0">
                <a:solidFill>
                  <a:schemeClr val="accent1">
                    <a:lumMod val="50000"/>
                  </a:schemeClr>
                </a:solidFill>
              </a:rPr>
              <a:t> (</a:t>
            </a:r>
            <a:r>
              <a:rPr lang="en-US" sz="2400" dirty="0" err="1" smtClean="0">
                <a:solidFill>
                  <a:schemeClr val="accent1">
                    <a:lumMod val="50000"/>
                  </a:schemeClr>
                </a:solidFill>
              </a:rPr>
              <a:t>chercheurs</a:t>
            </a:r>
            <a:r>
              <a:rPr lang="en-US" sz="2400" dirty="0" smtClean="0">
                <a:solidFill>
                  <a:schemeClr val="accent1">
                    <a:lumMod val="50000"/>
                  </a:schemeClr>
                </a:solidFill>
              </a:rPr>
              <a:t> et </a:t>
            </a:r>
            <a:r>
              <a:rPr lang="en-US" sz="2400" dirty="0" err="1" smtClean="0">
                <a:solidFill>
                  <a:schemeClr val="accent1">
                    <a:lumMod val="50000"/>
                  </a:schemeClr>
                </a:solidFill>
              </a:rPr>
              <a:t>partenaires</a:t>
            </a:r>
            <a:r>
              <a:rPr lang="en-US" sz="2400" dirty="0" smtClean="0">
                <a:solidFill>
                  <a:schemeClr val="accent1">
                    <a:lumMod val="50000"/>
                  </a:schemeClr>
                </a:solidFill>
              </a:rPr>
              <a:t>)</a:t>
            </a:r>
          </a:p>
          <a:p>
            <a:pPr lvl="1"/>
            <a:r>
              <a:rPr lang="en-US" sz="2400" dirty="0" err="1" smtClean="0">
                <a:solidFill>
                  <a:schemeClr val="accent1">
                    <a:lumMod val="50000"/>
                  </a:schemeClr>
                </a:solidFill>
              </a:rPr>
              <a:t>Objectifs</a:t>
            </a:r>
            <a:r>
              <a:rPr lang="en-US" sz="2400" dirty="0" smtClean="0">
                <a:solidFill>
                  <a:schemeClr val="accent1">
                    <a:lumMod val="50000"/>
                  </a:schemeClr>
                </a:solidFill>
              </a:rPr>
              <a:t> de la </a:t>
            </a:r>
            <a:r>
              <a:rPr lang="en-US" sz="2400" dirty="0" err="1" smtClean="0">
                <a:solidFill>
                  <a:schemeClr val="accent1">
                    <a:lumMod val="50000"/>
                  </a:schemeClr>
                </a:solidFill>
              </a:rPr>
              <a:t>recherche</a:t>
            </a:r>
            <a:endParaRPr lang="en-US" sz="2400" dirty="0" smtClean="0">
              <a:solidFill>
                <a:schemeClr val="accent1">
                  <a:lumMod val="50000"/>
                </a:schemeClr>
              </a:solidFill>
            </a:endParaRPr>
          </a:p>
          <a:p>
            <a:pPr lvl="1"/>
            <a:r>
              <a:rPr lang="en-US" sz="2400" dirty="0" smtClean="0">
                <a:solidFill>
                  <a:schemeClr val="accent1">
                    <a:lumMod val="50000"/>
                  </a:schemeClr>
                </a:solidFill>
              </a:rPr>
              <a:t>Cadre </a:t>
            </a:r>
            <a:r>
              <a:rPr lang="en-US" sz="2400" dirty="0" err="1" smtClean="0">
                <a:solidFill>
                  <a:schemeClr val="accent1">
                    <a:lumMod val="50000"/>
                  </a:schemeClr>
                </a:solidFill>
              </a:rPr>
              <a:t>théorique</a:t>
            </a:r>
            <a:endParaRPr lang="en-US" sz="2400" dirty="0" smtClean="0">
              <a:solidFill>
                <a:schemeClr val="accent1">
                  <a:lumMod val="50000"/>
                </a:schemeClr>
              </a:solidFill>
            </a:endParaRPr>
          </a:p>
          <a:p>
            <a:pPr lvl="1"/>
            <a:r>
              <a:rPr lang="en-US" sz="2400" dirty="0" smtClean="0">
                <a:solidFill>
                  <a:schemeClr val="accent1">
                    <a:lumMod val="50000"/>
                  </a:schemeClr>
                </a:solidFill>
              </a:rPr>
              <a:t>Axes</a:t>
            </a:r>
          </a:p>
          <a:p>
            <a:pPr lvl="1"/>
            <a:r>
              <a:rPr lang="en-US" sz="2400" dirty="0" err="1" smtClean="0">
                <a:solidFill>
                  <a:schemeClr val="accent1">
                    <a:lumMod val="50000"/>
                  </a:schemeClr>
                </a:solidFill>
              </a:rPr>
              <a:t>Étapes</a:t>
            </a:r>
            <a:endParaRPr lang="en-US" sz="2400" dirty="0" smtClean="0">
              <a:solidFill>
                <a:schemeClr val="accent1">
                  <a:lumMod val="50000"/>
                </a:schemeClr>
              </a:solidFill>
            </a:endParaRPr>
          </a:p>
          <a:p>
            <a:r>
              <a:rPr lang="en-US" sz="2400" dirty="0" err="1">
                <a:solidFill>
                  <a:schemeClr val="accent1">
                    <a:lumMod val="50000"/>
                  </a:schemeClr>
                </a:solidFill>
              </a:rPr>
              <a:t>Sondage</a:t>
            </a:r>
            <a:endParaRPr lang="en-US" sz="2400" dirty="0">
              <a:solidFill>
                <a:schemeClr val="accent1">
                  <a:lumMod val="50000"/>
                </a:schemeClr>
              </a:solidFill>
            </a:endParaRPr>
          </a:p>
          <a:p>
            <a:pPr lvl="1"/>
            <a:r>
              <a:rPr lang="en-US" sz="2400" dirty="0">
                <a:solidFill>
                  <a:schemeClr val="accent1">
                    <a:lumMod val="50000"/>
                  </a:schemeClr>
                </a:solidFill>
              </a:rPr>
              <a:t>Méthodologie</a:t>
            </a:r>
          </a:p>
          <a:p>
            <a:pPr lvl="1"/>
            <a:r>
              <a:rPr lang="en-US" sz="2400" dirty="0">
                <a:solidFill>
                  <a:schemeClr val="accent1">
                    <a:lumMod val="50000"/>
                  </a:schemeClr>
                </a:solidFill>
              </a:rPr>
              <a:t>Premiers </a:t>
            </a:r>
            <a:r>
              <a:rPr lang="en-US" sz="2400" dirty="0" err="1">
                <a:solidFill>
                  <a:schemeClr val="accent1">
                    <a:lumMod val="50000"/>
                  </a:schemeClr>
                </a:solidFill>
              </a:rPr>
              <a:t>résultats</a:t>
            </a:r>
            <a:endParaRPr lang="en-US" sz="2400" dirty="0">
              <a:solidFill>
                <a:schemeClr val="accent1">
                  <a:lumMod val="50000"/>
                </a:schemeClr>
              </a:solidFill>
            </a:endParaRPr>
          </a:p>
          <a:p>
            <a:endParaRPr lang="en-US" dirty="0"/>
          </a:p>
          <a:p>
            <a:endParaRPr lang="en-US" sz="2200" dirty="0" smtClean="0"/>
          </a:p>
        </p:txBody>
      </p:sp>
      <p:sp>
        <p:nvSpPr>
          <p:cNvPr id="6" name="Espace réservé du contenu 5"/>
          <p:cNvSpPr>
            <a:spLocks noGrp="1"/>
          </p:cNvSpPr>
          <p:nvPr>
            <p:ph sz="half" idx="2"/>
          </p:nvPr>
        </p:nvSpPr>
        <p:spPr/>
        <p:txBody>
          <a:bodyPr>
            <a:normAutofit/>
          </a:bodyPr>
          <a:lstStyle/>
          <a:p>
            <a:r>
              <a:rPr lang="en-US" sz="2400" dirty="0">
                <a:solidFill>
                  <a:schemeClr val="accent1">
                    <a:lumMod val="50000"/>
                  </a:schemeClr>
                </a:solidFill>
              </a:rPr>
              <a:t>Conclusion</a:t>
            </a:r>
          </a:p>
          <a:p>
            <a:r>
              <a:rPr lang="en-US" sz="2400" dirty="0" err="1" smtClean="0">
                <a:solidFill>
                  <a:schemeClr val="accent1">
                    <a:lumMod val="50000"/>
                  </a:schemeClr>
                </a:solidFill>
              </a:rPr>
              <a:t>Commentaires</a:t>
            </a:r>
            <a:r>
              <a:rPr lang="en-US" sz="2400" dirty="0" smtClean="0">
                <a:solidFill>
                  <a:schemeClr val="accent1">
                    <a:lumMod val="50000"/>
                  </a:schemeClr>
                </a:solidFill>
              </a:rPr>
              <a:t>, discussion, </a:t>
            </a:r>
            <a:r>
              <a:rPr lang="en-US" sz="2400" dirty="0" err="1" smtClean="0">
                <a:solidFill>
                  <a:schemeClr val="accent1">
                    <a:lumMod val="50000"/>
                  </a:schemeClr>
                </a:solidFill>
              </a:rPr>
              <a:t>recommandations</a:t>
            </a:r>
            <a:endParaRPr lang="en-US" sz="2400" dirty="0" smtClean="0">
              <a:solidFill>
                <a:schemeClr val="accent1">
                  <a:lumMod val="50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283697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Valeurs</a:t>
            </a:r>
            <a:endParaRPr lang="fr-CA" dirty="0"/>
          </a:p>
        </p:txBody>
      </p:sp>
      <p:sp>
        <p:nvSpPr>
          <p:cNvPr id="4" name="Espace réservé du pied de page 3"/>
          <p:cNvSpPr>
            <a:spLocks noGrp="1"/>
          </p:cNvSpPr>
          <p:nvPr>
            <p:ph type="ftr" sz="quarter" idx="11"/>
          </p:nvPr>
        </p:nvSpPr>
        <p:spPr/>
        <p:txBody>
          <a:bodyPr/>
          <a:lstStyle/>
          <a:p>
            <a:r>
              <a:rPr lang="fr-CA" smtClean="0"/>
              <a:t>© Tremblay, Roy et coll., 2015</a:t>
            </a:r>
            <a:endParaRPr lang="en-US"/>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20</a:t>
            </a:fld>
            <a:endParaRPr lang="en-US"/>
          </a:p>
        </p:txBody>
      </p:sp>
      <p:graphicFrame>
        <p:nvGraphicFramePr>
          <p:cNvPr id="7" name="Tableau 6"/>
          <p:cNvGraphicFramePr>
            <a:graphicFrameLocks noGrp="1"/>
          </p:cNvGraphicFramePr>
          <p:nvPr>
            <p:extLst>
              <p:ext uri="{D42A27DB-BD31-4B8C-83A1-F6EECF244321}">
                <p14:modId xmlns:p14="http://schemas.microsoft.com/office/powerpoint/2010/main" val="647231987"/>
              </p:ext>
            </p:extLst>
          </p:nvPr>
        </p:nvGraphicFramePr>
        <p:xfrm>
          <a:off x="1535722" y="1652661"/>
          <a:ext cx="8897816" cy="3939540"/>
        </p:xfrm>
        <a:graphic>
          <a:graphicData uri="http://schemas.openxmlformats.org/drawingml/2006/table">
            <a:tbl>
              <a:tblPr firstRow="1" firstCol="1" lastRow="1" lastCol="1" bandRow="1" bandCol="1">
                <a:tableStyleId>{B301B821-A1FF-4177-AEE7-76D212191A09}</a:tableStyleId>
              </a:tblPr>
              <a:tblGrid>
                <a:gridCol w="7561043"/>
                <a:gridCol w="1336773"/>
              </a:tblGrid>
              <a:tr h="244475">
                <a:tc>
                  <a:txBody>
                    <a:bodyPr/>
                    <a:lstStyle/>
                    <a:p>
                      <a:pPr marR="365760" algn="just">
                        <a:lnSpc>
                          <a:spcPct val="115000"/>
                        </a:lnSpc>
                        <a:spcAft>
                          <a:spcPts val="0"/>
                        </a:spcAft>
                        <a:tabLst>
                          <a:tab pos="1079500" algn="l"/>
                        </a:tabLst>
                      </a:pPr>
                      <a:r>
                        <a:rPr lang="fr-FR" sz="2000" cap="small" dirty="0">
                          <a:effectLst/>
                        </a:rPr>
                        <a:t>Énoncé de valeur</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Lst>
                      </a:pPr>
                      <a:r>
                        <a:rPr lang="fr-FR" sz="2000">
                          <a:effectLst/>
                        </a:rPr>
                        <a:t>Indice</a:t>
                      </a:r>
                      <a:endParaRPr lang="fr-CA" sz="2000">
                        <a:effectLst/>
                        <a:latin typeface="Times New Roman"/>
                        <a:ea typeface="Times New Roman"/>
                      </a:endParaRPr>
                    </a:p>
                  </a:txBody>
                  <a:tcPr marL="68580" marR="68580" marT="0" marB="0"/>
                </a:tc>
              </a:tr>
              <a:tr h="0">
                <a:tc>
                  <a:txBody>
                    <a:bodyPr/>
                    <a:lstStyle/>
                    <a:p>
                      <a:pPr marR="365760" algn="just">
                        <a:lnSpc>
                          <a:spcPct val="115000"/>
                        </a:lnSpc>
                        <a:spcAft>
                          <a:spcPts val="0"/>
                        </a:spcAft>
                        <a:tabLst>
                          <a:tab pos="1079500" algn="l"/>
                        </a:tabLst>
                      </a:pPr>
                      <a:r>
                        <a:rPr lang="fr-FR" sz="2000" dirty="0">
                          <a:effectLst/>
                        </a:rPr>
                        <a:t>La qualité de vie</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5,38</a:t>
                      </a:r>
                      <a:endParaRPr lang="fr-CA" sz="2000">
                        <a:effectLst/>
                        <a:latin typeface="Times New Roman"/>
                        <a:ea typeface="Times New Roman"/>
                      </a:endParaRPr>
                    </a:p>
                  </a:txBody>
                  <a:tcPr marL="68580" marR="68580" marT="0" marB="0"/>
                </a:tc>
              </a:tr>
              <a:tr h="0">
                <a:tc>
                  <a:txBody>
                    <a:bodyPr/>
                    <a:lstStyle/>
                    <a:p>
                      <a:pPr marR="365760" algn="just">
                        <a:lnSpc>
                          <a:spcPct val="115000"/>
                        </a:lnSpc>
                        <a:spcAft>
                          <a:spcPts val="0"/>
                        </a:spcAft>
                        <a:tabLst>
                          <a:tab pos="1079500" algn="l"/>
                        </a:tabLst>
                      </a:pPr>
                      <a:r>
                        <a:rPr lang="fr-FR" sz="2000" dirty="0">
                          <a:effectLst/>
                        </a:rPr>
                        <a:t>La famille</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5,37</a:t>
                      </a:r>
                      <a:endParaRPr lang="fr-CA" sz="2000">
                        <a:effectLst/>
                        <a:latin typeface="Times New Roman"/>
                        <a:ea typeface="Times New Roman"/>
                      </a:endParaRPr>
                    </a:p>
                  </a:txBody>
                  <a:tcPr marL="68580" marR="68580" marT="0" marB="0"/>
                </a:tc>
              </a:tr>
              <a:tr h="0">
                <a:tc>
                  <a:txBody>
                    <a:bodyPr/>
                    <a:lstStyle/>
                    <a:p>
                      <a:pPr marR="365760" algn="just">
                        <a:lnSpc>
                          <a:spcPct val="115000"/>
                        </a:lnSpc>
                        <a:spcAft>
                          <a:spcPts val="0"/>
                        </a:spcAft>
                        <a:tabLst>
                          <a:tab pos="1079500" algn="l"/>
                        </a:tabLst>
                      </a:pPr>
                      <a:r>
                        <a:rPr lang="fr-FR" sz="2000" dirty="0">
                          <a:effectLst/>
                        </a:rPr>
                        <a:t>Être responsable</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5,29</a:t>
                      </a:r>
                      <a:endParaRPr lang="fr-CA" sz="2000">
                        <a:effectLst/>
                        <a:latin typeface="Times New Roman"/>
                        <a:ea typeface="Times New Roman"/>
                      </a:endParaRPr>
                    </a:p>
                  </a:txBody>
                  <a:tcPr marL="68580" marR="68580" marT="0" marB="0"/>
                </a:tc>
              </a:tr>
              <a:tr h="0">
                <a:tc>
                  <a:txBody>
                    <a:bodyPr/>
                    <a:lstStyle/>
                    <a:p>
                      <a:pPr marR="365760" algn="just">
                        <a:lnSpc>
                          <a:spcPct val="115000"/>
                        </a:lnSpc>
                        <a:spcAft>
                          <a:spcPts val="0"/>
                        </a:spcAft>
                        <a:tabLst>
                          <a:tab pos="1079500" algn="l"/>
                        </a:tabLst>
                      </a:pPr>
                      <a:r>
                        <a:rPr lang="fr-FR" sz="2000" dirty="0">
                          <a:effectLst/>
                        </a:rPr>
                        <a:t>L’autonomie</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5,24</a:t>
                      </a:r>
                      <a:endParaRPr lang="fr-CA" sz="2000">
                        <a:effectLst/>
                        <a:latin typeface="Times New Roman"/>
                        <a:ea typeface="Times New Roman"/>
                      </a:endParaRPr>
                    </a:p>
                  </a:txBody>
                  <a:tcPr marL="68580" marR="68580" marT="0" marB="0"/>
                </a:tc>
              </a:tr>
              <a:tr h="0">
                <a:tc>
                  <a:txBody>
                    <a:bodyPr/>
                    <a:lstStyle/>
                    <a:p>
                      <a:pPr marR="365760" algn="just">
                        <a:lnSpc>
                          <a:spcPct val="115000"/>
                        </a:lnSpc>
                        <a:spcAft>
                          <a:spcPts val="0"/>
                        </a:spcAft>
                        <a:tabLst>
                          <a:tab pos="1079500" algn="l"/>
                        </a:tabLst>
                      </a:pPr>
                      <a:r>
                        <a:rPr lang="fr-FR" sz="2000" dirty="0">
                          <a:effectLst/>
                        </a:rPr>
                        <a:t>Le plaisir</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5,24</a:t>
                      </a:r>
                      <a:endParaRPr lang="fr-CA" sz="2000">
                        <a:effectLst/>
                        <a:latin typeface="Times New Roman"/>
                        <a:ea typeface="Times New Roman"/>
                      </a:endParaRPr>
                    </a:p>
                  </a:txBody>
                  <a:tcPr marL="68580" marR="68580" marT="0" marB="0"/>
                </a:tc>
              </a:tr>
              <a:tr h="0">
                <a:tc>
                  <a:txBody>
                    <a:bodyPr/>
                    <a:lstStyle/>
                    <a:p>
                      <a:pPr marR="365760" algn="just">
                        <a:lnSpc>
                          <a:spcPct val="115000"/>
                        </a:lnSpc>
                        <a:spcAft>
                          <a:spcPts val="0"/>
                        </a:spcAft>
                        <a:tabLst>
                          <a:tab pos="1079500" algn="l"/>
                        </a:tabLst>
                      </a:pPr>
                      <a:r>
                        <a:rPr lang="fr-FR" sz="2000" dirty="0">
                          <a:effectLst/>
                        </a:rPr>
                        <a:t>La vie de couple</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4,89</a:t>
                      </a:r>
                      <a:endParaRPr lang="fr-CA" sz="2000">
                        <a:effectLst/>
                        <a:latin typeface="Times New Roman"/>
                        <a:ea typeface="Times New Roman"/>
                      </a:endParaRPr>
                    </a:p>
                  </a:txBody>
                  <a:tcPr marL="68580" marR="68580" marT="0" marB="0"/>
                </a:tc>
              </a:tr>
              <a:tr h="0">
                <a:tc>
                  <a:txBody>
                    <a:bodyPr/>
                    <a:lstStyle/>
                    <a:p>
                      <a:pPr marR="365760" algn="just">
                        <a:lnSpc>
                          <a:spcPct val="115000"/>
                        </a:lnSpc>
                        <a:spcAft>
                          <a:spcPts val="0"/>
                        </a:spcAft>
                        <a:tabLst>
                          <a:tab pos="1079500" algn="l"/>
                        </a:tabLst>
                      </a:pPr>
                      <a:r>
                        <a:rPr lang="fr-FR" sz="2000" dirty="0">
                          <a:effectLst/>
                        </a:rPr>
                        <a:t>Les ami(e)s</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4,67</a:t>
                      </a:r>
                      <a:endParaRPr lang="fr-CA" sz="2000">
                        <a:effectLst/>
                        <a:latin typeface="Times New Roman"/>
                        <a:ea typeface="Times New Roman"/>
                      </a:endParaRPr>
                    </a:p>
                  </a:txBody>
                  <a:tcPr marL="68580" marR="68580" marT="0" marB="0"/>
                </a:tc>
              </a:tr>
              <a:tr h="0">
                <a:tc>
                  <a:txBody>
                    <a:bodyPr/>
                    <a:lstStyle/>
                    <a:p>
                      <a:pPr marR="365760" algn="just">
                        <a:lnSpc>
                          <a:spcPct val="115000"/>
                        </a:lnSpc>
                        <a:spcAft>
                          <a:spcPts val="0"/>
                        </a:spcAft>
                        <a:tabLst>
                          <a:tab pos="1079500" algn="l"/>
                        </a:tabLst>
                      </a:pPr>
                      <a:r>
                        <a:rPr lang="fr-FR" sz="2000" dirty="0">
                          <a:effectLst/>
                        </a:rPr>
                        <a:t>Le dépassement de soi</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4,49</a:t>
                      </a:r>
                      <a:endParaRPr lang="fr-CA" sz="2000">
                        <a:effectLst/>
                        <a:latin typeface="Times New Roman"/>
                        <a:ea typeface="Times New Roman"/>
                      </a:endParaRPr>
                    </a:p>
                  </a:txBody>
                  <a:tcPr marL="68580" marR="68580" marT="0" marB="0"/>
                </a:tc>
              </a:tr>
              <a:tr h="0">
                <a:tc>
                  <a:txBody>
                    <a:bodyPr/>
                    <a:lstStyle/>
                    <a:p>
                      <a:pPr marR="365760" algn="just">
                        <a:lnSpc>
                          <a:spcPct val="115000"/>
                        </a:lnSpc>
                        <a:spcAft>
                          <a:spcPts val="0"/>
                        </a:spcAft>
                        <a:tabLst>
                          <a:tab pos="1079500" algn="l"/>
                        </a:tabLst>
                      </a:pPr>
                      <a:r>
                        <a:rPr lang="fr-FR" sz="2000" dirty="0">
                          <a:effectLst/>
                        </a:rPr>
                        <a:t>Le travail</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4,31</a:t>
                      </a:r>
                      <a:endParaRPr lang="fr-CA" sz="2000">
                        <a:effectLst/>
                        <a:latin typeface="Times New Roman"/>
                        <a:ea typeface="Times New Roman"/>
                      </a:endParaRPr>
                    </a:p>
                  </a:txBody>
                  <a:tcPr marL="68580" marR="68580" marT="0" marB="0"/>
                </a:tc>
              </a:tr>
              <a:tr h="0">
                <a:tc>
                  <a:txBody>
                    <a:bodyPr/>
                    <a:lstStyle/>
                    <a:p>
                      <a:pPr marR="365760" algn="just">
                        <a:lnSpc>
                          <a:spcPct val="115000"/>
                        </a:lnSpc>
                        <a:spcAft>
                          <a:spcPts val="0"/>
                        </a:spcAft>
                        <a:tabLst>
                          <a:tab pos="1079500" algn="l"/>
                        </a:tabLst>
                      </a:pPr>
                      <a:r>
                        <a:rPr lang="fr-FR" sz="2000" dirty="0">
                          <a:effectLst/>
                        </a:rPr>
                        <a:t>L’argent</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4,25</a:t>
                      </a:r>
                      <a:endParaRPr lang="fr-CA" sz="2000">
                        <a:effectLst/>
                        <a:latin typeface="Times New Roman"/>
                        <a:ea typeface="Times New Roman"/>
                      </a:endParaRPr>
                    </a:p>
                  </a:txBody>
                  <a:tcPr marL="68580" marR="68580" marT="0" marB="0"/>
                </a:tc>
              </a:tr>
              <a:tr h="0">
                <a:tc>
                  <a:txBody>
                    <a:bodyPr/>
                    <a:lstStyle/>
                    <a:p>
                      <a:pPr marR="365760" algn="just">
                        <a:lnSpc>
                          <a:spcPct val="115000"/>
                        </a:lnSpc>
                        <a:spcAft>
                          <a:spcPts val="0"/>
                        </a:spcAft>
                        <a:tabLst>
                          <a:tab pos="1079500" algn="l"/>
                        </a:tabLst>
                      </a:pPr>
                      <a:r>
                        <a:rPr lang="fr-FR" sz="2000" dirty="0">
                          <a:effectLst/>
                        </a:rPr>
                        <a:t>La consommation de biens matériels</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dirty="0">
                          <a:effectLst/>
                        </a:rPr>
                        <a:t>3,03</a:t>
                      </a:r>
                      <a:endParaRPr lang="fr-CA" sz="2000" dirty="0">
                        <a:effectLst/>
                        <a:latin typeface="Times New Roman"/>
                        <a:ea typeface="Times New Roman"/>
                      </a:endParaRPr>
                    </a:p>
                  </a:txBody>
                  <a:tcPr marL="68580" marR="68580" marT="0" marB="0"/>
                </a:tc>
              </a:tr>
            </a:tbl>
          </a:graphicData>
        </a:graphic>
      </p:graphicFrame>
      <p:sp>
        <p:nvSpPr>
          <p:cNvPr id="8" name="Rectangle 1"/>
          <p:cNvSpPr>
            <a:spLocks noChangeArrowheads="1"/>
          </p:cNvSpPr>
          <p:nvPr/>
        </p:nvSpPr>
        <p:spPr bwMode="auto">
          <a:xfrm>
            <a:off x="3810000" y="18399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800" b="0" i="0" u="none" strike="noStrike" cap="none" normalizeH="0" baseline="0" smtClean="0">
                <a:ln>
                  <a:noFill/>
                </a:ln>
                <a:solidFill>
                  <a:schemeClr val="tx1"/>
                </a:solidFill>
                <a:effectLst/>
                <a:latin typeface="Arial" pitchFamily="34" charset="0"/>
                <a:cs typeface="Arial" pitchFamily="34" charset="0"/>
              </a:rPr>
              <a:t/>
            </a:r>
            <a:br>
              <a:rPr kumimoji="0" lang="fr-CA" altLang="fr-FR" sz="1800" b="0" i="0" u="none" strike="noStrike" cap="none" normalizeH="0" baseline="0" smtClean="0">
                <a:ln>
                  <a:noFill/>
                </a:ln>
                <a:solidFill>
                  <a:schemeClr val="tx1"/>
                </a:solidFill>
                <a:effectLst/>
                <a:latin typeface="Arial" pitchFamily="34" charset="0"/>
                <a:cs typeface="Arial" pitchFamily="34" charset="0"/>
              </a:rPr>
            </a:br>
            <a:endParaRPr kumimoji="0" lang="fr-CA"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3"/>
          <p:cNvSpPr>
            <a:spLocks noChangeArrowheads="1"/>
          </p:cNvSpPr>
          <p:nvPr/>
        </p:nvSpPr>
        <p:spPr bwMode="auto">
          <a:xfrm>
            <a:off x="1453660" y="5865439"/>
            <a:ext cx="358143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CA" alt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indice reproduit la moyenne obtenue. </a:t>
            </a:r>
            <a:endParaRPr kumimoji="0" lang="fr-CA" alt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50662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Valeurs et variables sociodémographiques</a:t>
            </a:r>
            <a:endParaRPr lang="fr-CA" dirty="0"/>
          </a:p>
        </p:txBody>
      </p:sp>
      <p:sp>
        <p:nvSpPr>
          <p:cNvPr id="3" name="Espace réservé du contenu 2"/>
          <p:cNvSpPr>
            <a:spLocks noGrp="1"/>
          </p:cNvSpPr>
          <p:nvPr>
            <p:ph idx="1"/>
          </p:nvPr>
        </p:nvSpPr>
        <p:spPr/>
        <p:txBody>
          <a:bodyPr>
            <a:normAutofit/>
          </a:bodyPr>
          <a:lstStyle/>
          <a:p>
            <a:r>
              <a:rPr lang="fr-CA" sz="2400" dirty="0" smtClean="0">
                <a:solidFill>
                  <a:schemeClr val="accent1">
                    <a:lumMod val="50000"/>
                  </a:schemeClr>
                </a:solidFill>
              </a:rPr>
              <a:t>Famille prend de l’importance chez un plus grand nombre avec l’âge; le plaisir valorisé par un plus grand nombre de jeunes hommes.</a:t>
            </a:r>
          </a:p>
          <a:p>
            <a:r>
              <a:rPr lang="fr-CA" sz="2400" dirty="0" smtClean="0">
                <a:solidFill>
                  <a:schemeClr val="accent1">
                    <a:lumMod val="50000"/>
                  </a:schemeClr>
                </a:solidFill>
              </a:rPr>
              <a:t>Chez les plus âgés, importance de vie de couple, qualité de vie, sens des responsabilités et autonomie.</a:t>
            </a:r>
          </a:p>
          <a:p>
            <a:r>
              <a:rPr lang="fr-CA" sz="2400" dirty="0" smtClean="0">
                <a:solidFill>
                  <a:schemeClr val="accent1">
                    <a:lumMod val="50000"/>
                  </a:schemeClr>
                </a:solidFill>
              </a:rPr>
              <a:t>Les H qui gagnent 20 000$ et moins sont moins nombreux à accorder de l’importance aux biens matériels, au travail et à l’argent.</a:t>
            </a:r>
          </a:p>
          <a:p>
            <a:pPr algn="just"/>
            <a:r>
              <a:rPr lang="fr-CA" sz="2400" dirty="0" smtClean="0">
                <a:solidFill>
                  <a:schemeClr val="accent1">
                    <a:lumMod val="50000"/>
                  </a:schemeClr>
                </a:solidFill>
              </a:rPr>
              <a:t>Ceux qui vivent seuls sont moins nombreux à accorder de </a:t>
            </a:r>
            <a:r>
              <a:rPr lang="fr-CA" sz="2400" dirty="0" smtClean="0">
                <a:solidFill>
                  <a:schemeClr val="accent1">
                    <a:lumMod val="50000"/>
                  </a:schemeClr>
                </a:solidFill>
              </a:rPr>
              <a:t>l’importance </a:t>
            </a:r>
            <a:r>
              <a:rPr lang="fr-CA" sz="2400" dirty="0" smtClean="0">
                <a:solidFill>
                  <a:schemeClr val="accent1">
                    <a:lumMod val="50000"/>
                  </a:schemeClr>
                </a:solidFill>
              </a:rPr>
              <a:t>à la famille.</a:t>
            </a:r>
            <a:endParaRPr lang="fr-CA" sz="2400" dirty="0">
              <a:solidFill>
                <a:schemeClr val="accent1">
                  <a:lumMod val="50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21</a:t>
            </a:fld>
            <a:endParaRPr lang="en-US" dirty="0"/>
          </a:p>
        </p:txBody>
      </p:sp>
    </p:spTree>
    <p:extLst>
      <p:ext uri="{BB962C8B-B14F-4D97-AF65-F5344CB8AC3E}">
        <p14:creationId xmlns:p14="http://schemas.microsoft.com/office/powerpoint/2010/main" val="297226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7877" y="457200"/>
            <a:ext cx="10961077" cy="1143000"/>
          </a:xfrm>
        </p:spPr>
        <p:txBody>
          <a:bodyPr>
            <a:normAutofit/>
          </a:bodyPr>
          <a:lstStyle/>
          <a:p>
            <a:r>
              <a:rPr lang="fr-CA" dirty="0" smtClean="0"/>
              <a:t>Rôles de genre et caractéristiques sociodémographiques – Fracture générationnelle</a:t>
            </a:r>
            <a:endParaRPr lang="fr-CA" dirty="0"/>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22</a:t>
            </a:fld>
            <a:endParaRPr lang="en-US" dirty="0"/>
          </a:p>
        </p:txBody>
      </p:sp>
      <p:sp>
        <p:nvSpPr>
          <p:cNvPr id="3" name="Espace réservé du contenu 2"/>
          <p:cNvSpPr>
            <a:spLocks noGrp="1"/>
          </p:cNvSpPr>
          <p:nvPr>
            <p:ph idx="1"/>
          </p:nvPr>
        </p:nvSpPr>
        <p:spPr>
          <a:xfrm>
            <a:off x="679937" y="1714500"/>
            <a:ext cx="10585939" cy="4457700"/>
          </a:xfrm>
        </p:spPr>
        <p:txBody>
          <a:bodyPr/>
          <a:lstStyle/>
          <a:p>
            <a:pPr algn="just"/>
            <a:r>
              <a:rPr lang="fr-CA" dirty="0">
                <a:solidFill>
                  <a:schemeClr val="accent1">
                    <a:lumMod val="50000"/>
                  </a:schemeClr>
                </a:solidFill>
              </a:rPr>
              <a:t>L</a:t>
            </a:r>
            <a:r>
              <a:rPr lang="fr-CA" dirty="0" smtClean="0">
                <a:solidFill>
                  <a:schemeClr val="accent1">
                    <a:lumMod val="50000"/>
                  </a:schemeClr>
                </a:solidFill>
              </a:rPr>
              <a:t>es </a:t>
            </a:r>
            <a:r>
              <a:rPr lang="fr-CA" dirty="0">
                <a:solidFill>
                  <a:schemeClr val="accent1">
                    <a:lumMod val="50000"/>
                  </a:schemeClr>
                </a:solidFill>
              </a:rPr>
              <a:t>nouvelles générations sont plus à l'aise dans l'expression de leurs émotions et sur le plan de comportements affectueux entre hommes, </a:t>
            </a:r>
            <a:r>
              <a:rPr lang="fr-CA" dirty="0" smtClean="0">
                <a:solidFill>
                  <a:schemeClr val="accent1">
                    <a:lumMod val="50000"/>
                  </a:schemeClr>
                </a:solidFill>
              </a:rPr>
              <a:t>elles </a:t>
            </a:r>
            <a:r>
              <a:rPr lang="fr-CA" dirty="0">
                <a:solidFill>
                  <a:schemeClr val="accent1">
                    <a:lumMod val="50000"/>
                  </a:schemeClr>
                </a:solidFill>
              </a:rPr>
              <a:t>privilégient davantage le succès, le pouvoir et la </a:t>
            </a:r>
            <a:r>
              <a:rPr lang="fr-CA" dirty="0" smtClean="0">
                <a:solidFill>
                  <a:schemeClr val="accent1">
                    <a:lumMod val="50000"/>
                  </a:schemeClr>
                </a:solidFill>
              </a:rPr>
              <a:t>compétition et </a:t>
            </a:r>
            <a:r>
              <a:rPr lang="fr-CA" dirty="0">
                <a:solidFill>
                  <a:schemeClr val="accent1">
                    <a:lumMod val="50000"/>
                  </a:schemeClr>
                </a:solidFill>
              </a:rPr>
              <a:t>sont plus </a:t>
            </a:r>
            <a:r>
              <a:rPr lang="fr-CA" dirty="0" smtClean="0">
                <a:solidFill>
                  <a:schemeClr val="accent1">
                    <a:lumMod val="50000"/>
                  </a:schemeClr>
                </a:solidFill>
              </a:rPr>
              <a:t>engagées </a:t>
            </a:r>
            <a:r>
              <a:rPr lang="fr-CA" dirty="0">
                <a:solidFill>
                  <a:schemeClr val="accent1">
                    <a:lumMod val="50000"/>
                  </a:schemeClr>
                </a:solidFill>
              </a:rPr>
              <a:t>dans la conciliation travail et famille</a:t>
            </a:r>
            <a:r>
              <a:rPr lang="fr-CA" dirty="0" smtClean="0">
                <a:solidFill>
                  <a:schemeClr val="accent1">
                    <a:lumMod val="50000"/>
                  </a:schemeClr>
                </a:solidFill>
              </a:rPr>
              <a:t>.</a:t>
            </a:r>
            <a:endParaRPr lang="fr-CA" dirty="0">
              <a:solidFill>
                <a:schemeClr val="accent1">
                  <a:lumMod val="50000"/>
                </a:schemeClr>
              </a:solidFill>
            </a:endParaRPr>
          </a:p>
        </p:txBody>
      </p:sp>
      <p:graphicFrame>
        <p:nvGraphicFramePr>
          <p:cNvPr id="6" name="Graphique 5"/>
          <p:cNvGraphicFramePr/>
          <p:nvPr>
            <p:extLst>
              <p:ext uri="{D42A27DB-BD31-4B8C-83A1-F6EECF244321}">
                <p14:modId xmlns:p14="http://schemas.microsoft.com/office/powerpoint/2010/main" val="2439257186"/>
              </p:ext>
            </p:extLst>
          </p:nvPr>
        </p:nvGraphicFramePr>
        <p:xfrm>
          <a:off x="2825260" y="2497016"/>
          <a:ext cx="6576647" cy="41089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984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Rôles de genre, valeurs, partage des tâches et recours à l’aide</a:t>
            </a:r>
            <a:endParaRPr lang="fr-CA" dirty="0"/>
          </a:p>
        </p:txBody>
      </p:sp>
      <p:sp>
        <p:nvSpPr>
          <p:cNvPr id="3" name="Espace réservé du contenu 2"/>
          <p:cNvSpPr>
            <a:spLocks noGrp="1"/>
          </p:cNvSpPr>
          <p:nvPr>
            <p:ph idx="1"/>
          </p:nvPr>
        </p:nvSpPr>
        <p:spPr/>
        <p:txBody>
          <a:bodyPr>
            <a:normAutofit/>
          </a:bodyPr>
          <a:lstStyle/>
          <a:p>
            <a:pPr algn="just"/>
            <a:r>
              <a:rPr lang="fr-CA" sz="2400" dirty="0" smtClean="0">
                <a:solidFill>
                  <a:schemeClr val="accent1">
                    <a:lumMod val="75000"/>
                  </a:schemeClr>
                </a:solidFill>
              </a:rPr>
              <a:t>Plus il y a adoption de rôles traditionnels sur le plan du genre, moins il y a de partage des tâches avec la conjointe, ou du moins  le partage est plus « traditionnel ».</a:t>
            </a:r>
          </a:p>
          <a:p>
            <a:pPr algn="just"/>
            <a:r>
              <a:rPr lang="fr-CA" sz="2400" dirty="0" smtClean="0">
                <a:solidFill>
                  <a:schemeClr val="accent1">
                    <a:lumMod val="75000"/>
                  </a:schemeClr>
                </a:solidFill>
              </a:rPr>
              <a:t>Plus il y a adoption des rôles </a:t>
            </a:r>
            <a:r>
              <a:rPr lang="fr-CA" sz="2400" dirty="0" smtClean="0">
                <a:solidFill>
                  <a:schemeClr val="accent1">
                    <a:lumMod val="75000"/>
                  </a:schemeClr>
                </a:solidFill>
              </a:rPr>
              <a:t>traditionnels </a:t>
            </a:r>
            <a:r>
              <a:rPr lang="fr-CA" sz="2400" dirty="0" smtClean="0">
                <a:solidFill>
                  <a:schemeClr val="accent1">
                    <a:lumMod val="75000"/>
                  </a:schemeClr>
                </a:solidFill>
              </a:rPr>
              <a:t>sur le plan du genre, plus les valeurs sont conservatrices et moins on a recours à l’aide.</a:t>
            </a:r>
            <a:endParaRPr lang="fr-CA" sz="2400" dirty="0">
              <a:solidFill>
                <a:schemeClr val="accent1">
                  <a:lumMod val="75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23</a:t>
            </a:fld>
            <a:endParaRPr lang="en-US" dirty="0"/>
          </a:p>
        </p:txBody>
      </p:sp>
    </p:spTree>
    <p:extLst>
      <p:ext uri="{BB962C8B-B14F-4D97-AF65-F5344CB8AC3E}">
        <p14:creationId xmlns:p14="http://schemas.microsoft.com/office/powerpoint/2010/main" val="347042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97167" y="293077"/>
            <a:ext cx="9144000" cy="1143000"/>
          </a:xfrm>
        </p:spPr>
        <p:txBody>
          <a:bodyPr/>
          <a:lstStyle/>
          <a:p>
            <a:r>
              <a:rPr lang="fr-CA" dirty="0" smtClean="0"/>
              <a:t>Partage des tâches ménagères</a:t>
            </a:r>
            <a:endParaRPr lang="fr-CA" dirty="0"/>
          </a:p>
        </p:txBody>
      </p:sp>
      <p:sp>
        <p:nvSpPr>
          <p:cNvPr id="4" name="Espace réservé du pied de page 3"/>
          <p:cNvSpPr>
            <a:spLocks noGrp="1"/>
          </p:cNvSpPr>
          <p:nvPr>
            <p:ph type="ftr" sz="quarter" idx="11"/>
          </p:nvPr>
        </p:nvSpPr>
        <p:spPr/>
        <p:txBody>
          <a:bodyPr/>
          <a:lstStyle/>
          <a:p>
            <a:r>
              <a:rPr lang="fr-CA" smtClean="0"/>
              <a:t>© Tremblay, Roy et coll., 2015</a:t>
            </a:r>
            <a:endParaRPr lang="en-US"/>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24</a:t>
            </a:fld>
            <a:endParaRPr lang="en-US"/>
          </a:p>
        </p:txBody>
      </p:sp>
      <p:graphicFrame>
        <p:nvGraphicFramePr>
          <p:cNvPr id="6" name="Tableau 5"/>
          <p:cNvGraphicFramePr>
            <a:graphicFrameLocks noGrp="1"/>
          </p:cNvGraphicFramePr>
          <p:nvPr>
            <p:extLst>
              <p:ext uri="{D42A27DB-BD31-4B8C-83A1-F6EECF244321}">
                <p14:modId xmlns:p14="http://schemas.microsoft.com/office/powerpoint/2010/main" val="308890792"/>
              </p:ext>
            </p:extLst>
          </p:nvPr>
        </p:nvGraphicFramePr>
        <p:xfrm>
          <a:off x="1312985" y="1430219"/>
          <a:ext cx="10081846" cy="4302365"/>
        </p:xfrm>
        <a:graphic>
          <a:graphicData uri="http://schemas.openxmlformats.org/drawingml/2006/table">
            <a:tbl>
              <a:tblPr firstRow="1" firstCol="1" lastRow="1" lastCol="1" bandRow="1" bandCol="1">
                <a:tableStyleId>{B301B821-A1FF-4177-AEE7-76D212191A09}</a:tableStyleId>
              </a:tblPr>
              <a:tblGrid>
                <a:gridCol w="8605561"/>
                <a:gridCol w="1476285"/>
              </a:tblGrid>
              <a:tr h="358386">
                <a:tc>
                  <a:txBody>
                    <a:bodyPr/>
                    <a:lstStyle/>
                    <a:p>
                      <a:pPr marR="365760" algn="just">
                        <a:lnSpc>
                          <a:spcPct val="115000"/>
                        </a:lnSpc>
                        <a:spcAft>
                          <a:spcPts val="0"/>
                        </a:spcAft>
                        <a:tabLst>
                          <a:tab pos="1079500" algn="l"/>
                        </a:tabLst>
                      </a:pPr>
                      <a:r>
                        <a:rPr lang="fr-FR" sz="2000" cap="small" dirty="0">
                          <a:effectLst/>
                        </a:rPr>
                        <a:t>                          Type de tâche</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Lst>
                      </a:pPr>
                      <a:r>
                        <a:rPr lang="fr-FR" sz="2000">
                          <a:effectLst/>
                        </a:rPr>
                        <a:t>Indice</a:t>
                      </a:r>
                      <a:r>
                        <a:rPr lang="fr-FR" sz="2000" baseline="30000">
                          <a:effectLst/>
                        </a:rPr>
                        <a:t> </a:t>
                      </a:r>
                      <a:endParaRPr lang="fr-CA" sz="2000">
                        <a:effectLst/>
                        <a:latin typeface="Times New Roman"/>
                        <a:ea typeface="Times New Roman"/>
                      </a:endParaRPr>
                    </a:p>
                  </a:txBody>
                  <a:tcPr marL="68580" marR="68580" marT="0" marB="0"/>
                </a:tc>
              </a:tr>
              <a:tr h="358386">
                <a:tc>
                  <a:txBody>
                    <a:bodyPr/>
                    <a:lstStyle/>
                    <a:p>
                      <a:pPr marR="365760" algn="just">
                        <a:lnSpc>
                          <a:spcPct val="115000"/>
                        </a:lnSpc>
                        <a:spcAft>
                          <a:spcPts val="0"/>
                        </a:spcAft>
                        <a:tabLst>
                          <a:tab pos="1079500" algn="l"/>
                        </a:tabLst>
                      </a:pPr>
                      <a:r>
                        <a:rPr lang="fr-FR" sz="2000" dirty="0">
                          <a:effectLst/>
                        </a:rPr>
                        <a:t>Passer la tondeuse</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4,13</a:t>
                      </a:r>
                      <a:endParaRPr lang="fr-CA" sz="2000">
                        <a:effectLst/>
                        <a:latin typeface="Times New Roman"/>
                        <a:ea typeface="Times New Roman"/>
                      </a:endParaRPr>
                    </a:p>
                  </a:txBody>
                  <a:tcPr marL="68580" marR="68580" marT="0" marB="0"/>
                </a:tc>
              </a:tr>
              <a:tr h="358386">
                <a:tc>
                  <a:txBody>
                    <a:bodyPr/>
                    <a:lstStyle/>
                    <a:p>
                      <a:pPr marR="365760" algn="just">
                        <a:lnSpc>
                          <a:spcPct val="115000"/>
                        </a:lnSpc>
                        <a:spcAft>
                          <a:spcPts val="0"/>
                        </a:spcAft>
                        <a:tabLst>
                          <a:tab pos="1079500" algn="l"/>
                        </a:tabLst>
                      </a:pPr>
                      <a:r>
                        <a:rPr lang="fr-FR" sz="2000" dirty="0">
                          <a:effectLst/>
                        </a:rPr>
                        <a:t>Aller porter la voiture au garage et l’entretenir</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4,11</a:t>
                      </a:r>
                      <a:endParaRPr lang="fr-CA" sz="2000">
                        <a:effectLst/>
                        <a:latin typeface="Times New Roman"/>
                        <a:ea typeface="Times New Roman"/>
                      </a:endParaRPr>
                    </a:p>
                  </a:txBody>
                  <a:tcPr marL="68580" marR="68580" marT="0" marB="0"/>
                </a:tc>
              </a:tr>
              <a:tr h="358386">
                <a:tc>
                  <a:txBody>
                    <a:bodyPr/>
                    <a:lstStyle/>
                    <a:p>
                      <a:pPr marR="365760" algn="just">
                        <a:lnSpc>
                          <a:spcPct val="115000"/>
                        </a:lnSpc>
                        <a:spcAft>
                          <a:spcPts val="0"/>
                        </a:spcAft>
                        <a:tabLst>
                          <a:tab pos="1079500" algn="l"/>
                        </a:tabLst>
                      </a:pPr>
                      <a:r>
                        <a:rPr lang="fr-FR" sz="2000" dirty="0">
                          <a:effectLst/>
                        </a:rPr>
                        <a:t>Pelleter la neige</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4,10</a:t>
                      </a:r>
                      <a:endParaRPr lang="fr-CA" sz="2000">
                        <a:effectLst/>
                        <a:latin typeface="Times New Roman"/>
                        <a:ea typeface="Times New Roman"/>
                      </a:endParaRPr>
                    </a:p>
                  </a:txBody>
                  <a:tcPr marL="68580" marR="68580" marT="0" marB="0"/>
                </a:tc>
              </a:tr>
              <a:tr h="358386">
                <a:tc>
                  <a:txBody>
                    <a:bodyPr/>
                    <a:lstStyle/>
                    <a:p>
                      <a:pPr marR="365760" algn="just">
                        <a:lnSpc>
                          <a:spcPct val="115000"/>
                        </a:lnSpc>
                        <a:spcAft>
                          <a:spcPts val="0"/>
                        </a:spcAft>
                        <a:tabLst>
                          <a:tab pos="1079500" algn="l"/>
                        </a:tabLst>
                      </a:pPr>
                      <a:r>
                        <a:rPr lang="fr-FR" sz="2000" dirty="0">
                          <a:effectLst/>
                        </a:rPr>
                        <a:t>Réparer la maison (intérieur/extérieur)</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4,08</a:t>
                      </a:r>
                      <a:endParaRPr lang="fr-CA" sz="2000">
                        <a:effectLst/>
                        <a:latin typeface="Times New Roman"/>
                        <a:ea typeface="Times New Roman"/>
                      </a:endParaRPr>
                    </a:p>
                  </a:txBody>
                  <a:tcPr marL="68580" marR="68580" marT="0" marB="0"/>
                </a:tc>
              </a:tr>
              <a:tr h="360119">
                <a:tc>
                  <a:txBody>
                    <a:bodyPr/>
                    <a:lstStyle/>
                    <a:p>
                      <a:pPr algn="just">
                        <a:lnSpc>
                          <a:spcPct val="115000"/>
                        </a:lnSpc>
                        <a:spcAft>
                          <a:spcPts val="0"/>
                        </a:spcAft>
                      </a:pPr>
                      <a:r>
                        <a:rPr lang="fr-CA" sz="2000" dirty="0">
                          <a:effectLst/>
                        </a:rPr>
                        <a:t>Gérer l’ordinateur et  les autres technologies (télévision, etc.)</a:t>
                      </a:r>
                      <a:endParaRPr lang="fr-CA" sz="2000" dirty="0">
                        <a:effectLst/>
                        <a:latin typeface="Calibri"/>
                        <a:ea typeface="Calibri"/>
                        <a:cs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CA" sz="2000">
                          <a:effectLst/>
                        </a:rPr>
                        <a:t>3,81</a:t>
                      </a:r>
                      <a:endParaRPr lang="fr-CA" sz="2000">
                        <a:effectLst/>
                        <a:latin typeface="Times New Roman"/>
                        <a:ea typeface="Times New Roman"/>
                      </a:endParaRPr>
                    </a:p>
                  </a:txBody>
                  <a:tcPr marL="68580" marR="68580" marT="0" marB="0"/>
                </a:tc>
              </a:tr>
              <a:tr h="358386">
                <a:tc>
                  <a:txBody>
                    <a:bodyPr/>
                    <a:lstStyle/>
                    <a:p>
                      <a:pPr marR="365760" algn="just">
                        <a:lnSpc>
                          <a:spcPct val="115000"/>
                        </a:lnSpc>
                        <a:spcAft>
                          <a:spcPts val="0"/>
                        </a:spcAft>
                        <a:tabLst>
                          <a:tab pos="1079500" algn="l"/>
                        </a:tabLst>
                      </a:pPr>
                      <a:r>
                        <a:rPr lang="fr-FR" sz="2000" dirty="0">
                          <a:effectLst/>
                        </a:rPr>
                        <a:t>Payer les factures</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3,42</a:t>
                      </a:r>
                      <a:endParaRPr lang="fr-CA" sz="2000">
                        <a:effectLst/>
                        <a:latin typeface="Times New Roman"/>
                        <a:ea typeface="Times New Roman"/>
                      </a:endParaRPr>
                    </a:p>
                  </a:txBody>
                  <a:tcPr marL="68580" marR="68580" marT="0" marB="0"/>
                </a:tc>
              </a:tr>
              <a:tr h="358386">
                <a:tc>
                  <a:txBody>
                    <a:bodyPr/>
                    <a:lstStyle/>
                    <a:p>
                      <a:pPr marR="365760" algn="just">
                        <a:lnSpc>
                          <a:spcPct val="115000"/>
                        </a:lnSpc>
                        <a:spcAft>
                          <a:spcPts val="0"/>
                        </a:spcAft>
                        <a:tabLst>
                          <a:tab pos="1079500" algn="l"/>
                        </a:tabLst>
                      </a:pPr>
                      <a:r>
                        <a:rPr lang="fr-FR" sz="2000" dirty="0">
                          <a:effectLst/>
                        </a:rPr>
                        <a:t>Faire la vaisselle ou s’occuper du lave-vaisselle</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2,96</a:t>
                      </a:r>
                      <a:endParaRPr lang="fr-CA" sz="2000">
                        <a:effectLst/>
                        <a:latin typeface="Times New Roman"/>
                        <a:ea typeface="Times New Roman"/>
                      </a:endParaRPr>
                    </a:p>
                  </a:txBody>
                  <a:tcPr marL="68580" marR="68580" marT="0" marB="0"/>
                </a:tc>
              </a:tr>
              <a:tr h="358386">
                <a:tc>
                  <a:txBody>
                    <a:bodyPr/>
                    <a:lstStyle/>
                    <a:p>
                      <a:pPr marR="365760" algn="just">
                        <a:lnSpc>
                          <a:spcPct val="115000"/>
                        </a:lnSpc>
                        <a:spcAft>
                          <a:spcPts val="0"/>
                        </a:spcAft>
                        <a:tabLst>
                          <a:tab pos="1079500" algn="l"/>
                        </a:tabLst>
                      </a:pPr>
                      <a:r>
                        <a:rPr lang="fr-FR" sz="2000" dirty="0">
                          <a:effectLst/>
                        </a:rPr>
                        <a:t>Aller au marché pour faire l’épicerie</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2,79</a:t>
                      </a:r>
                      <a:endParaRPr lang="fr-CA" sz="2000">
                        <a:effectLst/>
                        <a:latin typeface="Times New Roman"/>
                        <a:ea typeface="Times New Roman"/>
                      </a:endParaRPr>
                    </a:p>
                  </a:txBody>
                  <a:tcPr marL="68580" marR="68580" marT="0" marB="0"/>
                </a:tc>
              </a:tr>
              <a:tr h="358386">
                <a:tc>
                  <a:txBody>
                    <a:bodyPr/>
                    <a:lstStyle/>
                    <a:p>
                      <a:pPr marR="365760" algn="just">
                        <a:lnSpc>
                          <a:spcPct val="115000"/>
                        </a:lnSpc>
                        <a:spcAft>
                          <a:spcPts val="0"/>
                        </a:spcAft>
                        <a:tabLst>
                          <a:tab pos="1079500" algn="l"/>
                        </a:tabLst>
                      </a:pPr>
                      <a:r>
                        <a:rPr lang="fr-FR" sz="2000" dirty="0">
                          <a:effectLst/>
                        </a:rPr>
                        <a:t>Faire l’entretien ménager</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2,61</a:t>
                      </a:r>
                      <a:endParaRPr lang="fr-CA" sz="2000">
                        <a:effectLst/>
                        <a:latin typeface="Times New Roman"/>
                        <a:ea typeface="Times New Roman"/>
                      </a:endParaRPr>
                    </a:p>
                  </a:txBody>
                  <a:tcPr marL="68580" marR="68580" marT="0" marB="0"/>
                </a:tc>
              </a:tr>
              <a:tr h="358386">
                <a:tc>
                  <a:txBody>
                    <a:bodyPr/>
                    <a:lstStyle/>
                    <a:p>
                      <a:pPr marR="365760" algn="just">
                        <a:lnSpc>
                          <a:spcPct val="115000"/>
                        </a:lnSpc>
                        <a:spcAft>
                          <a:spcPts val="0"/>
                        </a:spcAft>
                        <a:tabLst>
                          <a:tab pos="1079500" algn="l"/>
                        </a:tabLst>
                      </a:pPr>
                      <a:r>
                        <a:rPr lang="fr-FR" sz="2000" dirty="0">
                          <a:effectLst/>
                        </a:rPr>
                        <a:t>Préparer le repas</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2,53</a:t>
                      </a:r>
                      <a:endParaRPr lang="fr-CA" sz="2000">
                        <a:effectLst/>
                        <a:latin typeface="Times New Roman"/>
                        <a:ea typeface="Times New Roman"/>
                      </a:endParaRPr>
                    </a:p>
                  </a:txBody>
                  <a:tcPr marL="68580" marR="68580" marT="0" marB="0"/>
                </a:tc>
              </a:tr>
              <a:tr h="358386">
                <a:tc>
                  <a:txBody>
                    <a:bodyPr/>
                    <a:lstStyle/>
                    <a:p>
                      <a:pPr marR="365760" algn="just">
                        <a:lnSpc>
                          <a:spcPct val="115000"/>
                        </a:lnSpc>
                        <a:spcAft>
                          <a:spcPts val="0"/>
                        </a:spcAft>
                        <a:tabLst>
                          <a:tab pos="1079500" algn="l"/>
                        </a:tabLst>
                      </a:pPr>
                      <a:r>
                        <a:rPr lang="fr-FR" sz="2000" dirty="0">
                          <a:effectLst/>
                        </a:rPr>
                        <a:t>Faire la lessive</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dirty="0">
                          <a:effectLst/>
                        </a:rPr>
                        <a:t>2,36</a:t>
                      </a:r>
                      <a:endParaRPr lang="fr-CA" sz="2000" dirty="0">
                        <a:effectLst/>
                        <a:latin typeface="Times New Roman"/>
                        <a:ea typeface="Times New Roman"/>
                      </a:endParaRPr>
                    </a:p>
                  </a:txBody>
                  <a:tcPr marL="68580" marR="68580" marT="0" marB="0"/>
                </a:tc>
              </a:tr>
            </a:tbl>
          </a:graphicData>
        </a:graphic>
      </p:graphicFrame>
      <p:sp>
        <p:nvSpPr>
          <p:cNvPr id="9" name="Rectangle 3"/>
          <p:cNvSpPr>
            <a:spLocks noChangeArrowheads="1"/>
          </p:cNvSpPr>
          <p:nvPr/>
        </p:nvSpPr>
        <p:spPr bwMode="auto">
          <a:xfrm>
            <a:off x="1441939" y="5874020"/>
            <a:ext cx="925445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indice est compos</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partir de l</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chelle suivante</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Toujours moi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(valeur de 5),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habitude, c</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moi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(valeur de 4),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On partage cette tâche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galement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(valeur de 3), </a:t>
            </a:r>
          </a:p>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habitude, c</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mon/ma conjoint(e)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(valeur de 2) et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Toujours mon/ma conjoint(e)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(valeur de 1). </a:t>
            </a:r>
          </a:p>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indice reproduit la moyenne math</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matique des r</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sultats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partir du nombre de r</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pondants pour chacune des cinq types de partage. </a:t>
            </a:r>
            <a:endParaRPr lang="fr-CA" altLang="fr-FR" sz="10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000" b="0" i="0" u="none" strike="noStrike" cap="none" normalizeH="0" baseline="0" dirty="0" smtClean="0">
                <a:ln>
                  <a:noFill/>
                </a:ln>
                <a:solidFill>
                  <a:schemeClr val="tx1"/>
                </a:solidFill>
                <a:effectLst/>
                <a:latin typeface="Times New Roman" pitchFamily="18" charset="0"/>
                <a:cs typeface="Times New Roman" pitchFamily="18" charset="0"/>
              </a:rPr>
              <a:t>Surtout l’homme </a:t>
            </a:r>
            <a:r>
              <a:rPr kumimoji="0" lang="fr-CA" altLang="fr-FR" sz="1000" b="0" i="0" u="none" strike="noStrike" cap="none" normalizeH="0" dirty="0" smtClean="0">
                <a:ln>
                  <a:noFill/>
                </a:ln>
                <a:solidFill>
                  <a:schemeClr val="tx1"/>
                </a:solidFill>
                <a:effectLst/>
                <a:latin typeface="Times New Roman" pitchFamily="18" charset="0"/>
                <a:cs typeface="Times New Roman" pitchFamily="18" charset="0"/>
              </a:rPr>
              <a:t> &gt; 3,6 ; Tâche relativement réalisée par les deux conjoints :entre 2,5 et  3,5 ; Surtout le/la conjointe/e &lt; 2,5.</a:t>
            </a:r>
            <a:endParaRPr kumimoji="0" lang="fr-CA" alt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4639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Partage des responsabilités des enfants</a:t>
            </a:r>
            <a:endParaRPr lang="fr-CA" dirty="0"/>
          </a:p>
        </p:txBody>
      </p:sp>
      <p:sp>
        <p:nvSpPr>
          <p:cNvPr id="4" name="Espace réservé du pied de page 3"/>
          <p:cNvSpPr>
            <a:spLocks noGrp="1"/>
          </p:cNvSpPr>
          <p:nvPr>
            <p:ph type="ftr" sz="quarter" idx="11"/>
          </p:nvPr>
        </p:nvSpPr>
        <p:spPr/>
        <p:txBody>
          <a:bodyPr/>
          <a:lstStyle/>
          <a:p>
            <a:r>
              <a:rPr lang="fr-CA" smtClean="0"/>
              <a:t>© Tremblay, Roy et coll., 2015</a:t>
            </a:r>
            <a:endParaRPr lang="en-US"/>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25</a:t>
            </a:fld>
            <a:endParaRPr lang="en-US"/>
          </a:p>
        </p:txBody>
      </p:sp>
      <p:graphicFrame>
        <p:nvGraphicFramePr>
          <p:cNvPr id="6" name="Tableau 5"/>
          <p:cNvGraphicFramePr>
            <a:graphicFrameLocks noGrp="1"/>
          </p:cNvGraphicFramePr>
          <p:nvPr>
            <p:extLst>
              <p:ext uri="{D42A27DB-BD31-4B8C-83A1-F6EECF244321}">
                <p14:modId xmlns:p14="http://schemas.microsoft.com/office/powerpoint/2010/main" val="1120713848"/>
              </p:ext>
            </p:extLst>
          </p:nvPr>
        </p:nvGraphicFramePr>
        <p:xfrm>
          <a:off x="1043356" y="1570891"/>
          <a:ext cx="10140460" cy="4318889"/>
        </p:xfrm>
        <a:graphic>
          <a:graphicData uri="http://schemas.openxmlformats.org/drawingml/2006/table">
            <a:tbl>
              <a:tblPr firstRow="1" firstCol="1" lastRow="1" lastCol="1" bandRow="1" bandCol="1">
                <a:tableStyleId>{B301B821-A1FF-4177-AEE7-76D212191A09}</a:tableStyleId>
              </a:tblPr>
              <a:tblGrid>
                <a:gridCol w="8621158"/>
                <a:gridCol w="1519302"/>
              </a:tblGrid>
              <a:tr h="287230">
                <a:tc>
                  <a:txBody>
                    <a:bodyPr/>
                    <a:lstStyle/>
                    <a:p>
                      <a:pPr marR="365760" algn="just">
                        <a:lnSpc>
                          <a:spcPct val="115000"/>
                        </a:lnSpc>
                        <a:spcAft>
                          <a:spcPts val="0"/>
                        </a:spcAft>
                        <a:tabLst>
                          <a:tab pos="1079500" algn="l"/>
                        </a:tabLst>
                      </a:pPr>
                      <a:r>
                        <a:rPr lang="fr-FR" sz="2000" cap="small" dirty="0">
                          <a:effectLst/>
                        </a:rPr>
                        <a:t>                          Type de tâches</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Lst>
                      </a:pPr>
                      <a:r>
                        <a:rPr lang="fr-FR" sz="2000">
                          <a:effectLst/>
                        </a:rPr>
                        <a:t>Indice</a:t>
                      </a:r>
                      <a:r>
                        <a:rPr lang="fr-FR" sz="2000" baseline="30000">
                          <a:effectLst/>
                        </a:rPr>
                        <a:t> </a:t>
                      </a:r>
                      <a:endParaRPr lang="fr-CA" sz="2000">
                        <a:effectLst/>
                        <a:latin typeface="Times New Roman"/>
                        <a:ea typeface="Times New Roman"/>
                      </a:endParaRPr>
                    </a:p>
                  </a:txBody>
                  <a:tcPr marL="68580" marR="68580" marT="0" marB="0"/>
                </a:tc>
              </a:tr>
              <a:tr h="287230">
                <a:tc>
                  <a:txBody>
                    <a:bodyPr/>
                    <a:lstStyle/>
                    <a:p>
                      <a:pPr marR="365760" algn="just">
                        <a:lnSpc>
                          <a:spcPct val="115000"/>
                        </a:lnSpc>
                        <a:spcAft>
                          <a:spcPts val="0"/>
                        </a:spcAft>
                        <a:tabLst>
                          <a:tab pos="1079500" algn="l"/>
                        </a:tabLst>
                      </a:pPr>
                      <a:r>
                        <a:rPr lang="fr-FR" sz="2000" dirty="0">
                          <a:effectLst/>
                        </a:rPr>
                        <a:t>Jouer avec l’enfant</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a:effectLst/>
                        </a:rPr>
                        <a:t>3,17</a:t>
                      </a:r>
                      <a:endParaRPr lang="fr-CA" sz="2000">
                        <a:effectLst/>
                        <a:latin typeface="Times New Roman"/>
                        <a:ea typeface="Times New Roman"/>
                      </a:endParaRPr>
                    </a:p>
                  </a:txBody>
                  <a:tcPr marL="68580" marR="68580" marT="0" marB="0"/>
                </a:tc>
              </a:tr>
              <a:tr h="287230">
                <a:tc>
                  <a:txBody>
                    <a:bodyPr/>
                    <a:lstStyle/>
                    <a:p>
                      <a:pPr marR="365760" algn="just">
                        <a:lnSpc>
                          <a:spcPct val="115000"/>
                        </a:lnSpc>
                        <a:spcAft>
                          <a:spcPts val="0"/>
                        </a:spcAft>
                        <a:tabLst>
                          <a:tab pos="1079500" algn="l"/>
                        </a:tabLst>
                      </a:pPr>
                      <a:r>
                        <a:rPr lang="fr-CA" sz="2000" dirty="0" smtClean="0">
                          <a:effectLst/>
                        </a:rPr>
                        <a:t>A</a:t>
                      </a:r>
                      <a:r>
                        <a:rPr lang="fr-FR" sz="2000" dirty="0" smtClean="0">
                          <a:effectLst/>
                        </a:rPr>
                        <a:t>ccompagner </a:t>
                      </a:r>
                      <a:r>
                        <a:rPr lang="fr-FR" sz="2000" dirty="0">
                          <a:effectLst/>
                        </a:rPr>
                        <a:t>l’enfant dans ses activités sportives ou socio-culturelles ou chez les amis/es</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dirty="0">
                          <a:effectLst/>
                        </a:rPr>
                        <a:t>3,16</a:t>
                      </a:r>
                      <a:endParaRPr lang="fr-CA" sz="2000" dirty="0">
                        <a:effectLst/>
                        <a:latin typeface="Times New Roman"/>
                        <a:ea typeface="Times New Roman"/>
                      </a:endParaRPr>
                    </a:p>
                  </a:txBody>
                  <a:tcPr marL="68580" marR="68580" marT="0" marB="0"/>
                </a:tc>
              </a:tr>
              <a:tr h="287230">
                <a:tc>
                  <a:txBody>
                    <a:bodyPr/>
                    <a:lstStyle/>
                    <a:p>
                      <a:pPr marR="365760" algn="just">
                        <a:lnSpc>
                          <a:spcPct val="115000"/>
                        </a:lnSpc>
                        <a:spcAft>
                          <a:spcPts val="0"/>
                        </a:spcAft>
                        <a:tabLst>
                          <a:tab pos="1079500" algn="l"/>
                        </a:tabLst>
                      </a:pPr>
                      <a:r>
                        <a:rPr lang="fr-CA" sz="2000" dirty="0">
                          <a:effectLst/>
                        </a:rPr>
                        <a:t>P</a:t>
                      </a:r>
                      <a:r>
                        <a:rPr lang="fr-FR" sz="2000" dirty="0">
                          <a:effectLst/>
                        </a:rPr>
                        <a:t>rendre du temps avec l’enfant pour le rassurer, le consoler lorsqu’il éprouve des difficultés</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dirty="0">
                          <a:effectLst/>
                        </a:rPr>
                        <a:t>2,95</a:t>
                      </a:r>
                      <a:endParaRPr lang="fr-CA" sz="2000" dirty="0">
                        <a:effectLst/>
                        <a:latin typeface="Times New Roman"/>
                        <a:ea typeface="Times New Roman"/>
                      </a:endParaRPr>
                    </a:p>
                  </a:txBody>
                  <a:tcPr marL="68580" marR="68580" marT="0" marB="0"/>
                </a:tc>
              </a:tr>
              <a:tr h="288619">
                <a:tc>
                  <a:txBody>
                    <a:bodyPr/>
                    <a:lstStyle/>
                    <a:p>
                      <a:pPr algn="just">
                        <a:lnSpc>
                          <a:spcPct val="115000"/>
                        </a:lnSpc>
                        <a:spcAft>
                          <a:spcPts val="0"/>
                        </a:spcAft>
                      </a:pPr>
                      <a:r>
                        <a:rPr lang="fr-CA" sz="2000" dirty="0">
                          <a:effectLst/>
                        </a:rPr>
                        <a:t>Laver l’enfant ou lui faire prendre son bain</a:t>
                      </a:r>
                      <a:endParaRPr lang="fr-CA" sz="2000" dirty="0">
                        <a:effectLst/>
                        <a:latin typeface="Calibri"/>
                        <a:ea typeface="Calibri"/>
                        <a:cs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dirty="0">
                          <a:effectLst/>
                        </a:rPr>
                        <a:t>2,94</a:t>
                      </a:r>
                      <a:endParaRPr lang="fr-CA" sz="2000" dirty="0">
                        <a:effectLst/>
                        <a:latin typeface="Times New Roman"/>
                        <a:ea typeface="Times New Roman"/>
                      </a:endParaRPr>
                    </a:p>
                  </a:txBody>
                  <a:tcPr marL="68580" marR="68580" marT="0" marB="0"/>
                </a:tc>
              </a:tr>
              <a:tr h="288619">
                <a:tc>
                  <a:txBody>
                    <a:bodyPr/>
                    <a:lstStyle/>
                    <a:p>
                      <a:pPr algn="just">
                        <a:lnSpc>
                          <a:spcPct val="115000"/>
                        </a:lnSpc>
                        <a:spcAft>
                          <a:spcPts val="0"/>
                        </a:spcAft>
                      </a:pPr>
                      <a:r>
                        <a:rPr lang="fr-CA" sz="2000" dirty="0">
                          <a:effectLst/>
                        </a:rPr>
                        <a:t>Assister aux rencontres avec les professeurs des enfants</a:t>
                      </a:r>
                      <a:endParaRPr lang="fr-CA" sz="2000" dirty="0">
                        <a:effectLst/>
                        <a:latin typeface="Calibri"/>
                        <a:ea typeface="Calibri"/>
                        <a:cs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CA" sz="2000" dirty="0">
                          <a:effectLst/>
                        </a:rPr>
                        <a:t>2,90</a:t>
                      </a:r>
                      <a:endParaRPr lang="fr-CA" sz="2000" dirty="0">
                        <a:effectLst/>
                        <a:latin typeface="Times New Roman"/>
                        <a:ea typeface="Times New Roman"/>
                      </a:endParaRPr>
                    </a:p>
                  </a:txBody>
                  <a:tcPr marL="68580" marR="68580" marT="0" marB="0"/>
                </a:tc>
              </a:tr>
              <a:tr h="287230">
                <a:tc>
                  <a:txBody>
                    <a:bodyPr/>
                    <a:lstStyle/>
                    <a:p>
                      <a:pPr marR="365760" algn="just">
                        <a:lnSpc>
                          <a:spcPct val="115000"/>
                        </a:lnSpc>
                        <a:spcAft>
                          <a:spcPts val="0"/>
                        </a:spcAft>
                        <a:tabLst>
                          <a:tab pos="1079500" algn="l"/>
                        </a:tabLst>
                      </a:pPr>
                      <a:r>
                        <a:rPr lang="fr-FR" sz="2000" dirty="0">
                          <a:effectLst/>
                        </a:rPr>
                        <a:t>Échanger avec l’enfant</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dirty="0">
                          <a:effectLst/>
                        </a:rPr>
                        <a:t>2,88</a:t>
                      </a:r>
                      <a:endParaRPr lang="fr-CA" sz="2000" dirty="0">
                        <a:effectLst/>
                        <a:latin typeface="Times New Roman"/>
                        <a:ea typeface="Times New Roman"/>
                      </a:endParaRPr>
                    </a:p>
                  </a:txBody>
                  <a:tcPr marL="68580" marR="68580" marT="0" marB="0"/>
                </a:tc>
              </a:tr>
              <a:tr h="287230">
                <a:tc>
                  <a:txBody>
                    <a:bodyPr/>
                    <a:lstStyle/>
                    <a:p>
                      <a:pPr marR="365760" algn="just">
                        <a:lnSpc>
                          <a:spcPct val="115000"/>
                        </a:lnSpc>
                        <a:spcAft>
                          <a:spcPts val="0"/>
                        </a:spcAft>
                        <a:tabLst>
                          <a:tab pos="1079500" algn="l"/>
                        </a:tabLst>
                      </a:pPr>
                      <a:r>
                        <a:rPr lang="fr-FR" sz="2000" dirty="0">
                          <a:effectLst/>
                        </a:rPr>
                        <a:t>Aider l’enfant dans ses devoirs</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dirty="0">
                          <a:effectLst/>
                        </a:rPr>
                        <a:t>2,88</a:t>
                      </a:r>
                      <a:endParaRPr lang="fr-CA" sz="2000" dirty="0">
                        <a:effectLst/>
                        <a:latin typeface="Times New Roman"/>
                        <a:ea typeface="Times New Roman"/>
                      </a:endParaRPr>
                    </a:p>
                  </a:txBody>
                  <a:tcPr marL="68580" marR="68580" marT="0" marB="0"/>
                </a:tc>
              </a:tr>
              <a:tr h="288619">
                <a:tc>
                  <a:txBody>
                    <a:bodyPr/>
                    <a:lstStyle/>
                    <a:p>
                      <a:pPr algn="just">
                        <a:lnSpc>
                          <a:spcPct val="115000"/>
                        </a:lnSpc>
                        <a:spcAft>
                          <a:spcPts val="0"/>
                        </a:spcAft>
                      </a:pPr>
                      <a:r>
                        <a:rPr lang="fr-CA" sz="2000" dirty="0">
                          <a:effectLst/>
                        </a:rPr>
                        <a:t>Rester à la maison avec l’enfant quand il/elle est malade</a:t>
                      </a:r>
                      <a:endParaRPr lang="fr-CA" sz="2000" dirty="0">
                        <a:effectLst/>
                        <a:latin typeface="Calibri"/>
                        <a:ea typeface="Calibri"/>
                        <a:cs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dirty="0">
                          <a:effectLst/>
                        </a:rPr>
                        <a:t>2,79</a:t>
                      </a:r>
                      <a:endParaRPr lang="fr-CA" sz="2000" dirty="0">
                        <a:effectLst/>
                        <a:latin typeface="Times New Roman"/>
                        <a:ea typeface="Times New Roman"/>
                      </a:endParaRPr>
                    </a:p>
                  </a:txBody>
                  <a:tcPr marL="68580" marR="68580" marT="0" marB="0"/>
                </a:tc>
              </a:tr>
              <a:tr h="288619">
                <a:tc>
                  <a:txBody>
                    <a:bodyPr/>
                    <a:lstStyle/>
                    <a:p>
                      <a:pPr algn="just">
                        <a:lnSpc>
                          <a:spcPct val="115000"/>
                        </a:lnSpc>
                        <a:spcAft>
                          <a:spcPts val="0"/>
                        </a:spcAft>
                      </a:pPr>
                      <a:r>
                        <a:rPr lang="fr-CA" sz="2000" dirty="0">
                          <a:effectLst/>
                        </a:rPr>
                        <a:t>Apporter des soins quotidiens à l’enfant</a:t>
                      </a:r>
                      <a:endParaRPr lang="fr-CA" sz="2000" dirty="0">
                        <a:effectLst/>
                        <a:latin typeface="Calibri"/>
                        <a:ea typeface="Calibri"/>
                        <a:cs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dirty="0">
                          <a:effectLst/>
                        </a:rPr>
                        <a:t>2,73</a:t>
                      </a:r>
                      <a:endParaRPr lang="fr-CA" sz="2000" dirty="0">
                        <a:effectLst/>
                        <a:latin typeface="Times New Roman"/>
                        <a:ea typeface="Times New Roman"/>
                      </a:endParaRPr>
                    </a:p>
                  </a:txBody>
                  <a:tcPr marL="68580" marR="68580" marT="0" marB="0"/>
                </a:tc>
              </a:tr>
              <a:tr h="287230">
                <a:tc>
                  <a:txBody>
                    <a:bodyPr/>
                    <a:lstStyle/>
                    <a:p>
                      <a:pPr marR="365760" algn="just">
                        <a:lnSpc>
                          <a:spcPct val="115000"/>
                        </a:lnSpc>
                        <a:spcAft>
                          <a:spcPts val="0"/>
                        </a:spcAft>
                        <a:tabLst>
                          <a:tab pos="1079500" algn="l"/>
                        </a:tabLst>
                      </a:pPr>
                      <a:r>
                        <a:rPr lang="fr-FR" sz="2000" dirty="0">
                          <a:effectLst/>
                        </a:rPr>
                        <a:t>Aller reconduire l’enfant à la garderie ou à l’école.</a:t>
                      </a:r>
                      <a:endParaRPr lang="fr-CA" sz="2000" dirty="0">
                        <a:effectLst/>
                        <a:latin typeface="Times New Roman"/>
                        <a:ea typeface="Times New Roman"/>
                      </a:endParaRPr>
                    </a:p>
                  </a:txBody>
                  <a:tcPr marL="68580" marR="68580" marT="0" marB="0"/>
                </a:tc>
                <a:tc>
                  <a:txBody>
                    <a:bodyPr/>
                    <a:lstStyle/>
                    <a:p>
                      <a:pPr marR="365760" algn="just">
                        <a:lnSpc>
                          <a:spcPct val="115000"/>
                        </a:lnSpc>
                        <a:spcAft>
                          <a:spcPts val="0"/>
                        </a:spcAft>
                        <a:tabLst>
                          <a:tab pos="1079500" algn="l"/>
                          <a:tab pos="274320" algn="dec"/>
                          <a:tab pos="1079500" algn="l"/>
                        </a:tabLst>
                      </a:pPr>
                      <a:r>
                        <a:rPr lang="fr-FR" sz="2000" dirty="0">
                          <a:effectLst/>
                        </a:rPr>
                        <a:t>2,73</a:t>
                      </a:r>
                      <a:endParaRPr lang="fr-CA" sz="2000" dirty="0">
                        <a:effectLst/>
                        <a:latin typeface="Times New Roman"/>
                        <a:ea typeface="Times New Roman"/>
                      </a:endParaRPr>
                    </a:p>
                  </a:txBody>
                  <a:tcPr marL="68580" marR="68580" marT="0" marB="0"/>
                </a:tc>
              </a:tr>
            </a:tbl>
          </a:graphicData>
        </a:graphic>
      </p:graphicFrame>
      <p:sp>
        <p:nvSpPr>
          <p:cNvPr id="9" name="Rectangle 3"/>
          <p:cNvSpPr>
            <a:spLocks noChangeArrowheads="1"/>
          </p:cNvSpPr>
          <p:nvPr/>
        </p:nvSpPr>
        <p:spPr bwMode="auto">
          <a:xfrm>
            <a:off x="1019908" y="5939032"/>
            <a:ext cx="1017563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indice est compos</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partir de l</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chelle suivante</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Toujours moi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(valeur de 5),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habitude, c</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moi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(valeur de 4),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On partage cette tâche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galement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(valeur de 3), </a:t>
            </a:r>
          </a:p>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habitude, c</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mon/ma conjoint(e)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(valeur de 2) et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Toujours mon/ma conjoint(e)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(valeur de 1). </a:t>
            </a:r>
          </a:p>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indice reproduit la moyenne math</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matique des r</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sultats </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partir du nombre de r</a:t>
            </a:r>
            <a:r>
              <a:rPr kumimoji="0" lang="fr-CA" altLang="fr-FR" sz="1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CA" altLang="fr-F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pondants pour chacune des cinq types de partage. </a:t>
            </a:r>
          </a:p>
          <a:p>
            <a:pPr marL="0" marR="0" lvl="0" indent="0" algn="l" defTabSz="914400" rtl="0" eaLnBrk="1" fontAlgn="base" latinLnBrk="0" hangingPunct="1">
              <a:lnSpc>
                <a:spcPct val="100000"/>
              </a:lnSpc>
              <a:spcBef>
                <a:spcPct val="0"/>
              </a:spcBef>
              <a:spcAft>
                <a:spcPct val="0"/>
              </a:spcAft>
              <a:buClrTx/>
              <a:buSzTx/>
              <a:buFontTx/>
              <a:buNone/>
              <a:tabLst/>
            </a:pPr>
            <a:r>
              <a:rPr lang="fr-CA" altLang="fr-FR" sz="1000" dirty="0" smtClean="0">
                <a:latin typeface="Times New Roman" pitchFamily="18" charset="0"/>
                <a:cs typeface="Times New Roman" pitchFamily="18" charset="0"/>
              </a:rPr>
              <a:t>L’indice 3 représente une partage égal.</a:t>
            </a:r>
            <a:endParaRPr kumimoji="0" lang="fr-CA" alt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720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2708" y="457200"/>
            <a:ext cx="11301046" cy="1143000"/>
          </a:xfrm>
        </p:spPr>
        <p:txBody>
          <a:bodyPr/>
          <a:lstStyle/>
          <a:p>
            <a:r>
              <a:rPr lang="fr-CA" dirty="0" smtClean="0"/>
              <a:t>Partage des tâches et </a:t>
            </a:r>
            <a:r>
              <a:rPr lang="fr-CA" dirty="0"/>
              <a:t>variables sociodémographiques</a:t>
            </a:r>
          </a:p>
        </p:txBody>
      </p:sp>
      <p:sp>
        <p:nvSpPr>
          <p:cNvPr id="3" name="Espace réservé du contenu 2"/>
          <p:cNvSpPr>
            <a:spLocks noGrp="1"/>
          </p:cNvSpPr>
          <p:nvPr>
            <p:ph idx="1"/>
          </p:nvPr>
        </p:nvSpPr>
        <p:spPr>
          <a:xfrm>
            <a:off x="785445" y="1714500"/>
            <a:ext cx="10550769" cy="4457700"/>
          </a:xfrm>
        </p:spPr>
        <p:txBody>
          <a:bodyPr>
            <a:normAutofit/>
          </a:bodyPr>
          <a:lstStyle/>
          <a:p>
            <a:pPr algn="just"/>
            <a:r>
              <a:rPr lang="fr-CA" sz="2400" dirty="0" smtClean="0">
                <a:solidFill>
                  <a:schemeClr val="accent1">
                    <a:lumMod val="50000"/>
                  </a:schemeClr>
                </a:solidFill>
              </a:rPr>
              <a:t>Relative égalité dans le partage des tâches, surtout celles reliées aux enfants, chez les plus jeunes générations en particulier, quoique certaines tâches demeurent plus « féminines » comme la lessive et d’autres plus masculines comme tondre le gazon, pelleter la neige, etc.</a:t>
            </a:r>
          </a:p>
          <a:p>
            <a:pPr algn="just"/>
            <a:r>
              <a:rPr lang="fr-CA" sz="2400" dirty="0" smtClean="0">
                <a:solidFill>
                  <a:schemeClr val="accent1">
                    <a:lumMod val="50000"/>
                  </a:schemeClr>
                </a:solidFill>
              </a:rPr>
              <a:t>Plus souvent un partage des tâches, surtout celles reliées aux enfants, chez les hommes plus scolarisés; même scénario quant au revenu. </a:t>
            </a:r>
            <a:endParaRPr lang="fr-CA" sz="2400" dirty="0">
              <a:solidFill>
                <a:schemeClr val="accent1">
                  <a:lumMod val="50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26</a:t>
            </a:fld>
            <a:endParaRPr lang="en-US" dirty="0"/>
          </a:p>
        </p:txBody>
      </p:sp>
    </p:spTree>
    <p:extLst>
      <p:ext uri="{BB962C8B-B14F-4D97-AF65-F5344CB8AC3E}">
        <p14:creationId xmlns:p14="http://schemas.microsoft.com/office/powerpoint/2010/main" val="65075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Rapport aux services</a:t>
            </a:r>
            <a:endParaRPr lang="fr-CA" dirty="0"/>
          </a:p>
        </p:txBody>
      </p:sp>
      <p:sp>
        <p:nvSpPr>
          <p:cNvPr id="3" name="Espace réservé du contenu 2"/>
          <p:cNvSpPr>
            <a:spLocks noGrp="1"/>
          </p:cNvSpPr>
          <p:nvPr>
            <p:ph idx="1"/>
          </p:nvPr>
        </p:nvSpPr>
        <p:spPr>
          <a:xfrm>
            <a:off x="1524000" y="1714500"/>
            <a:ext cx="10081846" cy="4457700"/>
          </a:xfrm>
        </p:spPr>
        <p:txBody>
          <a:bodyPr>
            <a:normAutofit/>
          </a:bodyPr>
          <a:lstStyle/>
          <a:p>
            <a:r>
              <a:rPr lang="fr-CA" sz="2400" dirty="0" smtClean="0">
                <a:solidFill>
                  <a:schemeClr val="accent1">
                    <a:lumMod val="50000"/>
                  </a:schemeClr>
                </a:solidFill>
              </a:rPr>
              <a:t>84,6% préfèrent régler leurs problèmes par eux-mêmes.</a:t>
            </a:r>
          </a:p>
          <a:p>
            <a:r>
              <a:rPr lang="fr-CA" sz="2400" dirty="0" smtClean="0">
                <a:solidFill>
                  <a:schemeClr val="accent1">
                    <a:lumMod val="50000"/>
                  </a:schemeClr>
                </a:solidFill>
              </a:rPr>
              <a:t>67,8% préfèrent ne pas en parler, « garder cela pour eux ».</a:t>
            </a:r>
          </a:p>
          <a:p>
            <a:r>
              <a:rPr lang="fr-CA" sz="2400" dirty="0" smtClean="0">
                <a:solidFill>
                  <a:schemeClr val="accent1">
                    <a:lumMod val="50000"/>
                  </a:schemeClr>
                </a:solidFill>
              </a:rPr>
              <a:t>57,8% hésitent à demander de l’aide même s’ils savent que cela les aiderait.</a:t>
            </a:r>
          </a:p>
          <a:p>
            <a:r>
              <a:rPr lang="fr-CA" sz="2400" dirty="0" smtClean="0">
                <a:solidFill>
                  <a:schemeClr val="accent1">
                    <a:lumMod val="50000"/>
                  </a:schemeClr>
                </a:solidFill>
              </a:rPr>
              <a:t>35,1% disent que leur fierté « en prend un coup » lorsqu’ils doivent demander de l’aide.</a:t>
            </a:r>
          </a:p>
          <a:p>
            <a:r>
              <a:rPr lang="fr-CA" sz="2400" dirty="0" smtClean="0">
                <a:solidFill>
                  <a:schemeClr val="accent1">
                    <a:lumMod val="50000"/>
                  </a:schemeClr>
                </a:solidFill>
              </a:rPr>
              <a:t>87, 3% se disent à l’aise de consulter sur le plan de la santé physique.</a:t>
            </a:r>
          </a:p>
          <a:p>
            <a:r>
              <a:rPr lang="fr-CA" sz="2400" dirty="0" smtClean="0">
                <a:solidFill>
                  <a:schemeClr val="accent1">
                    <a:lumMod val="50000"/>
                  </a:schemeClr>
                </a:solidFill>
              </a:rPr>
              <a:t>67,0% se disent à l’aise de demander de l’aide psychosociale.</a:t>
            </a:r>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27</a:t>
            </a:fld>
            <a:endParaRPr lang="en-US" dirty="0"/>
          </a:p>
        </p:txBody>
      </p:sp>
    </p:spTree>
    <p:extLst>
      <p:ext uri="{BB962C8B-B14F-4D97-AF65-F5344CB8AC3E}">
        <p14:creationId xmlns:p14="http://schemas.microsoft.com/office/powerpoint/2010/main" val="35734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Qui consulter ?</a:t>
            </a:r>
            <a:endParaRPr lang="fr-CA" dirty="0"/>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28</a:t>
            </a:fld>
            <a:endParaRPr lang="en-US" dirty="0"/>
          </a:p>
        </p:txBody>
      </p:sp>
      <p:graphicFrame>
        <p:nvGraphicFramePr>
          <p:cNvPr id="6" name="Tableau 5"/>
          <p:cNvGraphicFramePr>
            <a:graphicFrameLocks noGrp="1"/>
          </p:cNvGraphicFramePr>
          <p:nvPr>
            <p:extLst>
              <p:ext uri="{D42A27DB-BD31-4B8C-83A1-F6EECF244321}">
                <p14:modId xmlns:p14="http://schemas.microsoft.com/office/powerpoint/2010/main" val="1107182306"/>
              </p:ext>
            </p:extLst>
          </p:nvPr>
        </p:nvGraphicFramePr>
        <p:xfrm>
          <a:off x="902677" y="1828796"/>
          <a:ext cx="10984523" cy="4021018"/>
        </p:xfrm>
        <a:graphic>
          <a:graphicData uri="http://schemas.openxmlformats.org/drawingml/2006/table">
            <a:tbl>
              <a:tblPr firstRow="1" firstCol="1" lastRow="1" lastCol="1" bandRow="1" bandCol="1">
                <a:tableStyleId>{B301B821-A1FF-4177-AEE7-76D212191A09}</a:tableStyleId>
              </a:tblPr>
              <a:tblGrid>
                <a:gridCol w="6897258"/>
                <a:gridCol w="4087265"/>
              </a:tblGrid>
              <a:tr h="434308">
                <a:tc>
                  <a:txBody>
                    <a:bodyPr/>
                    <a:lstStyle/>
                    <a:p>
                      <a:pPr marR="365760" algn="just">
                        <a:lnSpc>
                          <a:spcPct val="115000"/>
                        </a:lnSpc>
                        <a:spcAft>
                          <a:spcPts val="0"/>
                        </a:spcAft>
                        <a:tabLst>
                          <a:tab pos="1079500" algn="l"/>
                        </a:tabLst>
                      </a:pPr>
                      <a:r>
                        <a:rPr lang="fr-FR" sz="2000" cap="small" dirty="0">
                          <a:effectLst/>
                        </a:rPr>
                        <a:t>                          Type de ressource</a:t>
                      </a:r>
                      <a:endParaRPr lang="fr-CA" sz="2000" dirty="0">
                        <a:effectLst/>
                        <a:latin typeface="Times New Roman"/>
                        <a:ea typeface="Times New Roman"/>
                      </a:endParaRPr>
                    </a:p>
                  </a:txBody>
                  <a:tcPr marL="68580" marR="68580" marT="0" marB="0"/>
                </a:tc>
                <a:tc>
                  <a:txBody>
                    <a:bodyPr/>
                    <a:lstStyle/>
                    <a:p>
                      <a:pPr marR="365760">
                        <a:lnSpc>
                          <a:spcPct val="115000"/>
                        </a:lnSpc>
                        <a:spcAft>
                          <a:spcPts val="0"/>
                        </a:spcAft>
                        <a:tabLst>
                          <a:tab pos="1079500" algn="l"/>
                          <a:tab pos="1079500" algn="l"/>
                          <a:tab pos="3150870" algn="l"/>
                          <a:tab pos="4231005" algn="l"/>
                        </a:tabLst>
                      </a:pPr>
                      <a:r>
                        <a:rPr lang="fr-FR" sz="2000">
                          <a:effectLst/>
                        </a:rPr>
                        <a:t>Probable à très probable (en %)</a:t>
                      </a:r>
                      <a:endParaRPr lang="fr-CA" sz="2000">
                        <a:effectLst/>
                        <a:latin typeface="Times New Roman"/>
                        <a:ea typeface="Times New Roman"/>
                      </a:endParaRPr>
                    </a:p>
                  </a:txBody>
                  <a:tcPr marL="68580" marR="68580" marT="0" marB="0"/>
                </a:tc>
              </a:tr>
              <a:tr h="397650">
                <a:tc>
                  <a:txBody>
                    <a:bodyPr/>
                    <a:lstStyle/>
                    <a:p>
                      <a:pPr marR="365760" algn="just">
                        <a:lnSpc>
                          <a:spcPct val="115000"/>
                        </a:lnSpc>
                        <a:spcAft>
                          <a:spcPts val="0"/>
                        </a:spcAft>
                        <a:tabLst>
                          <a:tab pos="1079500" algn="l"/>
                        </a:tabLst>
                      </a:pPr>
                      <a:r>
                        <a:rPr lang="fr-FR" sz="2000" dirty="0">
                          <a:effectLst/>
                        </a:rPr>
                        <a:t>Conjoint ou conjointe</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4320" algn="dec"/>
                          <a:tab pos="1079500" algn="l"/>
                        </a:tabLst>
                      </a:pPr>
                      <a:r>
                        <a:rPr lang="fr-FR" sz="2000">
                          <a:effectLst/>
                        </a:rPr>
                        <a:t>84,5</a:t>
                      </a:r>
                      <a:endParaRPr lang="fr-CA" sz="2000">
                        <a:effectLst/>
                        <a:latin typeface="Times New Roman"/>
                        <a:ea typeface="Times New Roman"/>
                      </a:endParaRPr>
                    </a:p>
                  </a:txBody>
                  <a:tcPr marL="68580" marR="68580" marT="0" marB="0"/>
                </a:tc>
              </a:tr>
              <a:tr h="397650">
                <a:tc>
                  <a:txBody>
                    <a:bodyPr/>
                    <a:lstStyle/>
                    <a:p>
                      <a:pPr marR="365760" algn="just">
                        <a:lnSpc>
                          <a:spcPct val="115000"/>
                        </a:lnSpc>
                        <a:spcAft>
                          <a:spcPts val="0"/>
                        </a:spcAft>
                        <a:tabLst>
                          <a:tab pos="1079500" algn="l"/>
                        </a:tabLst>
                      </a:pPr>
                      <a:r>
                        <a:rPr lang="fr-FR" sz="2000" dirty="0">
                          <a:effectLst/>
                        </a:rPr>
                        <a:t> Médecin de famille</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4320" algn="dec"/>
                          <a:tab pos="1079500" algn="l"/>
                        </a:tabLst>
                      </a:pPr>
                      <a:r>
                        <a:rPr lang="fr-FR" sz="2000" dirty="0">
                          <a:effectLst/>
                        </a:rPr>
                        <a:t>63,7</a:t>
                      </a:r>
                      <a:endParaRPr lang="fr-CA" sz="2000" dirty="0">
                        <a:effectLst/>
                        <a:latin typeface="Times New Roman"/>
                        <a:ea typeface="Times New Roman"/>
                      </a:endParaRPr>
                    </a:p>
                  </a:txBody>
                  <a:tcPr marL="68580" marR="68580" marT="0" marB="0"/>
                </a:tc>
              </a:tr>
              <a:tr h="397650">
                <a:tc>
                  <a:txBody>
                    <a:bodyPr/>
                    <a:lstStyle/>
                    <a:p>
                      <a:pPr marR="365760" algn="just">
                        <a:lnSpc>
                          <a:spcPct val="115000"/>
                        </a:lnSpc>
                        <a:spcAft>
                          <a:spcPts val="0"/>
                        </a:spcAft>
                        <a:tabLst>
                          <a:tab pos="1079500" algn="l"/>
                        </a:tabLst>
                      </a:pPr>
                      <a:r>
                        <a:rPr lang="fr-CA" sz="2000" dirty="0">
                          <a:effectLst/>
                        </a:rPr>
                        <a:t> </a:t>
                      </a:r>
                      <a:r>
                        <a:rPr lang="fr-FR" sz="2000" dirty="0">
                          <a:effectLst/>
                        </a:rPr>
                        <a:t>Mes parents (mère et père)</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4320" algn="dec"/>
                          <a:tab pos="1079500" algn="l"/>
                        </a:tabLst>
                      </a:pPr>
                      <a:r>
                        <a:rPr lang="fr-FR" sz="2000">
                          <a:effectLst/>
                        </a:rPr>
                        <a:t>56,0</a:t>
                      </a:r>
                      <a:endParaRPr lang="fr-CA" sz="2000">
                        <a:effectLst/>
                        <a:latin typeface="Times New Roman"/>
                        <a:ea typeface="Times New Roman"/>
                      </a:endParaRPr>
                    </a:p>
                  </a:txBody>
                  <a:tcPr marL="68580" marR="68580" marT="0" marB="0"/>
                </a:tc>
              </a:tr>
              <a:tr h="399615">
                <a:tc>
                  <a:txBody>
                    <a:bodyPr/>
                    <a:lstStyle/>
                    <a:p>
                      <a:pPr algn="just">
                        <a:lnSpc>
                          <a:spcPct val="115000"/>
                        </a:lnSpc>
                        <a:spcAft>
                          <a:spcPts val="0"/>
                        </a:spcAft>
                      </a:pPr>
                      <a:r>
                        <a:rPr lang="fr-CA" sz="2000" dirty="0">
                          <a:effectLst/>
                        </a:rPr>
                        <a:t>Je ne demanderais de l’aide à personne</a:t>
                      </a:r>
                      <a:endParaRPr lang="fr-CA" sz="2000" dirty="0">
                        <a:effectLst/>
                        <a:latin typeface="Calibri"/>
                        <a:ea typeface="Calibri"/>
                        <a:cs typeface="Times New Roman"/>
                      </a:endParaRPr>
                    </a:p>
                  </a:txBody>
                  <a:tcPr marL="68580" marR="68580" marT="0" marB="0"/>
                </a:tc>
                <a:tc>
                  <a:txBody>
                    <a:bodyPr/>
                    <a:lstStyle/>
                    <a:p>
                      <a:pPr marR="365760" algn="ctr">
                        <a:lnSpc>
                          <a:spcPct val="115000"/>
                        </a:lnSpc>
                        <a:spcAft>
                          <a:spcPts val="0"/>
                        </a:spcAft>
                        <a:tabLst>
                          <a:tab pos="1079500" algn="l"/>
                          <a:tab pos="274320" algn="dec"/>
                          <a:tab pos="1079500" algn="l"/>
                        </a:tabLst>
                      </a:pPr>
                      <a:r>
                        <a:rPr lang="fr-FR" sz="2000">
                          <a:effectLst/>
                        </a:rPr>
                        <a:t>48,8</a:t>
                      </a:r>
                      <a:endParaRPr lang="fr-CA" sz="2000">
                        <a:effectLst/>
                        <a:latin typeface="Times New Roman"/>
                        <a:ea typeface="Times New Roman"/>
                      </a:endParaRPr>
                    </a:p>
                  </a:txBody>
                  <a:tcPr marL="68580" marR="68580" marT="0" marB="0"/>
                </a:tc>
              </a:tr>
              <a:tr h="399615">
                <a:tc>
                  <a:txBody>
                    <a:bodyPr/>
                    <a:lstStyle/>
                    <a:p>
                      <a:pPr algn="just">
                        <a:lnSpc>
                          <a:spcPct val="115000"/>
                        </a:lnSpc>
                        <a:spcAft>
                          <a:spcPts val="0"/>
                        </a:spcAft>
                      </a:pPr>
                      <a:r>
                        <a:rPr lang="fr-CA" sz="2000" dirty="0">
                          <a:effectLst/>
                        </a:rPr>
                        <a:t>Autre membre de la famille</a:t>
                      </a:r>
                      <a:endParaRPr lang="fr-CA" sz="2000" dirty="0">
                        <a:effectLst/>
                        <a:latin typeface="Calibri"/>
                        <a:ea typeface="Calibri"/>
                        <a:cs typeface="Times New Roman"/>
                      </a:endParaRPr>
                    </a:p>
                  </a:txBody>
                  <a:tcPr marL="68580" marR="68580" marT="0" marB="0"/>
                </a:tc>
                <a:tc>
                  <a:txBody>
                    <a:bodyPr/>
                    <a:lstStyle/>
                    <a:p>
                      <a:pPr marR="365760" algn="ctr">
                        <a:lnSpc>
                          <a:spcPct val="115000"/>
                        </a:lnSpc>
                        <a:spcAft>
                          <a:spcPts val="0"/>
                        </a:spcAft>
                        <a:tabLst>
                          <a:tab pos="1079500" algn="l"/>
                          <a:tab pos="274320" algn="dec"/>
                          <a:tab pos="1079500" algn="l"/>
                        </a:tabLst>
                      </a:pPr>
                      <a:r>
                        <a:rPr lang="fr-CA" sz="2000">
                          <a:effectLst/>
                        </a:rPr>
                        <a:t>47,2</a:t>
                      </a:r>
                      <a:endParaRPr lang="fr-CA" sz="2000">
                        <a:effectLst/>
                        <a:latin typeface="Times New Roman"/>
                        <a:ea typeface="Times New Roman"/>
                      </a:endParaRPr>
                    </a:p>
                  </a:txBody>
                  <a:tcPr marL="68580" marR="68580" marT="0" marB="0"/>
                </a:tc>
              </a:tr>
              <a:tr h="397650">
                <a:tc>
                  <a:txBody>
                    <a:bodyPr/>
                    <a:lstStyle/>
                    <a:p>
                      <a:pPr marR="365760" algn="just">
                        <a:lnSpc>
                          <a:spcPct val="115000"/>
                        </a:lnSpc>
                        <a:spcAft>
                          <a:spcPts val="0"/>
                        </a:spcAft>
                        <a:tabLst>
                          <a:tab pos="1079500" algn="l"/>
                        </a:tabLst>
                      </a:pPr>
                      <a:r>
                        <a:rPr lang="fr-FR" sz="2000" dirty="0">
                          <a:effectLst/>
                        </a:rPr>
                        <a:t>Intervenant psychosocial</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4320" algn="dec"/>
                          <a:tab pos="1079500" algn="l"/>
                        </a:tabLst>
                      </a:pPr>
                      <a:r>
                        <a:rPr lang="fr-FR" sz="2000">
                          <a:effectLst/>
                        </a:rPr>
                        <a:t>42,4</a:t>
                      </a:r>
                      <a:endParaRPr lang="fr-CA" sz="2000">
                        <a:effectLst/>
                        <a:latin typeface="Times New Roman"/>
                        <a:ea typeface="Times New Roman"/>
                      </a:endParaRPr>
                    </a:p>
                  </a:txBody>
                  <a:tcPr marL="68580" marR="68580" marT="0" marB="0"/>
                </a:tc>
              </a:tr>
              <a:tr h="397650">
                <a:tc>
                  <a:txBody>
                    <a:bodyPr/>
                    <a:lstStyle/>
                    <a:p>
                      <a:pPr marR="365760" algn="just">
                        <a:lnSpc>
                          <a:spcPct val="115000"/>
                        </a:lnSpc>
                        <a:spcAft>
                          <a:spcPts val="0"/>
                        </a:spcAft>
                        <a:tabLst>
                          <a:tab pos="1079500" algn="l"/>
                        </a:tabLst>
                      </a:pPr>
                      <a:r>
                        <a:rPr lang="fr-FR" sz="2000" dirty="0" err="1">
                          <a:effectLst/>
                        </a:rPr>
                        <a:t>CLSC</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4320" algn="dec"/>
                          <a:tab pos="1079500" algn="l"/>
                        </a:tabLst>
                      </a:pPr>
                      <a:r>
                        <a:rPr lang="fr-FR" sz="2000">
                          <a:effectLst/>
                        </a:rPr>
                        <a:t>38,5</a:t>
                      </a:r>
                      <a:endParaRPr lang="fr-CA" sz="2000">
                        <a:effectLst/>
                        <a:latin typeface="Times New Roman"/>
                        <a:ea typeface="Times New Roman"/>
                      </a:endParaRPr>
                    </a:p>
                  </a:txBody>
                  <a:tcPr marL="68580" marR="68580" marT="0" marB="0"/>
                </a:tc>
              </a:tr>
              <a:tr h="399615">
                <a:tc>
                  <a:txBody>
                    <a:bodyPr/>
                    <a:lstStyle/>
                    <a:p>
                      <a:pPr algn="just">
                        <a:lnSpc>
                          <a:spcPct val="115000"/>
                        </a:lnSpc>
                        <a:spcAft>
                          <a:spcPts val="0"/>
                        </a:spcAft>
                      </a:pPr>
                      <a:r>
                        <a:rPr lang="fr-CA" sz="2000" dirty="0">
                          <a:effectLst/>
                        </a:rPr>
                        <a:t>Ressource communautaire</a:t>
                      </a:r>
                      <a:endParaRPr lang="fr-CA" sz="2000" dirty="0">
                        <a:effectLst/>
                        <a:latin typeface="Calibri"/>
                        <a:ea typeface="Calibri"/>
                        <a:cs typeface="Times New Roman"/>
                      </a:endParaRPr>
                    </a:p>
                  </a:txBody>
                  <a:tcPr marL="68580" marR="68580" marT="0" marB="0"/>
                </a:tc>
                <a:tc>
                  <a:txBody>
                    <a:bodyPr/>
                    <a:lstStyle/>
                    <a:p>
                      <a:pPr marR="365760" algn="ctr">
                        <a:lnSpc>
                          <a:spcPct val="115000"/>
                        </a:lnSpc>
                        <a:spcAft>
                          <a:spcPts val="0"/>
                        </a:spcAft>
                        <a:tabLst>
                          <a:tab pos="1079500" algn="l"/>
                          <a:tab pos="274320" algn="dec"/>
                          <a:tab pos="1079500" algn="l"/>
                        </a:tabLst>
                      </a:pPr>
                      <a:r>
                        <a:rPr lang="fr-FR" sz="2000" dirty="0">
                          <a:effectLst/>
                        </a:rPr>
                        <a:t>21,0</a:t>
                      </a:r>
                      <a:endParaRPr lang="fr-CA" sz="2000" dirty="0">
                        <a:effectLst/>
                        <a:latin typeface="Times New Roman"/>
                        <a:ea typeface="Times New Roman"/>
                      </a:endParaRPr>
                    </a:p>
                  </a:txBody>
                  <a:tcPr marL="68580" marR="68580" marT="0" marB="0"/>
                </a:tc>
              </a:tr>
              <a:tr h="399615">
                <a:tc>
                  <a:txBody>
                    <a:bodyPr/>
                    <a:lstStyle/>
                    <a:p>
                      <a:pPr algn="just">
                        <a:lnSpc>
                          <a:spcPct val="115000"/>
                        </a:lnSpc>
                        <a:spcAft>
                          <a:spcPts val="0"/>
                        </a:spcAft>
                      </a:pPr>
                      <a:r>
                        <a:rPr lang="fr-CA" sz="2000" dirty="0">
                          <a:effectLst/>
                        </a:rPr>
                        <a:t>Ligne d’écoute</a:t>
                      </a:r>
                      <a:endParaRPr lang="fr-CA" sz="2000" dirty="0">
                        <a:effectLst/>
                        <a:latin typeface="Calibri"/>
                        <a:ea typeface="Calibri"/>
                        <a:cs typeface="Times New Roman"/>
                      </a:endParaRPr>
                    </a:p>
                  </a:txBody>
                  <a:tcPr marL="68580" marR="68580" marT="0" marB="0"/>
                </a:tc>
                <a:tc>
                  <a:txBody>
                    <a:bodyPr/>
                    <a:lstStyle/>
                    <a:p>
                      <a:pPr marR="365760" algn="ctr">
                        <a:lnSpc>
                          <a:spcPct val="115000"/>
                        </a:lnSpc>
                        <a:spcAft>
                          <a:spcPts val="0"/>
                        </a:spcAft>
                        <a:tabLst>
                          <a:tab pos="1079500" algn="l"/>
                          <a:tab pos="274320" algn="dec"/>
                          <a:tab pos="1079500" algn="l"/>
                        </a:tabLst>
                      </a:pPr>
                      <a:r>
                        <a:rPr lang="fr-FR" sz="2000" dirty="0">
                          <a:effectLst/>
                        </a:rPr>
                        <a:t>14,7</a:t>
                      </a:r>
                      <a:endParaRPr lang="fr-CA" sz="2000" dirty="0">
                        <a:effectLst/>
                        <a:latin typeface="Times New Roman"/>
                        <a:ea typeface="Times New Roman"/>
                      </a:endParaRPr>
                    </a:p>
                  </a:txBody>
                  <a:tcPr marL="68580" marR="68580" marT="0" marB="0"/>
                </a:tc>
              </a:tr>
            </a:tbl>
          </a:graphicData>
        </a:graphic>
      </p:graphicFrame>
      <p:sp>
        <p:nvSpPr>
          <p:cNvPr id="7" name="Rectangle 1"/>
          <p:cNvSpPr>
            <a:spLocks noChangeArrowheads="1"/>
          </p:cNvSpPr>
          <p:nvPr/>
        </p:nvSpPr>
        <p:spPr bwMode="auto">
          <a:xfrm>
            <a:off x="4162425" y="28924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800" b="0" i="0" u="none" strike="noStrike" cap="none" normalizeH="0" baseline="0" smtClean="0">
                <a:ln>
                  <a:noFill/>
                </a:ln>
                <a:solidFill>
                  <a:schemeClr val="tx1"/>
                </a:solidFill>
                <a:effectLst/>
                <a:latin typeface="Arial" pitchFamily="34" charset="0"/>
                <a:cs typeface="Arial" pitchFamily="34" charset="0"/>
              </a:rPr>
              <a:t/>
            </a:r>
            <a:br>
              <a:rPr kumimoji="0" lang="fr-CA" altLang="fr-FR" sz="1800" b="0" i="0" u="none" strike="noStrike" cap="none" normalizeH="0" baseline="0" smtClean="0">
                <a:ln>
                  <a:noFill/>
                </a:ln>
                <a:solidFill>
                  <a:schemeClr val="tx1"/>
                </a:solidFill>
                <a:effectLst/>
                <a:latin typeface="Arial" pitchFamily="34" charset="0"/>
                <a:cs typeface="Arial" pitchFamily="34" charset="0"/>
              </a:rPr>
            </a:br>
            <a:endParaRPr kumimoji="0" lang="fr-CA"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63022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29</a:t>
            </a:fld>
            <a:endParaRPr lang="en-US" dirty="0"/>
          </a:p>
        </p:txBody>
      </p:sp>
      <p:sp>
        <p:nvSpPr>
          <p:cNvPr id="11" name="Titre 1"/>
          <p:cNvSpPr>
            <a:spLocks noGrp="1"/>
          </p:cNvSpPr>
          <p:nvPr>
            <p:ph type="title"/>
          </p:nvPr>
        </p:nvSpPr>
        <p:spPr>
          <a:xfrm>
            <a:off x="1043354" y="609600"/>
            <a:ext cx="9144000" cy="1143000"/>
          </a:xfrm>
        </p:spPr>
        <p:txBody>
          <a:bodyPr/>
          <a:lstStyle/>
          <a:p>
            <a:r>
              <a:rPr lang="fr-CA" dirty="0" smtClean="0"/>
              <a:t>Rapport à l’aide et Caractéristiques sociodémographiques </a:t>
            </a:r>
            <a:endParaRPr lang="fr-CA" dirty="0"/>
          </a:p>
        </p:txBody>
      </p:sp>
      <p:sp>
        <p:nvSpPr>
          <p:cNvPr id="12" name="Espace réservé du contenu 2"/>
          <p:cNvSpPr txBox="1">
            <a:spLocks/>
          </p:cNvSpPr>
          <p:nvPr/>
        </p:nvSpPr>
        <p:spPr>
          <a:xfrm>
            <a:off x="1043354" y="1866900"/>
            <a:ext cx="10339754" cy="4457700"/>
          </a:xfrm>
          <a:prstGeom prst="rect">
            <a:avLst/>
          </a:prstGeom>
        </p:spPr>
        <p:txBody>
          <a:bodyPr/>
          <a:lstStyle>
            <a:lvl1pPr marL="27432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9pPr>
          </a:lstStyle>
          <a:p>
            <a:pPr>
              <a:spcBef>
                <a:spcPts val="600"/>
              </a:spcBef>
            </a:pPr>
            <a:r>
              <a:rPr lang="fr-CA" sz="2400" dirty="0" smtClean="0">
                <a:solidFill>
                  <a:schemeClr val="accent1">
                    <a:lumMod val="50000"/>
                  </a:schemeClr>
                </a:solidFill>
              </a:rPr>
              <a:t>Peu de différences selon les caractéristiques sociodémographiques.</a:t>
            </a:r>
          </a:p>
          <a:p>
            <a:pPr algn="just">
              <a:spcBef>
                <a:spcPts val="600"/>
              </a:spcBef>
            </a:pPr>
            <a:r>
              <a:rPr lang="fr-CA" sz="2400" dirty="0" smtClean="0">
                <a:solidFill>
                  <a:schemeClr val="accent1">
                    <a:lumMod val="50000"/>
                  </a:schemeClr>
                </a:solidFill>
              </a:rPr>
              <a:t>Les plus âgés sont plus nombreux à se dire à l’aise de consulter sur le plan de la santé physique.</a:t>
            </a:r>
          </a:p>
          <a:p>
            <a:pPr algn="just">
              <a:spcBef>
                <a:spcPts val="600"/>
              </a:spcBef>
            </a:pPr>
            <a:r>
              <a:rPr lang="fr-CA" sz="2400" dirty="0" smtClean="0">
                <a:solidFill>
                  <a:schemeClr val="accent1">
                    <a:lumMod val="50000"/>
                  </a:schemeClr>
                </a:solidFill>
              </a:rPr>
              <a:t>Les plus jeunes sont plus à l’aise d’en parler avec les parents et les amis.</a:t>
            </a:r>
          </a:p>
          <a:p>
            <a:pPr algn="just">
              <a:spcBef>
                <a:spcPts val="600"/>
              </a:spcBef>
            </a:pPr>
            <a:r>
              <a:rPr lang="fr-CA" sz="2400" dirty="0" smtClean="0">
                <a:solidFill>
                  <a:schemeClr val="accent1">
                    <a:lumMod val="50000"/>
                  </a:schemeClr>
                </a:solidFill>
              </a:rPr>
              <a:t>Les moins scolarisés et ceux à plus faibles revenus sont, en proportion, moins à l’aise de consulter.</a:t>
            </a:r>
          </a:p>
          <a:p>
            <a:pPr algn="just">
              <a:spcBef>
                <a:spcPts val="600"/>
              </a:spcBef>
            </a:pPr>
            <a:r>
              <a:rPr lang="fr-CA" sz="2400" dirty="0" smtClean="0">
                <a:solidFill>
                  <a:schemeClr val="accent1">
                    <a:lumMod val="50000"/>
                  </a:schemeClr>
                </a:solidFill>
              </a:rPr>
              <a:t>Les hommes qui vivent seuls sont plus nombreux à rapporter que leur fierté en prend en coup s’ils doivent demander de l’aide.</a:t>
            </a:r>
          </a:p>
          <a:p>
            <a:pPr algn="just">
              <a:spcBef>
                <a:spcPts val="600"/>
              </a:spcBef>
            </a:pPr>
            <a:r>
              <a:rPr lang="fr-CA" sz="2400" dirty="0" smtClean="0">
                <a:solidFill>
                  <a:schemeClr val="accent1">
                    <a:lumMod val="50000"/>
                  </a:schemeClr>
                </a:solidFill>
              </a:rPr>
              <a:t>Les H qui ont de plus faibles revenus sont  moins nombreux à recourir à leur conjoint/e, aux autres membres de leur famille (sauf leurs parents) ou à leur médecin de famille en cas de problèmes personnels  ou émotionnels.</a:t>
            </a:r>
            <a:endParaRPr lang="fr-CA" sz="2400" dirty="0">
              <a:solidFill>
                <a:schemeClr val="accent1">
                  <a:lumMod val="50000"/>
                </a:schemeClr>
              </a:solidFill>
            </a:endParaRPr>
          </a:p>
          <a:p>
            <a:pPr algn="just">
              <a:spcBef>
                <a:spcPts val="600"/>
              </a:spcBef>
            </a:pPr>
            <a:r>
              <a:rPr lang="fr-CA" sz="2400" dirty="0" smtClean="0">
                <a:solidFill>
                  <a:schemeClr val="accent1">
                    <a:lumMod val="50000"/>
                  </a:schemeClr>
                </a:solidFill>
              </a:rPr>
              <a:t>Les H en milieu rural sont plus à l’aise de consulter médecin de famille ou </a:t>
            </a:r>
            <a:r>
              <a:rPr lang="fr-CA" sz="2400" dirty="0" err="1" smtClean="0">
                <a:solidFill>
                  <a:schemeClr val="accent1">
                    <a:lumMod val="50000"/>
                  </a:schemeClr>
                </a:solidFill>
              </a:rPr>
              <a:t>CLSC</a:t>
            </a:r>
            <a:r>
              <a:rPr lang="fr-CA" sz="2400" dirty="0" smtClean="0">
                <a:solidFill>
                  <a:schemeClr val="accent1">
                    <a:lumMod val="50000"/>
                  </a:schemeClr>
                </a:solidFill>
              </a:rPr>
              <a:t>. </a:t>
            </a:r>
            <a:endParaRPr lang="fr-CA" sz="2400" dirty="0">
              <a:solidFill>
                <a:schemeClr val="accent1">
                  <a:lumMod val="50000"/>
                </a:schemeClr>
              </a:solidFill>
            </a:endParaRPr>
          </a:p>
        </p:txBody>
      </p:sp>
      <p:sp>
        <p:nvSpPr>
          <p:cNvPr id="14" name="Espace réservé du numéro de diapositive 4"/>
          <p:cNvSpPr txBox="1">
            <a:spLocks/>
          </p:cNvSpPr>
          <p:nvPr/>
        </p:nvSpPr>
        <p:spPr>
          <a:xfrm>
            <a:off x="9413853" y="6753956"/>
            <a:ext cx="773502" cy="228600"/>
          </a:xfrm>
          <a:prstGeom prst="rect">
            <a:avLst/>
          </a:prstGeom>
        </p:spPr>
        <p:txBody>
          <a:bodyPr vert="horz" lIns="91440" tIns="45720" rIns="91440" bIns="45720" rtlCol="0" anchor="ctr"/>
          <a:lstStyle>
            <a:defPPr>
              <a:defRPr lang="en-US"/>
            </a:defPPr>
            <a:lvl1pPr marL="0" algn="r" defTabSz="914400" rtl="0" eaLnBrk="1" latinLnBrk="0" hangingPunct="1">
              <a:defRPr sz="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31375A4-56A4-47D6-9801-1991572033F7}" type="slidenum">
              <a:rPr lang="en-US" smtClean="0"/>
              <a:pPr/>
              <a:t>29</a:t>
            </a:fld>
            <a:endParaRPr lang="en-US" dirty="0"/>
          </a:p>
        </p:txBody>
      </p:sp>
    </p:spTree>
    <p:extLst>
      <p:ext uri="{BB962C8B-B14F-4D97-AF65-F5344CB8AC3E}">
        <p14:creationId xmlns:p14="http://schemas.microsoft.com/office/powerpoint/2010/main" val="1715404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Introduction</a:t>
            </a:r>
            <a:endParaRPr lang="fr-CA" dirty="0"/>
          </a:p>
        </p:txBody>
      </p:sp>
      <p:sp>
        <p:nvSpPr>
          <p:cNvPr id="4" name="Espace réservé du pied de page 3"/>
          <p:cNvSpPr>
            <a:spLocks noGrp="1"/>
          </p:cNvSpPr>
          <p:nvPr>
            <p:ph type="ftr" sz="quarter" idx="11"/>
          </p:nvPr>
        </p:nvSpPr>
        <p:spPr/>
        <p:txBody>
          <a:bodyPr/>
          <a:lstStyle/>
          <a:p>
            <a:r>
              <a:rPr lang="fr-CA" smtClean="0"/>
              <a:t>© Tremblay, Roy et coll., 2015</a:t>
            </a:r>
            <a:endParaRPr lang="en-US"/>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3</a:t>
            </a:fld>
            <a:endParaRPr lang="en-US"/>
          </a:p>
        </p:txBody>
      </p:sp>
      <p:pic>
        <p:nvPicPr>
          <p:cNvPr id="7" name="Picture 2" descr="Hommes_comprend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4862" y="1031631"/>
            <a:ext cx="7487138" cy="5615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3025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Recours au Médecin, aux autres professionnels et aux services psychosociaux</a:t>
            </a:r>
            <a:endParaRPr lang="fr-CA" dirty="0"/>
          </a:p>
        </p:txBody>
      </p:sp>
      <p:sp>
        <p:nvSpPr>
          <p:cNvPr id="5" name="Espace réservé du contenu 4"/>
          <p:cNvSpPr>
            <a:spLocks noGrp="1"/>
          </p:cNvSpPr>
          <p:nvPr>
            <p:ph idx="1"/>
          </p:nvPr>
        </p:nvSpPr>
        <p:spPr>
          <a:xfrm>
            <a:off x="1524000" y="1866900"/>
            <a:ext cx="9144000" cy="4457700"/>
          </a:xfrm>
        </p:spPr>
        <p:txBody>
          <a:bodyPr>
            <a:normAutofit fontScale="92500" lnSpcReduction="20000"/>
          </a:bodyPr>
          <a:lstStyle/>
          <a:p>
            <a:r>
              <a:rPr lang="fr-CA" sz="2600" dirty="0" smtClean="0">
                <a:solidFill>
                  <a:schemeClr val="accent1">
                    <a:lumMod val="50000"/>
                  </a:schemeClr>
                </a:solidFill>
              </a:rPr>
              <a:t>7/10 ont un médecin de famille.</a:t>
            </a:r>
          </a:p>
          <a:p>
            <a:r>
              <a:rPr lang="fr-CA" sz="2600" dirty="0" smtClean="0">
                <a:solidFill>
                  <a:schemeClr val="accent1">
                    <a:lumMod val="50000"/>
                  </a:schemeClr>
                </a:solidFill>
              </a:rPr>
              <a:t>Ce sont surtout les plus jeunes qui n’en ont pas (51,7% des 18-34 ans).</a:t>
            </a:r>
          </a:p>
          <a:p>
            <a:r>
              <a:rPr lang="fr-CA" sz="2600" dirty="0" smtClean="0">
                <a:solidFill>
                  <a:schemeClr val="accent1">
                    <a:lumMod val="50000"/>
                  </a:schemeClr>
                </a:solidFill>
              </a:rPr>
              <a:t>Seuls : 65%; en couple ou famille : 75%.</a:t>
            </a:r>
          </a:p>
          <a:p>
            <a:r>
              <a:rPr lang="fr-CA" sz="2600" dirty="0" smtClean="0">
                <a:solidFill>
                  <a:schemeClr val="accent1">
                    <a:lumMod val="50000"/>
                  </a:schemeClr>
                </a:solidFill>
              </a:rPr>
              <a:t>&lt; 20 000$ : 58,2% </a:t>
            </a:r>
            <a:r>
              <a:rPr lang="fr-CA" sz="2600" dirty="0" smtClean="0">
                <a:solidFill>
                  <a:schemeClr val="accent1">
                    <a:lumMod val="50000"/>
                  </a:schemeClr>
                </a:solidFill>
              </a:rPr>
              <a:t>ont un médecin </a:t>
            </a:r>
            <a:r>
              <a:rPr lang="fr-CA" sz="2600" dirty="0" smtClean="0">
                <a:solidFill>
                  <a:schemeClr val="accent1">
                    <a:lumMod val="50000"/>
                  </a:schemeClr>
                </a:solidFill>
              </a:rPr>
              <a:t>de famille. </a:t>
            </a:r>
          </a:p>
          <a:p>
            <a:r>
              <a:rPr lang="fr-CA" sz="2600" dirty="0" smtClean="0">
                <a:solidFill>
                  <a:schemeClr val="accent1">
                    <a:lumMod val="50000"/>
                  </a:schemeClr>
                </a:solidFill>
              </a:rPr>
              <a:t>Municipalité &gt; 5 </a:t>
            </a:r>
            <a:r>
              <a:rPr lang="fr-CA" sz="2600" dirty="0" err="1" smtClean="0">
                <a:solidFill>
                  <a:schemeClr val="accent1">
                    <a:lumMod val="50000"/>
                  </a:schemeClr>
                </a:solidFill>
              </a:rPr>
              <a:t>000h</a:t>
            </a:r>
            <a:r>
              <a:rPr lang="fr-CA" sz="2600" dirty="0" smtClean="0">
                <a:solidFill>
                  <a:schemeClr val="accent1">
                    <a:lumMod val="50000"/>
                  </a:schemeClr>
                </a:solidFill>
              </a:rPr>
              <a:t> : 84,7% (c. 69%).</a:t>
            </a:r>
          </a:p>
          <a:p>
            <a:pPr algn="just"/>
            <a:r>
              <a:rPr lang="fr-CA" sz="2600" dirty="0" smtClean="0">
                <a:solidFill>
                  <a:schemeClr val="accent1">
                    <a:lumMod val="50000"/>
                  </a:schemeClr>
                </a:solidFill>
              </a:rPr>
              <a:t>Jamais consulté : médecin = 0,5% (</a:t>
            </a:r>
            <a:r>
              <a:rPr lang="fr-CA" sz="2600" dirty="0" smtClean="0">
                <a:solidFill>
                  <a:schemeClr val="accent1">
                    <a:lumMod val="50000"/>
                  </a:schemeClr>
                </a:solidFill>
              </a:rPr>
              <a:t>presque exclusivement </a:t>
            </a:r>
            <a:r>
              <a:rPr lang="fr-CA" sz="2600" dirty="0" smtClean="0">
                <a:solidFill>
                  <a:schemeClr val="accent1">
                    <a:lumMod val="50000"/>
                  </a:schemeClr>
                </a:solidFill>
              </a:rPr>
              <a:t>chez les plus jeunes), autres prof. de la santé= 5,5% et services psychosociaux= 53,5% (beaucoup chez les H + âgés).</a:t>
            </a:r>
          </a:p>
          <a:p>
            <a:r>
              <a:rPr lang="fr-CA" sz="2600" dirty="0" smtClean="0">
                <a:solidFill>
                  <a:schemeClr val="accent1">
                    <a:lumMod val="50000"/>
                  </a:schemeClr>
                </a:solidFill>
              </a:rPr>
              <a:t>Bas revenu, moins scolarisés = moins de consultations médicales.</a:t>
            </a:r>
          </a:p>
          <a:p>
            <a:r>
              <a:rPr lang="fr-CA" sz="2600" dirty="0" smtClean="0">
                <a:solidFill>
                  <a:schemeClr val="accent1">
                    <a:lumMod val="50000"/>
                  </a:schemeClr>
                </a:solidFill>
              </a:rPr>
              <a:t>H seuls = moins de consultations des services psychosociaux.</a:t>
            </a:r>
          </a:p>
          <a:p>
            <a:endParaRPr lang="fr-CA" sz="2400" dirty="0">
              <a:solidFill>
                <a:schemeClr val="accent1">
                  <a:lumMod val="75000"/>
                </a:schemeClr>
              </a:solidFill>
            </a:endParaRPr>
          </a:p>
        </p:txBody>
      </p:sp>
      <p:sp>
        <p:nvSpPr>
          <p:cNvPr id="3" name="Espace réservé du pied de page 2"/>
          <p:cNvSpPr>
            <a:spLocks noGrp="1"/>
          </p:cNvSpPr>
          <p:nvPr>
            <p:ph type="ftr" sz="quarter" idx="11"/>
          </p:nvPr>
        </p:nvSpPr>
        <p:spPr/>
        <p:txBody>
          <a:bodyPr/>
          <a:lstStyle/>
          <a:p>
            <a:r>
              <a:rPr lang="fr-CA" smtClean="0"/>
              <a:t>© Tremblay, Roy et coll., 2015</a:t>
            </a:r>
            <a:endParaRPr lang="en-US" dirty="0"/>
          </a:p>
        </p:txBody>
      </p:sp>
      <p:sp>
        <p:nvSpPr>
          <p:cNvPr id="4" name="Espace réservé du numéro de diapositive 3"/>
          <p:cNvSpPr>
            <a:spLocks noGrp="1"/>
          </p:cNvSpPr>
          <p:nvPr>
            <p:ph type="sldNum" sz="quarter" idx="12"/>
          </p:nvPr>
        </p:nvSpPr>
        <p:spPr/>
        <p:txBody>
          <a:bodyPr/>
          <a:lstStyle/>
          <a:p>
            <a:fld id="{E31375A4-56A4-47D6-9801-1991572033F7}" type="slidenum">
              <a:rPr lang="en-US" smtClean="0"/>
              <a:t>30</a:t>
            </a:fld>
            <a:endParaRPr lang="en-US" dirty="0"/>
          </a:p>
        </p:txBody>
      </p:sp>
    </p:spTree>
    <p:extLst>
      <p:ext uri="{BB962C8B-B14F-4D97-AF65-F5344CB8AC3E}">
        <p14:creationId xmlns:p14="http://schemas.microsoft.com/office/powerpoint/2010/main" val="2845207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Critères pour choisir une ressource d’aide</a:t>
            </a:r>
            <a:endParaRPr lang="fr-CA" dirty="0"/>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31</a:t>
            </a:fld>
            <a:endParaRPr lang="en-US" dirty="0"/>
          </a:p>
        </p:txBody>
      </p:sp>
      <p:sp>
        <p:nvSpPr>
          <p:cNvPr id="7" name="Rectangle 1"/>
          <p:cNvSpPr>
            <a:spLocks noChangeArrowheads="1"/>
          </p:cNvSpPr>
          <p:nvPr/>
        </p:nvSpPr>
        <p:spPr bwMode="auto">
          <a:xfrm>
            <a:off x="3081338" y="2365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2611482751"/>
              </p:ext>
            </p:extLst>
          </p:nvPr>
        </p:nvGraphicFramePr>
        <p:xfrm>
          <a:off x="949570" y="1699843"/>
          <a:ext cx="10222522" cy="4513925"/>
        </p:xfrm>
        <a:graphic>
          <a:graphicData uri="http://schemas.openxmlformats.org/drawingml/2006/table">
            <a:tbl>
              <a:tblPr firstRow="1" firstCol="1" lastRow="1" lastCol="1" bandRow="1" bandCol="1">
                <a:tableStyleId>{B301B821-A1FF-4177-AEE7-76D212191A09}</a:tableStyleId>
              </a:tblPr>
              <a:tblGrid>
                <a:gridCol w="4853353"/>
                <a:gridCol w="3915508"/>
                <a:gridCol w="1453661"/>
              </a:tblGrid>
              <a:tr h="410311">
                <a:tc>
                  <a:txBody>
                    <a:bodyPr/>
                    <a:lstStyle/>
                    <a:p>
                      <a:pPr marR="45720" algn="l">
                        <a:lnSpc>
                          <a:spcPct val="115000"/>
                        </a:lnSpc>
                        <a:spcAft>
                          <a:spcPts val="0"/>
                        </a:spcAft>
                        <a:tabLst>
                          <a:tab pos="1079500" algn="l"/>
                          <a:tab pos="274320" algn="l"/>
                          <a:tab pos="1079500" algn="l"/>
                          <a:tab pos="3150870" algn="l"/>
                          <a:tab pos="4231005" algn="l"/>
                        </a:tabLst>
                      </a:pPr>
                      <a:r>
                        <a:rPr lang="fr-FR" sz="2000" cap="small" dirty="0">
                          <a:effectLst/>
                        </a:rPr>
                        <a:t>Critères</a:t>
                      </a:r>
                      <a:endParaRPr lang="fr-CA" sz="2000" dirty="0">
                        <a:effectLst/>
                        <a:latin typeface="Times New Roman"/>
                        <a:ea typeface="Times New Roman"/>
                      </a:endParaRPr>
                    </a:p>
                  </a:txBody>
                  <a:tcPr marL="68580" marR="68580" marT="0" marB="0"/>
                </a:tc>
                <a:tc>
                  <a:txBody>
                    <a:bodyPr/>
                    <a:lstStyle/>
                    <a:p>
                      <a:pPr marR="365760" algn="l">
                        <a:lnSpc>
                          <a:spcPct val="115000"/>
                        </a:lnSpc>
                        <a:spcAft>
                          <a:spcPts val="0"/>
                        </a:spcAft>
                        <a:tabLst>
                          <a:tab pos="1079500" algn="l"/>
                          <a:tab pos="1079500" algn="l"/>
                          <a:tab pos="3150870" algn="l"/>
                          <a:tab pos="4231005" algn="l"/>
                        </a:tabLst>
                      </a:pPr>
                      <a:r>
                        <a:rPr lang="fr-FR" sz="2000" dirty="0">
                          <a:effectLst/>
                        </a:rPr>
                        <a:t>% </a:t>
                      </a:r>
                      <a:r>
                        <a:rPr lang="fr-FR" sz="2000" dirty="0" smtClean="0">
                          <a:effectLst/>
                        </a:rPr>
                        <a:t>«</a:t>
                      </a:r>
                      <a:r>
                        <a:rPr lang="fr-FR" sz="2000" dirty="0">
                          <a:effectLst/>
                        </a:rPr>
                        <a:t> important » ou « très </a:t>
                      </a:r>
                      <a:r>
                        <a:rPr lang="fr-FR" sz="2000" dirty="0" smtClean="0">
                          <a:effectLst/>
                        </a:rPr>
                        <a:t>imp.</a:t>
                      </a:r>
                      <a:r>
                        <a:rPr lang="fr-FR" sz="2000" dirty="0">
                          <a:effectLst/>
                        </a:rPr>
                        <a:t> »</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917575" algn="l"/>
                          <a:tab pos="1079500" algn="l"/>
                          <a:tab pos="3150870" algn="l"/>
                          <a:tab pos="4231005" algn="l"/>
                        </a:tabLst>
                      </a:pPr>
                      <a:r>
                        <a:rPr lang="fr-FR" sz="2000">
                          <a:effectLst/>
                        </a:rPr>
                        <a:t>Indice</a:t>
                      </a:r>
                      <a:endParaRPr lang="fr-CA" sz="2000">
                        <a:effectLst/>
                        <a:latin typeface="Times New Roman"/>
                        <a:ea typeface="Times New Roman"/>
                      </a:endParaRPr>
                    </a:p>
                  </a:txBody>
                  <a:tcPr marL="36195" marR="36195" marT="0" marB="0"/>
                </a:tc>
              </a:tr>
              <a:tr h="305321">
                <a:tc>
                  <a:txBody>
                    <a:bodyPr/>
                    <a:lstStyle/>
                    <a:p>
                      <a:pPr marL="201295" marR="365760" indent="-201295" algn="l">
                        <a:lnSpc>
                          <a:spcPct val="115000"/>
                        </a:lnSpc>
                        <a:spcAft>
                          <a:spcPts val="0"/>
                        </a:spcAft>
                        <a:tabLst>
                          <a:tab pos="1079500" algn="l"/>
                          <a:tab pos="201295" algn="l"/>
                          <a:tab pos="1079500" algn="l"/>
                          <a:tab pos="2473325" algn="l"/>
                          <a:tab pos="3150870" algn="l"/>
                          <a:tab pos="4231005" algn="l"/>
                        </a:tabLst>
                      </a:pPr>
                      <a:r>
                        <a:rPr lang="fr-FR" sz="2000" dirty="0">
                          <a:effectLst/>
                        </a:rPr>
                        <a:t>Professionnalisme</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98,1</a:t>
                      </a:r>
                      <a:endParaRPr lang="fr-CA" sz="200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3,70</a:t>
                      </a:r>
                      <a:endParaRPr lang="fr-CA" sz="2000">
                        <a:effectLst/>
                        <a:latin typeface="Times New Roman"/>
                        <a:ea typeface="Times New Roman"/>
                      </a:endParaRPr>
                    </a:p>
                  </a:txBody>
                  <a:tcPr marL="68580" marR="68580" marT="0" marB="0"/>
                </a:tc>
              </a:tr>
              <a:tr h="305321">
                <a:tc>
                  <a:txBody>
                    <a:bodyPr/>
                    <a:lstStyle/>
                    <a:p>
                      <a:pPr marL="201295" marR="365760" indent="-201295" algn="l">
                        <a:lnSpc>
                          <a:spcPct val="115000"/>
                        </a:lnSpc>
                        <a:spcAft>
                          <a:spcPts val="0"/>
                        </a:spcAft>
                        <a:tabLst>
                          <a:tab pos="1079500" algn="l"/>
                          <a:tab pos="201295" algn="l"/>
                          <a:tab pos="1079500" algn="l"/>
                          <a:tab pos="2473325" algn="l"/>
                          <a:tab pos="3150870" algn="l"/>
                          <a:tab pos="4231005" algn="l"/>
                        </a:tabLst>
                      </a:pPr>
                      <a:r>
                        <a:rPr lang="fr-FR" sz="2000" dirty="0">
                          <a:effectLst/>
                        </a:rPr>
                        <a:t>Climat de confiance</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98,1</a:t>
                      </a:r>
                      <a:endParaRPr lang="fr-CA" sz="200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3,67</a:t>
                      </a:r>
                      <a:endParaRPr lang="fr-CA" sz="2000">
                        <a:effectLst/>
                        <a:latin typeface="Times New Roman"/>
                        <a:ea typeface="Times New Roman"/>
                      </a:endParaRPr>
                    </a:p>
                  </a:txBody>
                  <a:tcPr marL="68580" marR="68580" marT="0" marB="0"/>
                </a:tc>
              </a:tr>
              <a:tr h="305321">
                <a:tc>
                  <a:txBody>
                    <a:bodyPr/>
                    <a:lstStyle/>
                    <a:p>
                      <a:pPr marL="201295" marR="365760" indent="-201295" algn="l">
                        <a:lnSpc>
                          <a:spcPct val="115000"/>
                        </a:lnSpc>
                        <a:spcAft>
                          <a:spcPts val="0"/>
                        </a:spcAft>
                        <a:tabLst>
                          <a:tab pos="1079500" algn="l"/>
                          <a:tab pos="201295" algn="l"/>
                          <a:tab pos="1079500" algn="l"/>
                          <a:tab pos="2473325" algn="l"/>
                          <a:tab pos="3150870" algn="l"/>
                          <a:tab pos="4231005" algn="l"/>
                        </a:tabLst>
                      </a:pPr>
                      <a:r>
                        <a:rPr lang="fr-FR" sz="2000" dirty="0">
                          <a:effectLst/>
                        </a:rPr>
                        <a:t>Me sentir écouté, pris au sérieux</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98,1</a:t>
                      </a:r>
                      <a:endParaRPr lang="fr-CA" sz="200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3,66</a:t>
                      </a:r>
                      <a:endParaRPr lang="fr-CA" sz="2000">
                        <a:effectLst/>
                        <a:latin typeface="Times New Roman"/>
                        <a:ea typeface="Times New Roman"/>
                      </a:endParaRPr>
                    </a:p>
                  </a:txBody>
                  <a:tcPr marL="68580" marR="68580" marT="0" marB="0"/>
                </a:tc>
              </a:tr>
              <a:tr h="305321">
                <a:tc>
                  <a:txBody>
                    <a:bodyPr/>
                    <a:lstStyle/>
                    <a:p>
                      <a:pPr marL="201295" marR="365760" indent="-201295" algn="l">
                        <a:lnSpc>
                          <a:spcPct val="115000"/>
                        </a:lnSpc>
                        <a:spcAft>
                          <a:spcPts val="0"/>
                        </a:spcAft>
                        <a:tabLst>
                          <a:tab pos="1079500" algn="l"/>
                          <a:tab pos="201295" algn="l"/>
                          <a:tab pos="1079500" algn="l"/>
                          <a:tab pos="2473325" algn="l"/>
                          <a:tab pos="3150870" algn="l"/>
                          <a:tab pos="4231005" algn="l"/>
                        </a:tabLst>
                      </a:pPr>
                      <a:r>
                        <a:rPr lang="fr-FR" sz="2000" dirty="0">
                          <a:effectLst/>
                        </a:rPr>
                        <a:t>Confidentialité</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92,7</a:t>
                      </a:r>
                      <a:endParaRPr lang="fr-CA" sz="200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3,63</a:t>
                      </a:r>
                      <a:endParaRPr lang="fr-CA" sz="2000">
                        <a:effectLst/>
                        <a:latin typeface="Times New Roman"/>
                        <a:ea typeface="Times New Roman"/>
                      </a:endParaRPr>
                    </a:p>
                  </a:txBody>
                  <a:tcPr marL="68580" marR="68580" marT="0" marB="0"/>
                </a:tc>
              </a:tr>
              <a:tr h="305321">
                <a:tc>
                  <a:txBody>
                    <a:bodyPr/>
                    <a:lstStyle/>
                    <a:p>
                      <a:pPr marL="201295" marR="365760" indent="-201295" algn="l">
                        <a:lnSpc>
                          <a:spcPct val="115000"/>
                        </a:lnSpc>
                        <a:spcAft>
                          <a:spcPts val="0"/>
                        </a:spcAft>
                        <a:tabLst>
                          <a:tab pos="1079500" algn="l"/>
                          <a:tab pos="201295" algn="l"/>
                          <a:tab pos="1079500" algn="l"/>
                          <a:tab pos="2473325" algn="l"/>
                          <a:tab pos="3150870" algn="l"/>
                          <a:tab pos="4231005" algn="l"/>
                        </a:tabLst>
                      </a:pPr>
                      <a:r>
                        <a:rPr lang="fr-FR" sz="2000" dirty="0">
                          <a:effectLst/>
                        </a:rPr>
                        <a:t>Ne pas se sentir jugé</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90,0</a:t>
                      </a:r>
                      <a:endParaRPr lang="fr-CA" sz="200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3,49</a:t>
                      </a:r>
                      <a:endParaRPr lang="fr-CA" sz="2000">
                        <a:effectLst/>
                        <a:latin typeface="Times New Roman"/>
                        <a:ea typeface="Times New Roman"/>
                      </a:endParaRPr>
                    </a:p>
                  </a:txBody>
                  <a:tcPr marL="68580" marR="68580" marT="0" marB="0"/>
                </a:tc>
              </a:tr>
              <a:tr h="305321">
                <a:tc>
                  <a:txBody>
                    <a:bodyPr/>
                    <a:lstStyle/>
                    <a:p>
                      <a:pPr marL="201295" marR="365760" indent="-201295" algn="l">
                        <a:lnSpc>
                          <a:spcPct val="115000"/>
                        </a:lnSpc>
                        <a:spcAft>
                          <a:spcPts val="0"/>
                        </a:spcAft>
                        <a:tabLst>
                          <a:tab pos="1079500" algn="l"/>
                          <a:tab pos="201295" algn="l"/>
                          <a:tab pos="1079500" algn="l"/>
                          <a:tab pos="2473325" algn="l"/>
                          <a:tab pos="3150870" algn="l"/>
                          <a:tab pos="4231005" algn="l"/>
                        </a:tabLst>
                      </a:pPr>
                      <a:r>
                        <a:rPr lang="fr-FR" sz="2000" dirty="0">
                          <a:effectLst/>
                        </a:rPr>
                        <a:t>Qualité de l’accueil  </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92,7</a:t>
                      </a:r>
                      <a:endParaRPr lang="fr-CA" sz="200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3,37</a:t>
                      </a:r>
                      <a:endParaRPr lang="fr-CA" sz="2000">
                        <a:effectLst/>
                        <a:latin typeface="Times New Roman"/>
                        <a:ea typeface="Times New Roman"/>
                      </a:endParaRPr>
                    </a:p>
                  </a:txBody>
                  <a:tcPr marL="68580" marR="68580" marT="0" marB="0"/>
                </a:tc>
              </a:tr>
              <a:tr h="305321">
                <a:tc>
                  <a:txBody>
                    <a:bodyPr/>
                    <a:lstStyle/>
                    <a:p>
                      <a:pPr marL="201295" marR="365760" indent="-201295" algn="l">
                        <a:lnSpc>
                          <a:spcPct val="115000"/>
                        </a:lnSpc>
                        <a:spcAft>
                          <a:spcPts val="0"/>
                        </a:spcAft>
                        <a:tabLst>
                          <a:tab pos="1079500" algn="l"/>
                          <a:tab pos="201295" algn="l"/>
                          <a:tab pos="1079500" algn="l"/>
                          <a:tab pos="2473325" algn="l"/>
                          <a:tab pos="3150870" algn="l"/>
                          <a:tab pos="4231005" algn="l"/>
                        </a:tabLst>
                      </a:pPr>
                      <a:r>
                        <a:rPr lang="fr-CA" sz="2000" dirty="0">
                          <a:effectLst/>
                        </a:rPr>
                        <a:t>Délais d’attente</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89,5</a:t>
                      </a:r>
                      <a:endParaRPr lang="fr-CA" sz="200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3,31</a:t>
                      </a:r>
                      <a:endParaRPr lang="fr-CA" sz="2000">
                        <a:effectLst/>
                        <a:latin typeface="Times New Roman"/>
                        <a:ea typeface="Times New Roman"/>
                      </a:endParaRPr>
                    </a:p>
                  </a:txBody>
                  <a:tcPr marL="68580" marR="68580" marT="0" marB="0"/>
                </a:tc>
              </a:tr>
              <a:tr h="305321">
                <a:tc>
                  <a:txBody>
                    <a:bodyPr/>
                    <a:lstStyle/>
                    <a:p>
                      <a:pPr marR="365760" algn="l">
                        <a:lnSpc>
                          <a:spcPct val="115000"/>
                        </a:lnSpc>
                        <a:spcAft>
                          <a:spcPts val="0"/>
                        </a:spcAft>
                        <a:tabLst>
                          <a:tab pos="1079500" algn="l"/>
                          <a:tab pos="201295" algn="l"/>
                          <a:tab pos="1079500" algn="l"/>
                          <a:tab pos="2473325" algn="l"/>
                          <a:tab pos="3150870" algn="l"/>
                          <a:tab pos="4231005" algn="l"/>
                        </a:tabLst>
                      </a:pPr>
                      <a:r>
                        <a:rPr lang="fr-FR" sz="2000" dirty="0">
                          <a:effectLst/>
                        </a:rPr>
                        <a:t>Réputation de l’organisme</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86,3</a:t>
                      </a:r>
                      <a:endParaRPr lang="fr-CA" sz="200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3,23</a:t>
                      </a:r>
                      <a:endParaRPr lang="fr-CA" sz="2000">
                        <a:effectLst/>
                        <a:latin typeface="Times New Roman"/>
                        <a:ea typeface="Times New Roman"/>
                      </a:endParaRPr>
                    </a:p>
                  </a:txBody>
                  <a:tcPr marL="68580" marR="68580" marT="0" marB="0"/>
                </a:tc>
              </a:tr>
              <a:tr h="305321">
                <a:tc>
                  <a:txBody>
                    <a:bodyPr/>
                    <a:lstStyle/>
                    <a:p>
                      <a:pPr marL="201295" marR="365760" indent="-201295" algn="l">
                        <a:lnSpc>
                          <a:spcPct val="115000"/>
                        </a:lnSpc>
                        <a:spcAft>
                          <a:spcPts val="0"/>
                        </a:spcAft>
                        <a:tabLst>
                          <a:tab pos="1079500" algn="l"/>
                          <a:tab pos="201295" algn="l"/>
                          <a:tab pos="1079500" algn="l"/>
                          <a:tab pos="2473325" algn="l"/>
                          <a:tab pos="3150870" algn="l"/>
                          <a:tab pos="4231005" algn="l"/>
                        </a:tabLst>
                      </a:pPr>
                      <a:r>
                        <a:rPr lang="fr-FR" sz="2000" dirty="0">
                          <a:effectLst/>
                        </a:rPr>
                        <a:t>Gratuité ou faible coût</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70,5</a:t>
                      </a:r>
                      <a:endParaRPr lang="fr-CA" sz="200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2,92</a:t>
                      </a:r>
                      <a:endParaRPr lang="fr-CA" sz="2000">
                        <a:effectLst/>
                        <a:latin typeface="Times New Roman"/>
                        <a:ea typeface="Times New Roman"/>
                      </a:endParaRPr>
                    </a:p>
                  </a:txBody>
                  <a:tcPr marL="68580" marR="68580" marT="0" marB="0"/>
                </a:tc>
              </a:tr>
              <a:tr h="305321">
                <a:tc>
                  <a:txBody>
                    <a:bodyPr/>
                    <a:lstStyle/>
                    <a:p>
                      <a:pPr marL="201295" marR="365760" indent="-201295" algn="l">
                        <a:lnSpc>
                          <a:spcPct val="115000"/>
                        </a:lnSpc>
                        <a:spcAft>
                          <a:spcPts val="0"/>
                        </a:spcAft>
                        <a:tabLst>
                          <a:tab pos="1079500" algn="l"/>
                          <a:tab pos="201295" algn="l"/>
                          <a:tab pos="1079500" algn="l"/>
                          <a:tab pos="2473325" algn="l"/>
                          <a:tab pos="3150870" algn="l"/>
                          <a:tab pos="4231005" algn="l"/>
                        </a:tabLst>
                      </a:pPr>
                      <a:r>
                        <a:rPr lang="fr-FR" sz="2000" dirty="0">
                          <a:effectLst/>
                        </a:rPr>
                        <a:t>Proximité du service</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73,3</a:t>
                      </a:r>
                      <a:endParaRPr lang="fr-CA" sz="200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2,91</a:t>
                      </a:r>
                      <a:endParaRPr lang="fr-CA" sz="2000">
                        <a:effectLst/>
                        <a:latin typeface="Times New Roman"/>
                        <a:ea typeface="Times New Roman"/>
                      </a:endParaRPr>
                    </a:p>
                  </a:txBody>
                  <a:tcPr marL="68580" marR="68580" marT="0" marB="0"/>
                </a:tc>
              </a:tr>
              <a:tr h="492369">
                <a:tc>
                  <a:txBody>
                    <a:bodyPr/>
                    <a:lstStyle/>
                    <a:p>
                      <a:pPr marL="201295" marR="365760" indent="-201295" algn="l">
                        <a:lnSpc>
                          <a:spcPct val="115000"/>
                        </a:lnSpc>
                        <a:spcAft>
                          <a:spcPts val="0"/>
                        </a:spcAft>
                        <a:tabLst>
                          <a:tab pos="1079500" algn="l"/>
                          <a:tab pos="201295" algn="l"/>
                          <a:tab pos="1079500" algn="l"/>
                          <a:tab pos="2473325" algn="l"/>
                          <a:tab pos="3150870" algn="l"/>
                          <a:tab pos="4231005" algn="l"/>
                        </a:tabLst>
                      </a:pPr>
                      <a:r>
                        <a:rPr lang="fr-FR" sz="2000" dirty="0">
                          <a:effectLst/>
                        </a:rPr>
                        <a:t>Disponibilité de soir et de fin de semaine</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66,4</a:t>
                      </a:r>
                      <a:endParaRPr lang="fr-CA" sz="200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a:effectLst/>
                        </a:rPr>
                        <a:t>2,89</a:t>
                      </a:r>
                      <a:endParaRPr lang="fr-CA" sz="2000">
                        <a:effectLst/>
                        <a:latin typeface="Times New Roman"/>
                        <a:ea typeface="Times New Roman"/>
                      </a:endParaRPr>
                    </a:p>
                  </a:txBody>
                  <a:tcPr marL="68580" marR="68580" marT="0" marB="0"/>
                </a:tc>
              </a:tr>
              <a:tr h="305321">
                <a:tc>
                  <a:txBody>
                    <a:bodyPr/>
                    <a:lstStyle/>
                    <a:p>
                      <a:pPr marL="201295" marR="365760" indent="-201295" algn="l">
                        <a:lnSpc>
                          <a:spcPct val="115000"/>
                        </a:lnSpc>
                        <a:spcAft>
                          <a:spcPts val="0"/>
                        </a:spcAft>
                        <a:tabLst>
                          <a:tab pos="1079500" algn="l"/>
                          <a:tab pos="201295" algn="l"/>
                          <a:tab pos="1079500" algn="l"/>
                          <a:tab pos="2473325" algn="l"/>
                          <a:tab pos="3150870" algn="l"/>
                          <a:tab pos="4231005" algn="l"/>
                        </a:tabLst>
                      </a:pPr>
                      <a:r>
                        <a:rPr lang="fr-FR" sz="2000" dirty="0">
                          <a:effectLst/>
                        </a:rPr>
                        <a:t>Sexe de l’intervenant/e</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dirty="0">
                          <a:effectLst/>
                        </a:rPr>
                        <a:t>12,7</a:t>
                      </a:r>
                      <a:endParaRPr lang="fr-CA" sz="2000" dirty="0">
                        <a:effectLst/>
                        <a:latin typeface="Times New Roman"/>
                        <a:ea typeface="Times New Roman"/>
                      </a:endParaRPr>
                    </a:p>
                  </a:txBody>
                  <a:tcPr marL="68580" marR="68580"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2000" dirty="0">
                          <a:effectLst/>
                        </a:rPr>
                        <a:t>1,66</a:t>
                      </a:r>
                      <a:endParaRPr lang="fr-CA" sz="2000" dirty="0">
                        <a:effectLst/>
                        <a:latin typeface="Times New Roman"/>
                        <a:ea typeface="Times New Roman"/>
                      </a:endParaRPr>
                    </a:p>
                  </a:txBody>
                  <a:tcPr marL="68580" marR="68580" marT="0" marB="0"/>
                </a:tc>
              </a:tr>
            </a:tbl>
          </a:graphicData>
        </a:graphic>
      </p:graphicFrame>
      <p:sp>
        <p:nvSpPr>
          <p:cNvPr id="8" name="Rectangle 1"/>
          <p:cNvSpPr>
            <a:spLocks noChangeArrowheads="1"/>
          </p:cNvSpPr>
          <p:nvPr/>
        </p:nvSpPr>
        <p:spPr bwMode="auto">
          <a:xfrm>
            <a:off x="3352800" y="24542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800" b="0" i="0" u="none" strike="noStrike" cap="none" normalizeH="0" baseline="0" smtClean="0">
                <a:ln>
                  <a:noFill/>
                </a:ln>
                <a:solidFill>
                  <a:schemeClr val="tx1"/>
                </a:solidFill>
                <a:effectLst/>
                <a:latin typeface="Arial" pitchFamily="34" charset="0"/>
                <a:cs typeface="Arial" pitchFamily="34" charset="0"/>
              </a:rPr>
              <a:t/>
            </a:r>
            <a:br>
              <a:rPr kumimoji="0" lang="fr-CA" altLang="fr-FR" sz="1800" b="0" i="0" u="none" strike="noStrike" cap="none" normalizeH="0" baseline="0" smtClean="0">
                <a:ln>
                  <a:noFill/>
                </a:ln>
                <a:solidFill>
                  <a:schemeClr val="tx1"/>
                </a:solidFill>
                <a:effectLst/>
                <a:latin typeface="Arial" pitchFamily="34" charset="0"/>
                <a:cs typeface="Arial" pitchFamily="34" charset="0"/>
              </a:rPr>
            </a:br>
            <a:endParaRPr kumimoji="0" lang="fr-CA"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5362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65384" y="93785"/>
            <a:ext cx="9144000" cy="1143000"/>
          </a:xfrm>
        </p:spPr>
        <p:txBody>
          <a:bodyPr/>
          <a:lstStyle/>
          <a:p>
            <a:r>
              <a:rPr lang="fr-CA" dirty="0" smtClean="0"/>
              <a:t>Freins dans la demande d’aide</a:t>
            </a:r>
            <a:endParaRPr lang="fr-CA" dirty="0"/>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32</a:t>
            </a:fld>
            <a:endParaRPr lang="en-US" dirty="0"/>
          </a:p>
        </p:txBody>
      </p:sp>
      <p:graphicFrame>
        <p:nvGraphicFramePr>
          <p:cNvPr id="10" name="Tableau 9"/>
          <p:cNvGraphicFramePr>
            <a:graphicFrameLocks noGrp="1"/>
          </p:cNvGraphicFramePr>
          <p:nvPr>
            <p:extLst>
              <p:ext uri="{D42A27DB-BD31-4B8C-83A1-F6EECF244321}">
                <p14:modId xmlns:p14="http://schemas.microsoft.com/office/powerpoint/2010/main" val="3580070766"/>
              </p:ext>
            </p:extLst>
          </p:nvPr>
        </p:nvGraphicFramePr>
        <p:xfrm>
          <a:off x="668216" y="1395044"/>
          <a:ext cx="10539046" cy="5032646"/>
        </p:xfrm>
        <a:graphic>
          <a:graphicData uri="http://schemas.openxmlformats.org/drawingml/2006/table">
            <a:tbl>
              <a:tblPr firstRow="1" firstCol="1" lastRow="1" lastCol="1" bandRow="1" bandCol="1">
                <a:tableStyleId>{B301B821-A1FF-4177-AEE7-76D212191A09}</a:tableStyleId>
              </a:tblPr>
              <a:tblGrid>
                <a:gridCol w="8405446"/>
                <a:gridCol w="1090246"/>
                <a:gridCol w="1043354"/>
              </a:tblGrid>
              <a:tr h="328248">
                <a:tc>
                  <a:txBody>
                    <a:bodyPr/>
                    <a:lstStyle/>
                    <a:p>
                      <a:pPr marR="45720">
                        <a:lnSpc>
                          <a:spcPct val="115000"/>
                        </a:lnSpc>
                        <a:spcAft>
                          <a:spcPts val="0"/>
                        </a:spcAft>
                        <a:tabLst>
                          <a:tab pos="1079500" algn="l"/>
                          <a:tab pos="274320" algn="l"/>
                          <a:tab pos="1079500" algn="l"/>
                          <a:tab pos="3150870" algn="l"/>
                          <a:tab pos="4231005" algn="l"/>
                        </a:tabLst>
                      </a:pPr>
                      <a:r>
                        <a:rPr lang="fr-FR" sz="1800" cap="small" dirty="0">
                          <a:effectLst/>
                        </a:rPr>
                        <a:t>Énoncé</a:t>
                      </a:r>
                      <a:endParaRPr lang="fr-CA" sz="1800" dirty="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1079500" algn="l"/>
                          <a:tab pos="3150870" algn="l"/>
                          <a:tab pos="4231005" algn="l"/>
                        </a:tabLst>
                      </a:pPr>
                      <a:r>
                        <a:rPr lang="fr-FR" sz="1800">
                          <a:effectLst/>
                        </a:rPr>
                        <a:t>%</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1079500" algn="l"/>
                          <a:tab pos="3150870" algn="l"/>
                          <a:tab pos="4231005" algn="l"/>
                        </a:tabLst>
                      </a:pPr>
                      <a:r>
                        <a:rPr lang="fr-FR" sz="1800">
                          <a:effectLst/>
                        </a:rPr>
                        <a:t>Indice</a:t>
                      </a:r>
                      <a:endParaRPr lang="fr-CA" sz="1800">
                        <a:effectLst/>
                        <a:latin typeface="Times New Roman"/>
                        <a:ea typeface="Times New Roman"/>
                      </a:endParaRPr>
                    </a:p>
                  </a:txBody>
                  <a:tcPr marL="23605" marR="23605" marT="0" marB="0"/>
                </a:tc>
              </a:tr>
              <a:tr h="328246">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1800">
                          <a:effectLst/>
                        </a:rPr>
                        <a:t>Je n’aime pas me sentir contrôlé par les autres</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92,4</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dirty="0">
                          <a:effectLst/>
                        </a:rPr>
                        <a:t>3,56</a:t>
                      </a:r>
                      <a:endParaRPr lang="fr-CA" sz="1800" dirty="0">
                        <a:effectLst/>
                        <a:latin typeface="Times New Roman"/>
                        <a:ea typeface="Times New Roman"/>
                      </a:endParaRPr>
                    </a:p>
                  </a:txBody>
                  <a:tcPr marL="44726" marR="44726" marT="0" marB="0"/>
                </a:tc>
              </a:tr>
              <a:tr h="398585">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1800">
                          <a:effectLst/>
                        </a:rPr>
                        <a:t>J’aime mieux régler mes problèmes par moi-même</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74,9</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dirty="0">
                          <a:effectLst/>
                        </a:rPr>
                        <a:t>2,94</a:t>
                      </a:r>
                      <a:endParaRPr lang="fr-CA" sz="1800" dirty="0">
                        <a:effectLst/>
                        <a:latin typeface="Times New Roman"/>
                        <a:ea typeface="Times New Roman"/>
                      </a:endParaRPr>
                    </a:p>
                  </a:txBody>
                  <a:tcPr marL="44726" marR="44726" marT="0" marB="0"/>
                </a:tc>
              </a:tr>
              <a:tr h="351692">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1800">
                          <a:effectLst/>
                        </a:rPr>
                        <a:t>Ça va se régler avec le temps</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68,4</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dirty="0">
                          <a:effectLst/>
                        </a:rPr>
                        <a:t>2,62</a:t>
                      </a:r>
                      <a:endParaRPr lang="fr-CA" sz="1800" dirty="0">
                        <a:effectLst/>
                        <a:latin typeface="Times New Roman"/>
                        <a:ea typeface="Times New Roman"/>
                      </a:endParaRPr>
                    </a:p>
                  </a:txBody>
                  <a:tcPr marL="44726" marR="44726" marT="0" marB="0"/>
                </a:tc>
              </a:tr>
              <a:tr h="401290">
                <a:tc>
                  <a:txBody>
                    <a:bodyPr/>
                    <a:lstStyle/>
                    <a:p>
                      <a:pPr marL="201295" marR="365760" indent="-201295">
                        <a:lnSpc>
                          <a:spcPct val="115000"/>
                        </a:lnSpc>
                        <a:spcAft>
                          <a:spcPts val="0"/>
                        </a:spcAft>
                        <a:tabLst>
                          <a:tab pos="1079500" algn="l"/>
                          <a:tab pos="201295" algn="l"/>
                          <a:tab pos="1079500" algn="l"/>
                          <a:tab pos="3150870" algn="l"/>
                          <a:tab pos="4231005" algn="l"/>
                        </a:tabLst>
                      </a:pPr>
                      <a:r>
                        <a:rPr lang="fr-CA" sz="1800">
                          <a:effectLst/>
                        </a:rPr>
                        <a:t>La vie privée est importante pour moi et je ne veux pas qu’une autre personne soit au courant de mes problèmes</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52,2</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2,49</a:t>
                      </a:r>
                      <a:endParaRPr lang="fr-CA" sz="1800">
                        <a:effectLst/>
                        <a:latin typeface="Times New Roman"/>
                        <a:ea typeface="Times New Roman"/>
                      </a:endParaRPr>
                    </a:p>
                  </a:txBody>
                  <a:tcPr marL="44726" marR="44726" marT="0" marB="0"/>
                </a:tc>
              </a:tr>
              <a:tr h="401290">
                <a:tc>
                  <a:txBody>
                    <a:bodyPr/>
                    <a:lstStyle/>
                    <a:p>
                      <a:pPr marL="201295" marR="365760" indent="-201295">
                        <a:lnSpc>
                          <a:spcPct val="115000"/>
                        </a:lnSpc>
                        <a:spcAft>
                          <a:spcPts val="0"/>
                        </a:spcAft>
                        <a:tabLst>
                          <a:tab pos="1079500" algn="l"/>
                          <a:tab pos="201295" algn="l"/>
                          <a:tab pos="1079500" algn="l"/>
                          <a:tab pos="3150870" algn="l"/>
                          <a:tab pos="4231005" algn="l"/>
                        </a:tabLst>
                      </a:pPr>
                      <a:r>
                        <a:rPr lang="fr-CA" sz="1800">
                          <a:effectLst/>
                        </a:rPr>
                        <a:t>Je suis gêné de parler de ma situation personnelle</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47,2</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2,34</a:t>
                      </a:r>
                      <a:endParaRPr lang="fr-CA" sz="1800">
                        <a:effectLst/>
                        <a:latin typeface="Times New Roman"/>
                        <a:ea typeface="Times New Roman"/>
                      </a:endParaRPr>
                    </a:p>
                  </a:txBody>
                  <a:tcPr marL="44726" marR="44726" marT="0" marB="0"/>
                </a:tc>
              </a:tr>
              <a:tr h="339374">
                <a:tc>
                  <a:txBody>
                    <a:bodyPr/>
                    <a:lstStyle/>
                    <a:p>
                      <a:pPr marL="201295" marR="365760" indent="-201295">
                        <a:lnSpc>
                          <a:spcPct val="115000"/>
                        </a:lnSpc>
                        <a:spcAft>
                          <a:spcPts val="0"/>
                        </a:spcAft>
                        <a:tabLst>
                          <a:tab pos="1079500" algn="l"/>
                          <a:tab pos="201295" algn="l"/>
                          <a:tab pos="1079500" algn="l"/>
                          <a:tab pos="3150870" algn="l"/>
                          <a:tab pos="4231005" algn="l"/>
                        </a:tabLst>
                      </a:pPr>
                      <a:r>
                        <a:rPr lang="fr-CA" sz="1800">
                          <a:effectLst/>
                        </a:rPr>
                        <a:t>Je n’ai aucune idée de l’aide qui est disponible  </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39,1</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2,19</a:t>
                      </a:r>
                      <a:endParaRPr lang="fr-CA" sz="1800">
                        <a:effectLst/>
                        <a:latin typeface="Times New Roman"/>
                        <a:ea typeface="Times New Roman"/>
                      </a:endParaRPr>
                    </a:p>
                  </a:txBody>
                  <a:tcPr marL="44726" marR="44726" marT="0" marB="0"/>
                </a:tc>
              </a:tr>
              <a:tr h="401290">
                <a:tc>
                  <a:txBody>
                    <a:bodyPr/>
                    <a:lstStyle/>
                    <a:p>
                      <a:pPr marR="365760">
                        <a:lnSpc>
                          <a:spcPct val="115000"/>
                        </a:lnSpc>
                        <a:spcAft>
                          <a:spcPts val="0"/>
                        </a:spcAft>
                        <a:tabLst>
                          <a:tab pos="1079500" algn="l"/>
                          <a:tab pos="201295" algn="l"/>
                          <a:tab pos="1079500" algn="l"/>
                          <a:tab pos="3150870" algn="l"/>
                          <a:tab pos="4231005" algn="l"/>
                        </a:tabLst>
                      </a:pPr>
                      <a:r>
                        <a:rPr lang="fr-CA" sz="1800">
                          <a:effectLst/>
                        </a:rPr>
                        <a:t>Je ne pense pas que les services vont m’apporter quelque chose d’aidant</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28,9</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dirty="0">
                          <a:effectLst/>
                        </a:rPr>
                        <a:t>1,99</a:t>
                      </a:r>
                      <a:endParaRPr lang="fr-CA" sz="1800" dirty="0">
                        <a:effectLst/>
                        <a:latin typeface="Times New Roman"/>
                        <a:ea typeface="Times New Roman"/>
                      </a:endParaRPr>
                    </a:p>
                  </a:txBody>
                  <a:tcPr marL="44726" marR="44726" marT="0" marB="0"/>
                </a:tc>
              </a:tr>
              <a:tr h="372433">
                <a:tc>
                  <a:txBody>
                    <a:bodyPr/>
                    <a:lstStyle/>
                    <a:p>
                      <a:pPr marL="201295" marR="365760" indent="-201295">
                        <a:lnSpc>
                          <a:spcPct val="115000"/>
                        </a:lnSpc>
                        <a:spcAft>
                          <a:spcPts val="0"/>
                        </a:spcAft>
                        <a:tabLst>
                          <a:tab pos="1079500" algn="l"/>
                          <a:tab pos="201295" algn="l"/>
                          <a:tab pos="1079500" algn="l"/>
                          <a:tab pos="3150870" algn="l"/>
                          <a:tab pos="4231005" algn="l"/>
                        </a:tabLst>
                      </a:pPr>
                      <a:r>
                        <a:rPr lang="fr-CA" sz="1800">
                          <a:effectLst/>
                        </a:rPr>
                        <a:t>Je n’ai pas confiance aux professionnels en intervention psychosociale</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CA" sz="1800">
                          <a:effectLst/>
                        </a:rPr>
                        <a:t>29,4</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CA" sz="1800">
                          <a:effectLst/>
                        </a:rPr>
                        <a:t>1,96</a:t>
                      </a:r>
                      <a:endParaRPr lang="fr-CA" sz="1800">
                        <a:effectLst/>
                        <a:latin typeface="Times New Roman"/>
                        <a:ea typeface="Times New Roman"/>
                      </a:endParaRPr>
                    </a:p>
                  </a:txBody>
                  <a:tcPr marL="44726" marR="44726" marT="0" marB="0"/>
                </a:tc>
              </a:tr>
              <a:tr h="401290">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1800">
                          <a:effectLst/>
                        </a:rPr>
                        <a:t>Je peux difficilement me libérer pour un rendez-vous </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29,1</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1,93</a:t>
                      </a:r>
                      <a:endParaRPr lang="fr-CA" sz="1800">
                        <a:effectLst/>
                        <a:latin typeface="Times New Roman"/>
                        <a:ea typeface="Times New Roman"/>
                      </a:endParaRPr>
                    </a:p>
                  </a:txBody>
                  <a:tcPr marL="44726" marR="44726" marT="0" marB="0"/>
                </a:tc>
              </a:tr>
              <a:tr h="348987">
                <a:tc>
                  <a:txBody>
                    <a:bodyPr/>
                    <a:lstStyle/>
                    <a:p>
                      <a:pPr marL="201295" marR="365760" indent="-201295">
                        <a:lnSpc>
                          <a:spcPct val="115000"/>
                        </a:lnSpc>
                        <a:spcAft>
                          <a:spcPts val="0"/>
                        </a:spcAft>
                        <a:tabLst>
                          <a:tab pos="1079500" algn="l"/>
                          <a:tab pos="201295" algn="l"/>
                          <a:tab pos="1079500" algn="l"/>
                          <a:tab pos="3150870" algn="l"/>
                          <a:tab pos="4231005" algn="l"/>
                        </a:tabLst>
                      </a:pPr>
                      <a:r>
                        <a:rPr lang="fr-FR" sz="1800">
                          <a:effectLst/>
                        </a:rPr>
                        <a:t>Je me sentirais faible de demander de l’aide</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25,4</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1,91</a:t>
                      </a:r>
                      <a:endParaRPr lang="fr-CA" sz="1800">
                        <a:effectLst/>
                        <a:latin typeface="Times New Roman"/>
                        <a:ea typeface="Times New Roman"/>
                      </a:endParaRPr>
                    </a:p>
                  </a:txBody>
                  <a:tcPr marL="44726" marR="44726" marT="0" marB="0"/>
                </a:tc>
              </a:tr>
              <a:tr h="401290">
                <a:tc>
                  <a:txBody>
                    <a:bodyPr/>
                    <a:lstStyle/>
                    <a:p>
                      <a:pPr marL="201295" marR="365760" indent="-201295">
                        <a:lnSpc>
                          <a:spcPct val="115000"/>
                        </a:lnSpc>
                        <a:spcAft>
                          <a:spcPts val="0"/>
                        </a:spcAft>
                        <a:tabLst>
                          <a:tab pos="1079500" algn="l"/>
                          <a:tab pos="201295" algn="l"/>
                          <a:tab pos="1079500" algn="l"/>
                          <a:tab pos="3150870" algn="l"/>
                          <a:tab pos="4231005" algn="l"/>
                        </a:tabLst>
                      </a:pPr>
                      <a:r>
                        <a:rPr lang="fr-CA" sz="1800">
                          <a:effectLst/>
                        </a:rPr>
                        <a:t>Je n’ai pas confiance aux professionnels en santé physique  </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14,5</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1,62</a:t>
                      </a:r>
                      <a:endParaRPr lang="fr-CA" sz="1800">
                        <a:effectLst/>
                        <a:latin typeface="Times New Roman"/>
                        <a:ea typeface="Times New Roman"/>
                      </a:endParaRPr>
                    </a:p>
                  </a:txBody>
                  <a:tcPr marL="44726" marR="44726" marT="0" marB="0"/>
                </a:tc>
              </a:tr>
              <a:tr h="348987">
                <a:tc>
                  <a:txBody>
                    <a:bodyPr/>
                    <a:lstStyle/>
                    <a:p>
                      <a:pPr marL="201295" marR="365760" indent="-201295">
                        <a:lnSpc>
                          <a:spcPct val="115000"/>
                        </a:lnSpc>
                        <a:spcAft>
                          <a:spcPts val="0"/>
                        </a:spcAft>
                        <a:tabLst>
                          <a:tab pos="1079500" algn="l"/>
                          <a:tab pos="201295" algn="l"/>
                          <a:tab pos="1079500" algn="l"/>
                          <a:tab pos="3150870" algn="l"/>
                          <a:tab pos="4231005" algn="l"/>
                        </a:tabLst>
                      </a:pPr>
                      <a:r>
                        <a:rPr lang="fr-CA" sz="1800" dirty="0">
                          <a:effectLst/>
                        </a:rPr>
                        <a:t>J’ai vécu une mauvaise expérience dans le passé avec les services </a:t>
                      </a:r>
                      <a:endParaRPr lang="fr-CA" sz="1800" dirty="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a:effectLst/>
                        </a:rPr>
                        <a:t>15,6</a:t>
                      </a:r>
                      <a:endParaRPr lang="fr-CA" sz="1800">
                        <a:effectLst/>
                        <a:latin typeface="Times New Roman"/>
                        <a:ea typeface="Times New Roman"/>
                      </a:endParaRPr>
                    </a:p>
                  </a:txBody>
                  <a:tcPr marL="44726" marR="44726" marT="0" marB="0"/>
                </a:tc>
                <a:tc>
                  <a:txBody>
                    <a:bodyPr/>
                    <a:lstStyle/>
                    <a:p>
                      <a:pPr marR="365760" algn="ctr">
                        <a:lnSpc>
                          <a:spcPct val="115000"/>
                        </a:lnSpc>
                        <a:spcAft>
                          <a:spcPts val="0"/>
                        </a:spcAft>
                        <a:tabLst>
                          <a:tab pos="1079500" algn="l"/>
                          <a:tab pos="278130" algn="dec"/>
                          <a:tab pos="1079500" algn="l"/>
                          <a:tab pos="3150870" algn="l"/>
                          <a:tab pos="4231005" algn="l"/>
                        </a:tabLst>
                      </a:pPr>
                      <a:r>
                        <a:rPr lang="fr-FR" sz="1800" dirty="0">
                          <a:effectLst/>
                        </a:rPr>
                        <a:t>1,50</a:t>
                      </a:r>
                      <a:endParaRPr lang="fr-CA" sz="1800" dirty="0">
                        <a:effectLst/>
                        <a:latin typeface="Times New Roman"/>
                        <a:ea typeface="Times New Roman"/>
                      </a:endParaRPr>
                    </a:p>
                  </a:txBody>
                  <a:tcPr marL="44726" marR="44726" marT="0" marB="0"/>
                </a:tc>
              </a:tr>
            </a:tbl>
          </a:graphicData>
        </a:graphic>
      </p:graphicFrame>
      <p:sp>
        <p:nvSpPr>
          <p:cNvPr id="11" name="Rectangle 4"/>
          <p:cNvSpPr>
            <a:spLocks noChangeArrowheads="1"/>
          </p:cNvSpPr>
          <p:nvPr/>
        </p:nvSpPr>
        <p:spPr bwMode="auto">
          <a:xfrm>
            <a:off x="4275138" y="6302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800" b="0" i="0" u="none" strike="noStrike" cap="none" normalizeH="0" baseline="0" smtClean="0">
                <a:ln>
                  <a:noFill/>
                </a:ln>
                <a:solidFill>
                  <a:schemeClr val="tx1"/>
                </a:solidFill>
                <a:effectLst/>
                <a:latin typeface="Arial" pitchFamily="34" charset="0"/>
                <a:cs typeface="Arial" pitchFamily="34" charset="0"/>
              </a:rPr>
              <a:t/>
            </a:r>
            <a:br>
              <a:rPr kumimoji="0" lang="fr-CA" altLang="fr-FR" sz="1800" b="0" i="0" u="none" strike="noStrike" cap="none" normalizeH="0" baseline="0" smtClean="0">
                <a:ln>
                  <a:noFill/>
                </a:ln>
                <a:solidFill>
                  <a:schemeClr val="tx1"/>
                </a:solidFill>
                <a:effectLst/>
                <a:latin typeface="Arial" pitchFamily="34" charset="0"/>
                <a:cs typeface="Arial" pitchFamily="34" charset="0"/>
              </a:rPr>
            </a:br>
            <a:endParaRPr kumimoji="0" lang="fr-CA"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92972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Freins au recours à l’aide selon les caractéristiques sociodémographiques</a:t>
            </a:r>
            <a:endParaRPr lang="fr-CA" dirty="0"/>
          </a:p>
        </p:txBody>
      </p:sp>
      <p:sp>
        <p:nvSpPr>
          <p:cNvPr id="3" name="Espace réservé du contenu 2"/>
          <p:cNvSpPr>
            <a:spLocks noGrp="1"/>
          </p:cNvSpPr>
          <p:nvPr>
            <p:ph idx="1"/>
          </p:nvPr>
        </p:nvSpPr>
        <p:spPr>
          <a:xfrm>
            <a:off x="1289538" y="1714500"/>
            <a:ext cx="10292862" cy="4457700"/>
          </a:xfrm>
        </p:spPr>
        <p:txBody>
          <a:bodyPr>
            <a:normAutofit lnSpcReduction="10000"/>
          </a:bodyPr>
          <a:lstStyle/>
          <a:p>
            <a:pPr algn="just"/>
            <a:r>
              <a:rPr lang="fr-CA" sz="2400" dirty="0" smtClean="0">
                <a:solidFill>
                  <a:schemeClr val="accent1">
                    <a:lumMod val="50000"/>
                  </a:schemeClr>
                </a:solidFill>
              </a:rPr>
              <a:t>Plus jeunes sont + nombreux à préférer se débrouiller seuls et à avoir de difficulté à se libérer pour aller consulter.</a:t>
            </a:r>
          </a:p>
          <a:p>
            <a:pPr algn="just"/>
            <a:r>
              <a:rPr lang="fr-CA" sz="2400" dirty="0" smtClean="0">
                <a:solidFill>
                  <a:schemeClr val="accent1">
                    <a:lumMod val="50000"/>
                  </a:schemeClr>
                </a:solidFill>
              </a:rPr>
              <a:t>H plus âgés sont plus souvent méfiants envers les services psychosociaux.</a:t>
            </a:r>
          </a:p>
          <a:p>
            <a:pPr algn="just"/>
            <a:r>
              <a:rPr lang="fr-CA" sz="2400" dirty="0" smtClean="0">
                <a:solidFill>
                  <a:schemeClr val="accent1">
                    <a:lumMod val="50000"/>
                  </a:schemeClr>
                </a:solidFill>
              </a:rPr>
              <a:t>Les moins </a:t>
            </a:r>
            <a:r>
              <a:rPr lang="fr-CA" sz="2400" dirty="0" smtClean="0">
                <a:solidFill>
                  <a:schemeClr val="accent1">
                    <a:lumMod val="50000"/>
                  </a:schemeClr>
                </a:solidFill>
              </a:rPr>
              <a:t>scolarisés </a:t>
            </a:r>
            <a:r>
              <a:rPr lang="fr-CA" sz="2400" dirty="0" smtClean="0">
                <a:solidFill>
                  <a:schemeClr val="accent1">
                    <a:lumMod val="50000"/>
                  </a:schemeClr>
                </a:solidFill>
              </a:rPr>
              <a:t>et les moins fortunés considèrent, en plus grand nombre, la vie privée très importante et à n’avoir aucune idée de l’aide disponible.</a:t>
            </a:r>
          </a:p>
          <a:p>
            <a:pPr algn="just"/>
            <a:r>
              <a:rPr lang="fr-CA" sz="2400" dirty="0" smtClean="0">
                <a:solidFill>
                  <a:schemeClr val="accent1">
                    <a:lumMod val="50000"/>
                  </a:schemeClr>
                </a:solidFill>
              </a:rPr>
              <a:t>Les H vivant seuls sont proportionnellement plus nombreux à vouloir régler leurs problèmes tout seuls.</a:t>
            </a:r>
          </a:p>
          <a:p>
            <a:pPr algn="just"/>
            <a:r>
              <a:rPr lang="fr-CA" sz="2400" dirty="0" smtClean="0">
                <a:solidFill>
                  <a:schemeClr val="accent1">
                    <a:lumMod val="50000"/>
                  </a:schemeClr>
                </a:solidFill>
              </a:rPr>
              <a:t>19% considèrent que les services témoignent rarement ou jamais de sensibilité à l’égard des H, surtout chez les plus jeunes.</a:t>
            </a:r>
          </a:p>
          <a:p>
            <a:pPr algn="just"/>
            <a:r>
              <a:rPr lang="fr-CA" sz="2400" dirty="0" smtClean="0">
                <a:solidFill>
                  <a:schemeClr val="accent1">
                    <a:lumMod val="50000"/>
                  </a:schemeClr>
                </a:solidFill>
              </a:rPr>
              <a:t>51% considèrent que des services spécifiques aux H devraient être offerts.</a:t>
            </a:r>
            <a:endParaRPr lang="fr-CA" sz="2400" dirty="0">
              <a:solidFill>
                <a:schemeClr val="accent1">
                  <a:lumMod val="50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33</a:t>
            </a:fld>
            <a:endParaRPr lang="en-US" dirty="0"/>
          </a:p>
        </p:txBody>
      </p:sp>
    </p:spTree>
    <p:extLst>
      <p:ext uri="{BB962C8B-B14F-4D97-AF65-F5344CB8AC3E}">
        <p14:creationId xmlns:p14="http://schemas.microsoft.com/office/powerpoint/2010/main" val="741153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Conclusions préliminaires du sondage</a:t>
            </a:r>
            <a:endParaRPr lang="fr-CA" dirty="0"/>
          </a:p>
        </p:txBody>
      </p:sp>
      <p:sp>
        <p:nvSpPr>
          <p:cNvPr id="3" name="Espace réservé du contenu 2"/>
          <p:cNvSpPr>
            <a:spLocks noGrp="1"/>
          </p:cNvSpPr>
          <p:nvPr>
            <p:ph idx="1"/>
          </p:nvPr>
        </p:nvSpPr>
        <p:spPr>
          <a:xfrm>
            <a:off x="1524000" y="1714500"/>
            <a:ext cx="10187354" cy="4457700"/>
          </a:xfrm>
        </p:spPr>
        <p:txBody>
          <a:bodyPr>
            <a:normAutofit/>
          </a:bodyPr>
          <a:lstStyle/>
          <a:p>
            <a:r>
              <a:rPr lang="fr-CA" sz="2400" dirty="0" smtClean="0">
                <a:solidFill>
                  <a:schemeClr val="accent1">
                    <a:lumMod val="50000"/>
                  </a:schemeClr>
                </a:solidFill>
              </a:rPr>
              <a:t>Changements importants sur le plan générationnel, mais les nouvelles générations ne sont pas à des « années lumières » des précédentes :</a:t>
            </a:r>
          </a:p>
          <a:p>
            <a:pPr lvl="1"/>
            <a:r>
              <a:rPr lang="fr-CA" sz="2200" dirty="0" smtClean="0">
                <a:solidFill>
                  <a:schemeClr val="accent1">
                    <a:lumMod val="50000"/>
                  </a:schemeClr>
                </a:solidFill>
              </a:rPr>
              <a:t>Les jeunes hommes s’éloignent des modèles traditionnels quant aux rôles de genre et au partage des tâches.</a:t>
            </a:r>
          </a:p>
          <a:p>
            <a:pPr lvl="1"/>
            <a:r>
              <a:rPr lang="fr-CA" sz="2200" dirty="0" smtClean="0">
                <a:solidFill>
                  <a:schemeClr val="accent1">
                    <a:lumMod val="50000"/>
                  </a:schemeClr>
                </a:solidFill>
              </a:rPr>
              <a:t>Mais ils demeurent avec des freins importants sur le plan de la demande d’aide.</a:t>
            </a:r>
          </a:p>
          <a:p>
            <a:r>
              <a:rPr lang="fr-CA" sz="2400" dirty="0" smtClean="0">
                <a:solidFill>
                  <a:schemeClr val="accent1">
                    <a:lumMod val="50000"/>
                  </a:schemeClr>
                </a:solidFill>
              </a:rPr>
              <a:t>Les points qui jouent en défaveur de la demande d’aide : </a:t>
            </a:r>
          </a:p>
          <a:p>
            <a:pPr lvl="1"/>
            <a:r>
              <a:rPr lang="fr-CA" sz="2200" dirty="0" smtClean="0">
                <a:solidFill>
                  <a:schemeClr val="accent1">
                    <a:lumMod val="50000"/>
                  </a:schemeClr>
                </a:solidFill>
              </a:rPr>
              <a:t>+ jeunes</a:t>
            </a:r>
          </a:p>
          <a:p>
            <a:pPr lvl="1"/>
            <a:r>
              <a:rPr lang="fr-CA" sz="2200" dirty="0" smtClean="0">
                <a:solidFill>
                  <a:schemeClr val="accent1">
                    <a:lumMod val="50000"/>
                  </a:schemeClr>
                </a:solidFill>
              </a:rPr>
              <a:t>- scolarisés</a:t>
            </a:r>
          </a:p>
          <a:p>
            <a:pPr lvl="1"/>
            <a:r>
              <a:rPr lang="fr-CA" sz="2200" dirty="0" smtClean="0">
                <a:solidFill>
                  <a:schemeClr val="accent1">
                    <a:lumMod val="50000"/>
                  </a:schemeClr>
                </a:solidFill>
              </a:rPr>
              <a:t>- de revenu</a:t>
            </a:r>
            <a:endParaRPr lang="fr-CA" sz="2400" dirty="0" smtClean="0">
              <a:solidFill>
                <a:schemeClr val="accent1">
                  <a:lumMod val="50000"/>
                </a:schemeClr>
              </a:solidFill>
            </a:endParaRPr>
          </a:p>
          <a:p>
            <a:endParaRPr lang="fr-CA" sz="2400" dirty="0"/>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34</a:t>
            </a:fld>
            <a:endParaRPr lang="en-US" dirty="0"/>
          </a:p>
        </p:txBody>
      </p:sp>
    </p:spTree>
    <p:extLst>
      <p:ext uri="{BB962C8B-B14F-4D97-AF65-F5344CB8AC3E}">
        <p14:creationId xmlns:p14="http://schemas.microsoft.com/office/powerpoint/2010/main" val="3923130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Prochaines étapes</a:t>
            </a:r>
            <a:endParaRPr lang="fr-CA" dirty="0"/>
          </a:p>
        </p:txBody>
      </p:sp>
      <p:sp>
        <p:nvSpPr>
          <p:cNvPr id="3" name="Espace réservé du contenu 2"/>
          <p:cNvSpPr>
            <a:spLocks noGrp="1"/>
          </p:cNvSpPr>
          <p:nvPr>
            <p:ph idx="1"/>
          </p:nvPr>
        </p:nvSpPr>
        <p:spPr/>
        <p:txBody>
          <a:bodyPr>
            <a:normAutofit/>
          </a:bodyPr>
          <a:lstStyle/>
          <a:p>
            <a:r>
              <a:rPr lang="fr-CA" sz="2400" dirty="0" smtClean="0">
                <a:solidFill>
                  <a:schemeClr val="accent1">
                    <a:lumMod val="50000"/>
                  </a:schemeClr>
                </a:solidFill>
              </a:rPr>
              <a:t>Groupes de discussion focalisée.</a:t>
            </a:r>
          </a:p>
          <a:p>
            <a:pPr lvl="1"/>
            <a:r>
              <a:rPr lang="fr-CA" sz="2200" dirty="0" smtClean="0">
                <a:solidFill>
                  <a:schemeClr val="accent1">
                    <a:lumMod val="50000"/>
                  </a:schemeClr>
                </a:solidFill>
              </a:rPr>
              <a:t>Hommes en contexte de pauvreté (Québec).</a:t>
            </a:r>
          </a:p>
          <a:p>
            <a:pPr lvl="1"/>
            <a:r>
              <a:rPr lang="fr-CA" sz="2200" dirty="0" smtClean="0">
                <a:solidFill>
                  <a:schemeClr val="accent1">
                    <a:lumMod val="50000"/>
                  </a:schemeClr>
                </a:solidFill>
              </a:rPr>
              <a:t>Hommes immigrants (Montérégie).</a:t>
            </a:r>
          </a:p>
          <a:p>
            <a:pPr lvl="1"/>
            <a:r>
              <a:rPr lang="fr-CA" sz="2200" dirty="0" smtClean="0">
                <a:solidFill>
                  <a:schemeClr val="accent1">
                    <a:lumMod val="50000"/>
                  </a:schemeClr>
                </a:solidFill>
              </a:rPr>
              <a:t>Hommes âgés (Montréal).</a:t>
            </a:r>
          </a:p>
          <a:p>
            <a:pPr lvl="1"/>
            <a:r>
              <a:rPr lang="fr-CA" sz="2200" dirty="0" smtClean="0">
                <a:solidFill>
                  <a:schemeClr val="accent1">
                    <a:lumMod val="50000"/>
                  </a:schemeClr>
                </a:solidFill>
              </a:rPr>
              <a:t>Hommes issus des minorités sexuelles (Montérégie).</a:t>
            </a:r>
          </a:p>
          <a:p>
            <a:pPr lvl="2"/>
            <a:r>
              <a:rPr lang="fr-CA" sz="2000" dirty="0" smtClean="0">
                <a:solidFill>
                  <a:schemeClr val="accent1">
                    <a:lumMod val="50000"/>
                  </a:schemeClr>
                </a:solidFill>
              </a:rPr>
              <a:t>Analyses</a:t>
            </a:r>
            <a:r>
              <a:rPr lang="fr-CA" sz="2000" dirty="0">
                <a:solidFill>
                  <a:schemeClr val="accent1">
                    <a:lumMod val="50000"/>
                  </a:schemeClr>
                </a:solidFill>
              </a:rPr>
              <a:t> </a:t>
            </a:r>
            <a:r>
              <a:rPr lang="fr-CA" sz="2000" dirty="0" smtClean="0">
                <a:solidFill>
                  <a:schemeClr val="accent1">
                    <a:lumMod val="50000"/>
                  </a:schemeClr>
                </a:solidFill>
              </a:rPr>
              <a:t>et production du rapport.</a:t>
            </a:r>
          </a:p>
          <a:p>
            <a:r>
              <a:rPr lang="fr-CA" sz="2400" dirty="0" smtClean="0">
                <a:solidFill>
                  <a:schemeClr val="accent1">
                    <a:lumMod val="50000"/>
                  </a:schemeClr>
                </a:solidFill>
              </a:rPr>
              <a:t>Production d’un ouvrage pour le grand public sur l’analyse des données publiques.</a:t>
            </a:r>
          </a:p>
          <a:p>
            <a:r>
              <a:rPr lang="fr-CA" sz="2400" dirty="0" smtClean="0">
                <a:solidFill>
                  <a:schemeClr val="accent1">
                    <a:lumMod val="50000"/>
                  </a:schemeClr>
                </a:solidFill>
              </a:rPr>
              <a:t>Production du rapport sur le sondage.</a:t>
            </a:r>
          </a:p>
          <a:p>
            <a:r>
              <a:rPr lang="fr-CA" sz="2400" dirty="0" smtClean="0">
                <a:solidFill>
                  <a:schemeClr val="accent1">
                    <a:lumMod val="50000"/>
                  </a:schemeClr>
                </a:solidFill>
              </a:rPr>
              <a:t>Conclusions générales et rapport global.</a:t>
            </a:r>
            <a:endParaRPr lang="fr-CA" sz="2400" dirty="0">
              <a:solidFill>
                <a:schemeClr val="accent1">
                  <a:lumMod val="50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35</a:t>
            </a:fld>
            <a:endParaRPr lang="en-US" dirty="0"/>
          </a:p>
        </p:txBody>
      </p:sp>
    </p:spTree>
    <p:extLst>
      <p:ext uri="{BB962C8B-B14F-4D97-AF65-F5344CB8AC3E}">
        <p14:creationId xmlns:p14="http://schemas.microsoft.com/office/powerpoint/2010/main" val="2347209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1" y="457200"/>
            <a:ext cx="10914184" cy="1143000"/>
          </a:xfrm>
        </p:spPr>
        <p:txBody>
          <a:bodyPr/>
          <a:lstStyle/>
          <a:p>
            <a:r>
              <a:rPr lang="fr-CA" dirty="0" smtClean="0"/>
              <a:t>En conclusion – Quoi retenir pour l’adaptation des services</a:t>
            </a:r>
            <a:endParaRPr lang="fr-CA" dirty="0"/>
          </a:p>
        </p:txBody>
      </p:sp>
      <p:sp>
        <p:nvSpPr>
          <p:cNvPr id="3" name="Espace réservé du contenu 2"/>
          <p:cNvSpPr>
            <a:spLocks noGrp="1"/>
          </p:cNvSpPr>
          <p:nvPr>
            <p:ph idx="1"/>
          </p:nvPr>
        </p:nvSpPr>
        <p:spPr>
          <a:xfrm>
            <a:off x="597877" y="1702776"/>
            <a:ext cx="11254154" cy="4932485"/>
          </a:xfrm>
        </p:spPr>
        <p:txBody>
          <a:bodyPr>
            <a:normAutofit fontScale="70000" lnSpcReduction="20000"/>
          </a:bodyPr>
          <a:lstStyle/>
          <a:p>
            <a:pPr algn="just"/>
            <a:r>
              <a:rPr lang="fr-CA" sz="3100" dirty="0" smtClean="0">
                <a:solidFill>
                  <a:schemeClr val="accent1">
                    <a:lumMod val="50000"/>
                  </a:schemeClr>
                </a:solidFill>
              </a:rPr>
              <a:t>Les données convergent pour démontrer toute l’importance de faire de la santé et bien-être des hommes une priorité.</a:t>
            </a:r>
          </a:p>
          <a:p>
            <a:r>
              <a:rPr lang="fr-CA" sz="3100" dirty="0" smtClean="0">
                <a:solidFill>
                  <a:schemeClr val="accent1">
                    <a:lumMod val="50000"/>
                  </a:schemeClr>
                </a:solidFill>
              </a:rPr>
              <a:t>L’état de santé global des hommes s’améliore et se rapproche peu à peu de celui ces femmes.</a:t>
            </a:r>
          </a:p>
          <a:p>
            <a:pPr algn="just"/>
            <a:r>
              <a:rPr lang="fr-CA" sz="3100" dirty="0" smtClean="0">
                <a:solidFill>
                  <a:schemeClr val="accent1">
                    <a:lumMod val="50000"/>
                  </a:schemeClr>
                </a:solidFill>
              </a:rPr>
              <a:t>Les nouvelles générations en particulier prennent une distance par rapport aux modèles traditionnels, notamment sur les plans des rôles de genre, du partage des tâches domestiques et celles reliées aux enfants.</a:t>
            </a:r>
          </a:p>
          <a:p>
            <a:pPr algn="just"/>
            <a:r>
              <a:rPr lang="fr-CA" sz="3100" dirty="0" smtClean="0">
                <a:solidFill>
                  <a:schemeClr val="accent1">
                    <a:lumMod val="50000"/>
                  </a:schemeClr>
                </a:solidFill>
              </a:rPr>
              <a:t>Des freins importants demeurent dans la relation à l’aide et aux </a:t>
            </a:r>
            <a:r>
              <a:rPr lang="fr-CA" sz="3100" dirty="0" smtClean="0">
                <a:solidFill>
                  <a:schemeClr val="accent1">
                    <a:lumMod val="50000"/>
                  </a:schemeClr>
                </a:solidFill>
              </a:rPr>
              <a:t>services peu importe les générations d’hommes; </a:t>
            </a:r>
            <a:r>
              <a:rPr lang="fr-CA" sz="3100" dirty="0" smtClean="0">
                <a:solidFill>
                  <a:schemeClr val="accent1">
                    <a:lumMod val="50000"/>
                  </a:schemeClr>
                </a:solidFill>
              </a:rPr>
              <a:t>un travail important demeure à faire pour établir des ponts entre les hommes et les services.</a:t>
            </a:r>
          </a:p>
          <a:p>
            <a:pPr algn="just"/>
            <a:r>
              <a:rPr lang="fr-CA" sz="3100" dirty="0" smtClean="0">
                <a:solidFill>
                  <a:schemeClr val="accent1">
                    <a:lumMod val="50000"/>
                  </a:schemeClr>
                </a:solidFill>
              </a:rPr>
              <a:t>Certains groupes d’hommes demeurent plus vulnérables et méritent une attention particulière</a:t>
            </a:r>
            <a:r>
              <a:rPr lang="fr-CA" sz="2400" dirty="0" smtClean="0">
                <a:solidFill>
                  <a:schemeClr val="accent1">
                    <a:lumMod val="50000"/>
                  </a:schemeClr>
                </a:solidFill>
              </a:rPr>
              <a:t>:</a:t>
            </a:r>
          </a:p>
          <a:p>
            <a:pPr lvl="1"/>
            <a:r>
              <a:rPr lang="fr-CA" sz="2900" dirty="0" smtClean="0">
                <a:solidFill>
                  <a:schemeClr val="accent1">
                    <a:lumMod val="50000"/>
                  </a:schemeClr>
                </a:solidFill>
              </a:rPr>
              <a:t>Hommes en contexte de pauvreté</a:t>
            </a:r>
          </a:p>
          <a:p>
            <a:pPr lvl="1"/>
            <a:r>
              <a:rPr lang="fr-CA" sz="2900" dirty="0" smtClean="0">
                <a:solidFill>
                  <a:schemeClr val="accent1">
                    <a:lumMod val="50000"/>
                  </a:schemeClr>
                </a:solidFill>
              </a:rPr>
              <a:t>Jeunes hommes</a:t>
            </a:r>
          </a:p>
          <a:p>
            <a:pPr lvl="1"/>
            <a:r>
              <a:rPr lang="fr-CA" sz="2900" dirty="0" smtClean="0">
                <a:solidFill>
                  <a:schemeClr val="accent1">
                    <a:lumMod val="50000"/>
                  </a:schemeClr>
                </a:solidFill>
              </a:rPr>
              <a:t>Hommes seuls</a:t>
            </a:r>
          </a:p>
          <a:p>
            <a:pPr lvl="1"/>
            <a:r>
              <a:rPr lang="fr-CA" sz="2900" dirty="0" smtClean="0">
                <a:solidFill>
                  <a:schemeClr val="accent1">
                    <a:lumMod val="50000"/>
                  </a:schemeClr>
                </a:solidFill>
              </a:rPr>
              <a:t>Hommes âgés</a:t>
            </a:r>
          </a:p>
          <a:p>
            <a:pPr lvl="1"/>
            <a:r>
              <a:rPr lang="fr-CA" sz="2900" dirty="0" smtClean="0">
                <a:solidFill>
                  <a:schemeClr val="accent1">
                    <a:lumMod val="50000"/>
                  </a:schemeClr>
                </a:solidFill>
              </a:rPr>
              <a:t>Hommes issus de minorités : sexuelle, ethnique ou autres</a:t>
            </a:r>
            <a:endParaRPr lang="fr-CA" sz="2900" dirty="0">
              <a:solidFill>
                <a:schemeClr val="accent1">
                  <a:lumMod val="50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36</a:t>
            </a:fld>
            <a:endParaRPr lang="en-US" dirty="0"/>
          </a:p>
        </p:txBody>
      </p:sp>
    </p:spTree>
    <p:extLst>
      <p:ext uri="{BB962C8B-B14F-4D97-AF65-F5344CB8AC3E}">
        <p14:creationId xmlns:p14="http://schemas.microsoft.com/office/powerpoint/2010/main" val="3777932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2031" y="457200"/>
            <a:ext cx="11195538" cy="1143000"/>
          </a:xfrm>
        </p:spPr>
        <p:txBody>
          <a:bodyPr/>
          <a:lstStyle/>
          <a:p>
            <a:r>
              <a:rPr lang="fr-CA" dirty="0"/>
              <a:t>En conclusion – Quoi retenir pour l’adaptation des services</a:t>
            </a:r>
          </a:p>
        </p:txBody>
      </p:sp>
      <p:sp>
        <p:nvSpPr>
          <p:cNvPr id="3" name="Espace réservé du contenu 2"/>
          <p:cNvSpPr>
            <a:spLocks noGrp="1"/>
          </p:cNvSpPr>
          <p:nvPr>
            <p:ph idx="1"/>
          </p:nvPr>
        </p:nvSpPr>
        <p:spPr>
          <a:xfrm>
            <a:off x="539262" y="1655884"/>
            <a:ext cx="11453446" cy="4780085"/>
          </a:xfrm>
        </p:spPr>
        <p:txBody>
          <a:bodyPr>
            <a:noAutofit/>
          </a:bodyPr>
          <a:lstStyle/>
          <a:p>
            <a:r>
              <a:rPr lang="fr-CA" sz="2400" dirty="0" smtClean="0">
                <a:solidFill>
                  <a:schemeClr val="accent1">
                    <a:lumMod val="50000"/>
                  </a:schemeClr>
                </a:solidFill>
              </a:rPr>
              <a:t>Rapport </a:t>
            </a:r>
            <a:r>
              <a:rPr lang="fr-CA" sz="2400" dirty="0" smtClean="0">
                <a:solidFill>
                  <a:schemeClr val="accent1">
                    <a:lumMod val="50000"/>
                  </a:schemeClr>
                </a:solidFill>
              </a:rPr>
              <a:t>égalitaire recherché avec les intervenants (perspective horizontale des services).</a:t>
            </a:r>
            <a:endParaRPr lang="fr-CA" sz="2400" dirty="0" smtClean="0">
              <a:solidFill>
                <a:schemeClr val="accent1">
                  <a:lumMod val="50000"/>
                </a:schemeClr>
              </a:solidFill>
            </a:endParaRPr>
          </a:p>
          <a:p>
            <a:r>
              <a:rPr lang="fr-CA" sz="2400" dirty="0">
                <a:solidFill>
                  <a:schemeClr val="accent1">
                    <a:lumMod val="50000"/>
                  </a:schemeClr>
                </a:solidFill>
              </a:rPr>
              <a:t>Autonomie comme vecteur de base.</a:t>
            </a:r>
          </a:p>
          <a:p>
            <a:r>
              <a:rPr lang="fr-CA" sz="2400" dirty="0">
                <a:solidFill>
                  <a:schemeClr val="accent1">
                    <a:lumMod val="50000"/>
                  </a:schemeClr>
                </a:solidFill>
              </a:rPr>
              <a:t>Aller vers, ne pas attendre uniquement dans son bureau, être proactif.</a:t>
            </a:r>
          </a:p>
          <a:p>
            <a:r>
              <a:rPr lang="fr-CA" sz="2400" dirty="0">
                <a:solidFill>
                  <a:schemeClr val="accent1">
                    <a:lumMod val="50000"/>
                  </a:schemeClr>
                </a:solidFill>
              </a:rPr>
              <a:t>Importance de :</a:t>
            </a:r>
          </a:p>
          <a:p>
            <a:pPr lvl="1"/>
            <a:r>
              <a:rPr lang="fr-CA" sz="2200" dirty="0">
                <a:solidFill>
                  <a:schemeClr val="accent1">
                    <a:lumMod val="50000"/>
                  </a:schemeClr>
                </a:solidFill>
              </a:rPr>
              <a:t>Qualité de l’accueil.</a:t>
            </a:r>
          </a:p>
          <a:p>
            <a:pPr lvl="1"/>
            <a:r>
              <a:rPr lang="fr-CA" sz="2200" dirty="0">
                <a:solidFill>
                  <a:schemeClr val="accent1">
                    <a:lumMod val="50000"/>
                  </a:schemeClr>
                </a:solidFill>
              </a:rPr>
              <a:t>Non-jugement.</a:t>
            </a:r>
          </a:p>
          <a:p>
            <a:pPr lvl="1"/>
            <a:r>
              <a:rPr lang="fr-CA" sz="2200" dirty="0">
                <a:solidFill>
                  <a:schemeClr val="accent1">
                    <a:lumMod val="50000"/>
                  </a:schemeClr>
                </a:solidFill>
              </a:rPr>
              <a:t>Écoute empathique.</a:t>
            </a:r>
          </a:p>
          <a:p>
            <a:pPr lvl="1"/>
            <a:r>
              <a:rPr lang="fr-CA" sz="2200" dirty="0">
                <a:solidFill>
                  <a:schemeClr val="accent1">
                    <a:lumMod val="50000"/>
                  </a:schemeClr>
                </a:solidFill>
              </a:rPr>
              <a:t>Reconnaissance de la valeur et de l’expertise du client.</a:t>
            </a:r>
          </a:p>
          <a:p>
            <a:pPr lvl="1"/>
            <a:r>
              <a:rPr lang="fr-CA" sz="2200" dirty="0">
                <a:solidFill>
                  <a:schemeClr val="accent1">
                    <a:lumMod val="50000"/>
                  </a:schemeClr>
                </a:solidFill>
              </a:rPr>
              <a:t>Aide qui se veut concrète, pratique, ouvrant vers des solutions.</a:t>
            </a:r>
          </a:p>
          <a:p>
            <a:pPr algn="just"/>
            <a:r>
              <a:rPr lang="fr-CA" sz="2400" dirty="0" smtClean="0">
                <a:solidFill>
                  <a:schemeClr val="accent1">
                    <a:lumMod val="50000"/>
                  </a:schemeClr>
                </a:solidFill>
              </a:rPr>
              <a:t>Décloisonner le modèle traditionnel, déconstruire le genre, ouvrir le champ des possibilités.</a:t>
            </a:r>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37</a:t>
            </a:fld>
            <a:endParaRPr lang="en-US" dirty="0"/>
          </a:p>
        </p:txBody>
      </p:sp>
    </p:spTree>
    <p:extLst>
      <p:ext uri="{BB962C8B-B14F-4D97-AF65-F5344CB8AC3E}">
        <p14:creationId xmlns:p14="http://schemas.microsoft.com/office/powerpoint/2010/main" val="733325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92369" y="1600200"/>
            <a:ext cx="11383108" cy="2240280"/>
          </a:xfrm>
        </p:spPr>
        <p:txBody>
          <a:bodyPr/>
          <a:lstStyle/>
          <a:p>
            <a:r>
              <a:rPr lang="fr-CA" dirty="0" smtClean="0"/>
              <a:t>Questions et </a:t>
            </a:r>
            <a:r>
              <a:rPr lang="fr-CA" dirty="0" smtClean="0"/>
              <a:t>commentaires</a:t>
            </a:r>
            <a:br>
              <a:rPr lang="fr-CA" dirty="0" smtClean="0"/>
            </a:br>
            <a:r>
              <a:rPr lang="fr-CA" sz="2800" dirty="0" smtClean="0"/>
              <a:t>Que recommanderiez-vous à la suite des résultats de ce sondage ?</a:t>
            </a:r>
            <a:endParaRPr lang="fr-CA" dirty="0"/>
          </a:p>
        </p:txBody>
      </p:sp>
      <p:sp>
        <p:nvSpPr>
          <p:cNvPr id="3" name="Sous-titre 2"/>
          <p:cNvSpPr>
            <a:spLocks noGrp="1"/>
          </p:cNvSpPr>
          <p:nvPr>
            <p:ph type="subTitle" idx="1"/>
          </p:nvPr>
        </p:nvSpPr>
        <p:spPr/>
        <p:txBody>
          <a:bodyPr/>
          <a:lstStyle/>
          <a:p>
            <a:endParaRPr lang="fr-CA" dirty="0" smtClean="0"/>
          </a:p>
          <a:p>
            <a:r>
              <a:rPr lang="fr-CA" dirty="0" err="1" smtClean="0"/>
              <a:t>www.perceptions.svs.ulaval.ca</a:t>
            </a:r>
            <a:endParaRPr lang="fr-CA" dirty="0"/>
          </a:p>
        </p:txBody>
      </p:sp>
    </p:spTree>
    <p:extLst>
      <p:ext uri="{BB962C8B-B14F-4D97-AF65-F5344CB8AC3E}">
        <p14:creationId xmlns:p14="http://schemas.microsoft.com/office/powerpoint/2010/main" val="2244183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Contexte du projet</a:t>
            </a:r>
            <a:endParaRPr lang="fr-CA" dirty="0"/>
          </a:p>
        </p:txBody>
      </p:sp>
      <p:sp>
        <p:nvSpPr>
          <p:cNvPr id="3" name="Espace réservé du contenu 2"/>
          <p:cNvSpPr>
            <a:spLocks noGrp="1"/>
          </p:cNvSpPr>
          <p:nvPr>
            <p:ph idx="1"/>
          </p:nvPr>
        </p:nvSpPr>
        <p:spPr/>
        <p:txBody>
          <a:bodyPr>
            <a:normAutofit/>
          </a:bodyPr>
          <a:lstStyle/>
          <a:p>
            <a:r>
              <a:rPr lang="fr-CA" sz="2400" dirty="0" smtClean="0">
                <a:solidFill>
                  <a:schemeClr val="accent1">
                    <a:lumMod val="50000"/>
                  </a:schemeClr>
                </a:solidFill>
              </a:rPr>
              <a:t>2004 : Rapport Rondeau. </a:t>
            </a:r>
          </a:p>
          <a:p>
            <a:r>
              <a:rPr lang="fr-CA" sz="2400" dirty="0" smtClean="0">
                <a:solidFill>
                  <a:schemeClr val="accent1">
                    <a:lumMod val="50000"/>
                  </a:schemeClr>
                </a:solidFill>
              </a:rPr>
              <a:t>2009 : Annonces ministérielles.</a:t>
            </a:r>
          </a:p>
          <a:p>
            <a:r>
              <a:rPr lang="fr-CA" sz="2400" dirty="0" smtClean="0">
                <a:solidFill>
                  <a:schemeClr val="accent1">
                    <a:lumMod val="50000"/>
                  </a:schemeClr>
                </a:solidFill>
              </a:rPr>
              <a:t>2011 : Appel d’offres – Programme des Actions concertées.</a:t>
            </a:r>
          </a:p>
          <a:p>
            <a:pPr lvl="1"/>
            <a:r>
              <a:rPr lang="fr-CA" sz="2400" dirty="0" smtClean="0">
                <a:solidFill>
                  <a:schemeClr val="accent1">
                    <a:lumMod val="50000"/>
                  </a:schemeClr>
                </a:solidFill>
              </a:rPr>
              <a:t>Annonce en Australie d’une étude longitudinale.</a:t>
            </a:r>
          </a:p>
          <a:p>
            <a:pPr lvl="1"/>
            <a:r>
              <a:rPr lang="fr-CA" sz="2400" dirty="0" smtClean="0">
                <a:solidFill>
                  <a:schemeClr val="accent1">
                    <a:lumMod val="50000"/>
                  </a:schemeClr>
                </a:solidFill>
              </a:rPr>
              <a:t>Premiers résultats de IMAGES.</a:t>
            </a:r>
          </a:p>
          <a:p>
            <a:pPr lvl="1"/>
            <a:r>
              <a:rPr lang="fr-CA" sz="2400" dirty="0" smtClean="0">
                <a:solidFill>
                  <a:schemeClr val="accent1">
                    <a:lumMod val="50000"/>
                  </a:schemeClr>
                </a:solidFill>
              </a:rPr>
              <a:t>Critiques du Rapport Rondeau.</a:t>
            </a:r>
          </a:p>
          <a:p>
            <a:r>
              <a:rPr lang="fr-CA" sz="2400" dirty="0" smtClean="0">
                <a:solidFill>
                  <a:schemeClr val="accent1">
                    <a:lumMod val="50000"/>
                  </a:schemeClr>
                </a:solidFill>
              </a:rPr>
              <a:t>Budget : 237 000$.</a:t>
            </a:r>
          </a:p>
          <a:p>
            <a:r>
              <a:rPr lang="fr-CA" sz="2400" dirty="0" smtClean="0">
                <a:solidFill>
                  <a:schemeClr val="accent1">
                    <a:lumMod val="50000"/>
                  </a:schemeClr>
                </a:solidFill>
              </a:rPr>
              <a:t>Période : 3 ans (2012-2015).</a:t>
            </a:r>
            <a:endParaRPr lang="fr-CA" sz="2400" dirty="0">
              <a:solidFill>
                <a:schemeClr val="accent1">
                  <a:lumMod val="50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4</a:t>
            </a:fld>
            <a:endParaRPr lang="en-US"/>
          </a:p>
        </p:txBody>
      </p:sp>
    </p:spTree>
    <p:extLst>
      <p:ext uri="{BB962C8B-B14F-4D97-AF65-F5344CB8AC3E}">
        <p14:creationId xmlns:p14="http://schemas.microsoft.com/office/powerpoint/2010/main" val="161287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335251" y="1772816"/>
            <a:ext cx="8496944" cy="5085184"/>
          </a:xfrm>
          <a:prstGeom prst="rect">
            <a:avLst/>
          </a:prstGeom>
        </p:spPr>
        <p:txBody>
          <a:bodyPr>
            <a:normAutofit/>
          </a:bodyPr>
          <a:lstStyle>
            <a:lvl1pPr marL="27432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9pPr>
          </a:lstStyle>
          <a:p>
            <a:endParaRPr lang="fr-CA" dirty="0" smtClean="0"/>
          </a:p>
        </p:txBody>
      </p:sp>
      <p:sp>
        <p:nvSpPr>
          <p:cNvPr id="3" name="Titre 1"/>
          <p:cNvSpPr txBox="1">
            <a:spLocks/>
          </p:cNvSpPr>
          <p:nvPr/>
        </p:nvSpPr>
        <p:spPr>
          <a:xfrm>
            <a:off x="2123728" y="503493"/>
            <a:ext cx="5064953" cy="1695631"/>
          </a:xfrm>
          <a:prstGeom prst="rect">
            <a:avLst/>
          </a:prstGeom>
        </p:spPr>
        <p:txBody>
          <a:bodyPr>
            <a:normAutofit/>
          </a:bodyPr>
          <a:lstStyle>
            <a:lvl1pPr algn="l" defTabSz="914400" rtl="0" eaLnBrk="1" latinLnBrk="0" hangingPunct="1">
              <a:lnSpc>
                <a:spcPct val="90000"/>
              </a:lnSpc>
              <a:spcBef>
                <a:spcPct val="0"/>
              </a:spcBef>
              <a:buNone/>
              <a:defRPr sz="3400" kern="1200" cap="all" baseline="0">
                <a:solidFill>
                  <a:schemeClr val="accent1"/>
                </a:solidFill>
                <a:latin typeface="+mj-lt"/>
                <a:ea typeface="+mj-ea"/>
                <a:cs typeface="+mj-cs"/>
              </a:defRPr>
            </a:lvl1pPr>
          </a:lstStyle>
          <a:p>
            <a:r>
              <a:rPr lang="fr-CA" dirty="0" smtClean="0"/>
              <a:t>Chercheurs</a:t>
            </a:r>
            <a:endParaRPr lang="fr-CA" dirty="0"/>
          </a:p>
        </p:txBody>
      </p:sp>
      <p:sp>
        <p:nvSpPr>
          <p:cNvPr id="8" name="Espace réservé du contenu 7"/>
          <p:cNvSpPr>
            <a:spLocks noGrp="1"/>
          </p:cNvSpPr>
          <p:nvPr>
            <p:ph sz="half" idx="2"/>
          </p:nvPr>
        </p:nvSpPr>
        <p:spPr>
          <a:xfrm>
            <a:off x="147682" y="1351308"/>
            <a:ext cx="6077272" cy="5049492"/>
          </a:xfrm>
        </p:spPr>
        <p:txBody>
          <a:bodyPr>
            <a:normAutofit/>
          </a:bodyPr>
          <a:lstStyle/>
          <a:p>
            <a:r>
              <a:rPr lang="fr-CA" dirty="0">
                <a:solidFill>
                  <a:schemeClr val="accent1">
                    <a:lumMod val="50000"/>
                  </a:schemeClr>
                </a:solidFill>
              </a:rPr>
              <a:t>Line Beaudet, U de M (Santé physique, Vieillissement) </a:t>
            </a:r>
          </a:p>
          <a:p>
            <a:r>
              <a:rPr lang="fr-CA" dirty="0">
                <a:solidFill>
                  <a:schemeClr val="accent1">
                    <a:lumMod val="50000"/>
                  </a:schemeClr>
                </a:solidFill>
              </a:rPr>
              <a:t>Dominique Bizot , </a:t>
            </a:r>
            <a:r>
              <a:rPr lang="fr-CA" dirty="0" err="1">
                <a:solidFill>
                  <a:schemeClr val="accent1">
                    <a:lumMod val="50000"/>
                  </a:schemeClr>
                </a:solidFill>
              </a:rPr>
              <a:t>U.QAC</a:t>
            </a:r>
            <a:r>
              <a:rPr lang="fr-CA" dirty="0">
                <a:solidFill>
                  <a:schemeClr val="accent1">
                    <a:lumMod val="50000"/>
                  </a:schemeClr>
                </a:solidFill>
              </a:rPr>
              <a:t> (Suicide, Paternité, </a:t>
            </a:r>
            <a:r>
              <a:rPr lang="fr-CA" dirty="0" smtClean="0">
                <a:solidFill>
                  <a:schemeClr val="accent1">
                    <a:lumMod val="50000"/>
                  </a:schemeClr>
                </a:solidFill>
              </a:rPr>
              <a:t>SM)</a:t>
            </a:r>
            <a:endParaRPr lang="fr-CA" dirty="0">
              <a:solidFill>
                <a:schemeClr val="accent1">
                  <a:lumMod val="50000"/>
                </a:schemeClr>
              </a:solidFill>
            </a:endParaRPr>
          </a:p>
          <a:p>
            <a:r>
              <a:rPr lang="fr-CA" dirty="0">
                <a:solidFill>
                  <a:schemeClr val="accent1">
                    <a:lumMod val="50000"/>
                  </a:schemeClr>
                </a:solidFill>
              </a:rPr>
              <a:t>Linda Cazale, </a:t>
            </a:r>
            <a:r>
              <a:rPr lang="fr-CA" dirty="0" err="1">
                <a:solidFill>
                  <a:schemeClr val="accent1">
                    <a:lumMod val="50000"/>
                  </a:schemeClr>
                </a:solidFill>
              </a:rPr>
              <a:t>ISQ</a:t>
            </a:r>
            <a:r>
              <a:rPr lang="fr-CA" dirty="0">
                <a:solidFill>
                  <a:schemeClr val="accent1">
                    <a:lumMod val="50000"/>
                  </a:schemeClr>
                </a:solidFill>
              </a:rPr>
              <a:t> (Santé)</a:t>
            </a:r>
          </a:p>
          <a:p>
            <a:r>
              <a:rPr lang="fr-CA" dirty="0">
                <a:solidFill>
                  <a:schemeClr val="accent1">
                    <a:lumMod val="50000"/>
                  </a:schemeClr>
                </a:solidFill>
              </a:rPr>
              <a:t>Line Chamberland, UQAM,(Diversité sexuelle)</a:t>
            </a:r>
          </a:p>
          <a:p>
            <a:r>
              <a:rPr lang="en-CA" dirty="0">
                <a:solidFill>
                  <a:schemeClr val="accent1">
                    <a:lumMod val="50000"/>
                  </a:schemeClr>
                </a:solidFill>
              </a:rPr>
              <a:t>Richard Cloutier, </a:t>
            </a:r>
            <a:r>
              <a:rPr lang="fr-CA" dirty="0">
                <a:solidFill>
                  <a:schemeClr val="accent1">
                    <a:lumMod val="50000"/>
                  </a:schemeClr>
                </a:solidFill>
              </a:rPr>
              <a:t>UL (Santé physique et Santé mentale) </a:t>
            </a:r>
          </a:p>
          <a:p>
            <a:r>
              <a:rPr lang="fr-CA" dirty="0">
                <a:solidFill>
                  <a:schemeClr val="accent1">
                    <a:lumMod val="50000"/>
                  </a:schemeClr>
                </a:solidFill>
              </a:rPr>
              <a:t>Francine de Montigny, </a:t>
            </a:r>
            <a:r>
              <a:rPr lang="fr-CA" dirty="0" err="1">
                <a:solidFill>
                  <a:schemeClr val="accent1">
                    <a:lumMod val="50000"/>
                  </a:schemeClr>
                </a:solidFill>
              </a:rPr>
              <a:t>UQO</a:t>
            </a:r>
            <a:r>
              <a:rPr lang="fr-CA" dirty="0">
                <a:solidFill>
                  <a:schemeClr val="accent1">
                    <a:lumMod val="50000"/>
                  </a:schemeClr>
                </a:solidFill>
              </a:rPr>
              <a:t> (Paternité et SM)</a:t>
            </a:r>
          </a:p>
          <a:p>
            <a:r>
              <a:rPr lang="fr-CA" dirty="0">
                <a:solidFill>
                  <a:schemeClr val="accent1">
                    <a:lumMod val="50000"/>
                  </a:schemeClr>
                </a:solidFill>
              </a:rPr>
              <a:t>Sophie Dupéré , UL (Pauvreté)</a:t>
            </a:r>
          </a:p>
          <a:p>
            <a:r>
              <a:rPr lang="fr-CA" dirty="0">
                <a:solidFill>
                  <a:schemeClr val="accent1">
                    <a:lumMod val="50000"/>
                  </a:schemeClr>
                </a:solidFill>
              </a:rPr>
              <a:t>Janie Houle, UQAM (Suicide et Santé)</a:t>
            </a:r>
          </a:p>
          <a:p>
            <a:r>
              <a:rPr lang="fr-CA" dirty="0">
                <a:solidFill>
                  <a:schemeClr val="accent1">
                    <a:lumMod val="50000"/>
                  </a:schemeClr>
                </a:solidFill>
              </a:rPr>
              <a:t>Simon-Louis Lajeunesse , </a:t>
            </a:r>
            <a:r>
              <a:rPr lang="fr-CA" dirty="0" err="1">
                <a:solidFill>
                  <a:schemeClr val="accent1">
                    <a:lumMod val="50000"/>
                  </a:schemeClr>
                </a:solidFill>
              </a:rPr>
              <a:t>U.de</a:t>
            </a:r>
            <a:r>
              <a:rPr lang="fr-CA" dirty="0">
                <a:solidFill>
                  <a:schemeClr val="accent1">
                    <a:lumMod val="50000"/>
                  </a:schemeClr>
                </a:solidFill>
              </a:rPr>
              <a:t> M (Diversité sexuelle, Santé</a:t>
            </a:r>
            <a:r>
              <a:rPr lang="fr-CA" dirty="0" smtClean="0">
                <a:solidFill>
                  <a:schemeClr val="accent1">
                    <a:lumMod val="50000"/>
                  </a:schemeClr>
                </a:solidFill>
              </a:rPr>
              <a:t>)</a:t>
            </a:r>
            <a:endParaRPr lang="fr-CA" dirty="0">
              <a:solidFill>
                <a:schemeClr val="accent1">
                  <a:lumMod val="50000"/>
                </a:schemeClr>
              </a:solidFill>
            </a:endParaRPr>
          </a:p>
        </p:txBody>
      </p:sp>
      <p:sp>
        <p:nvSpPr>
          <p:cNvPr id="10" name="Espace réservé du contenu 9"/>
          <p:cNvSpPr>
            <a:spLocks noGrp="1"/>
          </p:cNvSpPr>
          <p:nvPr>
            <p:ph sz="quarter" idx="4"/>
          </p:nvPr>
        </p:nvSpPr>
        <p:spPr>
          <a:xfrm>
            <a:off x="6134363" y="1351308"/>
            <a:ext cx="5395664" cy="4962211"/>
          </a:xfrm>
        </p:spPr>
        <p:txBody>
          <a:bodyPr>
            <a:normAutofit lnSpcReduction="10000"/>
          </a:bodyPr>
          <a:lstStyle/>
          <a:p>
            <a:r>
              <a:rPr lang="fr-CA" dirty="0">
                <a:solidFill>
                  <a:schemeClr val="accent1">
                    <a:lumMod val="50000"/>
                  </a:schemeClr>
                </a:solidFill>
              </a:rPr>
              <a:t>Josiane Le Gall, </a:t>
            </a:r>
            <a:r>
              <a:rPr lang="fr-CA" dirty="0" err="1">
                <a:solidFill>
                  <a:schemeClr val="accent1">
                    <a:lumMod val="50000"/>
                  </a:schemeClr>
                </a:solidFill>
              </a:rPr>
              <a:t>CSSS</a:t>
            </a:r>
            <a:r>
              <a:rPr lang="fr-CA" dirty="0">
                <a:solidFill>
                  <a:schemeClr val="accent1">
                    <a:lumMod val="50000"/>
                  </a:schemeClr>
                </a:solidFill>
              </a:rPr>
              <a:t> de la Montagne (Diversité culturelle)</a:t>
            </a:r>
          </a:p>
          <a:p>
            <a:r>
              <a:rPr lang="fr-CA" dirty="0">
                <a:solidFill>
                  <a:schemeClr val="accent1">
                    <a:lumMod val="50000"/>
                  </a:schemeClr>
                </a:solidFill>
              </a:rPr>
              <a:t>Suzanne </a:t>
            </a:r>
            <a:r>
              <a:rPr lang="fr-CA" dirty="0" err="1">
                <a:solidFill>
                  <a:schemeClr val="accent1">
                    <a:lumMod val="50000"/>
                  </a:schemeClr>
                </a:solidFill>
              </a:rPr>
              <a:t>Léveillée</a:t>
            </a:r>
            <a:r>
              <a:rPr lang="fr-CA" dirty="0">
                <a:solidFill>
                  <a:schemeClr val="accent1">
                    <a:lumMod val="50000"/>
                  </a:schemeClr>
                </a:solidFill>
              </a:rPr>
              <a:t>, </a:t>
            </a:r>
            <a:r>
              <a:rPr lang="fr-CA" dirty="0" err="1">
                <a:solidFill>
                  <a:schemeClr val="accent1">
                    <a:lumMod val="50000"/>
                  </a:schemeClr>
                </a:solidFill>
              </a:rPr>
              <a:t>UQTR</a:t>
            </a:r>
            <a:r>
              <a:rPr lang="fr-CA" dirty="0">
                <a:solidFill>
                  <a:schemeClr val="accent1">
                    <a:lumMod val="50000"/>
                  </a:schemeClr>
                </a:solidFill>
              </a:rPr>
              <a:t> (Violence)</a:t>
            </a:r>
          </a:p>
          <a:p>
            <a:r>
              <a:rPr lang="fr-CA" dirty="0">
                <a:solidFill>
                  <a:schemeClr val="accent1">
                    <a:lumMod val="50000"/>
                  </a:schemeClr>
                </a:solidFill>
              </a:rPr>
              <a:t>Louise Paré, </a:t>
            </a:r>
            <a:r>
              <a:rPr lang="fr-CA" dirty="0" err="1">
                <a:solidFill>
                  <a:schemeClr val="accent1">
                    <a:lumMod val="50000"/>
                  </a:schemeClr>
                </a:solidFill>
              </a:rPr>
              <a:t>ASSS</a:t>
            </a:r>
            <a:r>
              <a:rPr lang="fr-CA" dirty="0">
                <a:solidFill>
                  <a:schemeClr val="accent1">
                    <a:lumMod val="50000"/>
                  </a:schemeClr>
                </a:solidFill>
              </a:rPr>
              <a:t> Chaudière-Appalaches(Santé et Toxicomanie)</a:t>
            </a:r>
          </a:p>
          <a:p>
            <a:r>
              <a:rPr lang="fr-CA" dirty="0">
                <a:solidFill>
                  <a:schemeClr val="accent1">
                    <a:lumMod val="50000"/>
                  </a:schemeClr>
                </a:solidFill>
              </a:rPr>
              <a:t>Bernard Roy, UL (Pauvreté et Réalités autochtones)</a:t>
            </a:r>
          </a:p>
          <a:p>
            <a:r>
              <a:rPr lang="fr-CA" dirty="0">
                <a:solidFill>
                  <a:schemeClr val="accent1">
                    <a:lumMod val="50000"/>
                  </a:schemeClr>
                </a:solidFill>
              </a:rPr>
              <a:t>Valérie Roy, UL (Violence)</a:t>
            </a:r>
          </a:p>
          <a:p>
            <a:r>
              <a:rPr lang="fr-CA" dirty="0">
                <a:solidFill>
                  <a:schemeClr val="accent1">
                    <a:lumMod val="50000"/>
                  </a:schemeClr>
                </a:solidFill>
              </a:rPr>
              <a:t>Monique Séguin, </a:t>
            </a:r>
            <a:r>
              <a:rPr lang="fr-CA" dirty="0" err="1">
                <a:solidFill>
                  <a:schemeClr val="accent1">
                    <a:lumMod val="50000"/>
                  </a:schemeClr>
                </a:solidFill>
              </a:rPr>
              <a:t>UQO</a:t>
            </a:r>
            <a:r>
              <a:rPr lang="fr-CA" dirty="0">
                <a:solidFill>
                  <a:schemeClr val="accent1">
                    <a:lumMod val="50000"/>
                  </a:schemeClr>
                </a:solidFill>
              </a:rPr>
              <a:t> (Suicide)</a:t>
            </a:r>
          </a:p>
          <a:p>
            <a:r>
              <a:rPr lang="fr-CA" dirty="0">
                <a:solidFill>
                  <a:schemeClr val="accent1">
                    <a:lumMod val="50000"/>
                  </a:schemeClr>
                </a:solidFill>
              </a:rPr>
              <a:t>Gilles Tremblay, UL (Santé </a:t>
            </a:r>
            <a:r>
              <a:rPr lang="fr-CA" dirty="0" smtClean="0">
                <a:solidFill>
                  <a:schemeClr val="accent1">
                    <a:lumMod val="50000"/>
                  </a:schemeClr>
                </a:solidFill>
              </a:rPr>
              <a:t>physique, SM, habitudes de vie)</a:t>
            </a:r>
            <a:endParaRPr lang="fr-CA" dirty="0">
              <a:solidFill>
                <a:schemeClr val="accent1">
                  <a:lumMod val="50000"/>
                </a:schemeClr>
              </a:solidFill>
            </a:endParaRPr>
          </a:p>
          <a:p>
            <a:r>
              <a:rPr lang="fr-CA" dirty="0">
                <a:solidFill>
                  <a:schemeClr val="accent1">
                    <a:lumMod val="50000"/>
                  </a:schemeClr>
                </a:solidFill>
              </a:rPr>
              <a:t>Patrick Villeneuve, UL (Pauvreté</a:t>
            </a:r>
            <a:r>
              <a:rPr lang="fr-CA" dirty="0" smtClean="0">
                <a:solidFill>
                  <a:schemeClr val="accent1">
                    <a:lumMod val="50000"/>
                  </a:schemeClr>
                </a:solidFill>
              </a:rPr>
              <a:t>)</a:t>
            </a:r>
            <a:endParaRPr lang="fr-CA" dirty="0">
              <a:solidFill>
                <a:schemeClr val="accent1">
                  <a:lumMod val="50000"/>
                </a:schemeClr>
              </a:solidFill>
            </a:endParaRPr>
          </a:p>
        </p:txBody>
      </p:sp>
      <p:sp>
        <p:nvSpPr>
          <p:cNvPr id="11" name="Espace réservé du pied de page 10"/>
          <p:cNvSpPr>
            <a:spLocks noGrp="1"/>
          </p:cNvSpPr>
          <p:nvPr>
            <p:ph type="ftr" sz="quarter" idx="11"/>
          </p:nvPr>
        </p:nvSpPr>
        <p:spPr/>
        <p:txBody>
          <a:bodyPr/>
          <a:lstStyle/>
          <a:p>
            <a:r>
              <a:rPr lang="fr-CA" smtClean="0"/>
              <a:t>© Tremblay, Roy et coll., 2015</a:t>
            </a:r>
            <a:endParaRPr lang="en-US"/>
          </a:p>
        </p:txBody>
      </p:sp>
      <p:sp>
        <p:nvSpPr>
          <p:cNvPr id="12" name="Espace réservé du numéro de diapositive 11"/>
          <p:cNvSpPr>
            <a:spLocks noGrp="1"/>
          </p:cNvSpPr>
          <p:nvPr>
            <p:ph type="sldNum" sz="quarter" idx="12"/>
          </p:nvPr>
        </p:nvSpPr>
        <p:spPr/>
        <p:txBody>
          <a:bodyPr/>
          <a:lstStyle/>
          <a:p>
            <a:fld id="{E31375A4-56A4-47D6-9801-1991572033F7}" type="slidenum">
              <a:rPr lang="en-US" smtClean="0"/>
              <a:t>5</a:t>
            </a:fld>
            <a:endParaRPr lang="en-US"/>
          </a:p>
        </p:txBody>
      </p:sp>
    </p:spTree>
    <p:extLst>
      <p:ext uri="{BB962C8B-B14F-4D97-AF65-F5344CB8AC3E}">
        <p14:creationId xmlns:p14="http://schemas.microsoft.com/office/powerpoint/2010/main" val="1121434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251520" y="1556792"/>
            <a:ext cx="8640960" cy="5184576"/>
          </a:xfrm>
          <a:prstGeom prst="rect">
            <a:avLst/>
          </a:prstGeom>
        </p:spPr>
        <p:txBody>
          <a:bodyPr>
            <a:normAutofit/>
          </a:bodyPr>
          <a:lstStyle>
            <a:lvl1pPr marL="27432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9pPr>
          </a:lstStyle>
          <a:p>
            <a:endParaRPr lang="fr-CA" dirty="0" smtClean="0"/>
          </a:p>
        </p:txBody>
      </p:sp>
      <p:sp>
        <p:nvSpPr>
          <p:cNvPr id="3" name="Titre 1"/>
          <p:cNvSpPr txBox="1">
            <a:spLocks/>
          </p:cNvSpPr>
          <p:nvPr/>
        </p:nvSpPr>
        <p:spPr>
          <a:xfrm>
            <a:off x="2156125" y="505163"/>
            <a:ext cx="5064953" cy="1695631"/>
          </a:xfrm>
          <a:prstGeom prst="rect">
            <a:avLst/>
          </a:prstGeom>
        </p:spPr>
        <p:txBody>
          <a:bodyPr/>
          <a:lstStyle>
            <a:lvl1pPr algn="l" defTabSz="914400" rtl="0" eaLnBrk="1" latinLnBrk="0" hangingPunct="1">
              <a:lnSpc>
                <a:spcPct val="90000"/>
              </a:lnSpc>
              <a:spcBef>
                <a:spcPct val="0"/>
              </a:spcBef>
              <a:buNone/>
              <a:defRPr sz="3400" kern="1200" cap="all" baseline="0">
                <a:solidFill>
                  <a:schemeClr val="accent1"/>
                </a:solidFill>
                <a:latin typeface="+mj-lt"/>
                <a:ea typeface="+mj-ea"/>
                <a:cs typeface="+mj-cs"/>
              </a:defRPr>
            </a:lvl1pPr>
          </a:lstStyle>
          <a:p>
            <a:r>
              <a:rPr lang="fr-CA" dirty="0" smtClean="0"/>
              <a:t>Partenaires</a:t>
            </a:r>
            <a:endParaRPr lang="fr-CA" dirty="0"/>
          </a:p>
        </p:txBody>
      </p:sp>
      <p:sp>
        <p:nvSpPr>
          <p:cNvPr id="7" name="Espace réservé du contenu 6"/>
          <p:cNvSpPr>
            <a:spLocks noGrp="1"/>
          </p:cNvSpPr>
          <p:nvPr>
            <p:ph sz="half" idx="1"/>
          </p:nvPr>
        </p:nvSpPr>
        <p:spPr>
          <a:xfrm>
            <a:off x="251520" y="1104900"/>
            <a:ext cx="5896707" cy="5049716"/>
          </a:xfrm>
        </p:spPr>
        <p:txBody>
          <a:bodyPr>
            <a:noAutofit/>
          </a:bodyPr>
          <a:lstStyle/>
          <a:p>
            <a:pPr>
              <a:lnSpc>
                <a:spcPct val="100000"/>
              </a:lnSpc>
              <a:spcBef>
                <a:spcPts val="0"/>
              </a:spcBef>
            </a:pPr>
            <a:r>
              <a:rPr lang="fr-CA" dirty="0">
                <a:solidFill>
                  <a:schemeClr val="accent1">
                    <a:lumMod val="50000"/>
                  </a:schemeClr>
                </a:solidFill>
              </a:rPr>
              <a:t>Table de Concertation Nationale de Surveillance (</a:t>
            </a:r>
            <a:r>
              <a:rPr lang="fr-CA" dirty="0" err="1">
                <a:solidFill>
                  <a:schemeClr val="accent1">
                    <a:lumMod val="50000"/>
                  </a:schemeClr>
                </a:solidFill>
              </a:rPr>
              <a:t>TCNS</a:t>
            </a:r>
            <a:r>
              <a:rPr lang="fr-CA" dirty="0" smtClean="0">
                <a:solidFill>
                  <a:schemeClr val="accent1">
                    <a:lumMod val="50000"/>
                  </a:schemeClr>
                </a:solidFill>
              </a:rPr>
              <a:t>)</a:t>
            </a:r>
          </a:p>
          <a:p>
            <a:pPr lvl="1">
              <a:lnSpc>
                <a:spcPct val="100000"/>
              </a:lnSpc>
              <a:spcBef>
                <a:spcPts val="0"/>
              </a:spcBef>
            </a:pPr>
            <a:r>
              <a:rPr lang="fr-CA" sz="2000" dirty="0" smtClean="0">
                <a:solidFill>
                  <a:schemeClr val="accent1">
                    <a:lumMod val="50000"/>
                  </a:schemeClr>
                </a:solidFill>
              </a:rPr>
              <a:t>Ensemble des </a:t>
            </a:r>
            <a:r>
              <a:rPr lang="fr-CA" sz="2000" dirty="0" err="1" smtClean="0">
                <a:solidFill>
                  <a:schemeClr val="accent1">
                    <a:lumMod val="50000"/>
                  </a:schemeClr>
                </a:solidFill>
              </a:rPr>
              <a:t>DSP</a:t>
            </a:r>
            <a:r>
              <a:rPr lang="fr-CA" sz="2000" dirty="0" smtClean="0">
                <a:solidFill>
                  <a:schemeClr val="accent1">
                    <a:lumMod val="50000"/>
                  </a:schemeClr>
                </a:solidFill>
              </a:rPr>
              <a:t> des 16 régions administratives</a:t>
            </a:r>
            <a:endParaRPr lang="fr-CA" sz="2000" dirty="0">
              <a:solidFill>
                <a:schemeClr val="accent1">
                  <a:lumMod val="50000"/>
                </a:schemeClr>
              </a:solidFill>
            </a:endParaRPr>
          </a:p>
          <a:p>
            <a:pPr>
              <a:lnSpc>
                <a:spcPct val="100000"/>
              </a:lnSpc>
              <a:spcBef>
                <a:spcPts val="0"/>
              </a:spcBef>
            </a:pPr>
            <a:r>
              <a:rPr lang="fr-CA" dirty="0">
                <a:solidFill>
                  <a:schemeClr val="accent1">
                    <a:lumMod val="50000"/>
                  </a:schemeClr>
                </a:solidFill>
              </a:rPr>
              <a:t>À coeur d’homme</a:t>
            </a:r>
          </a:p>
          <a:p>
            <a:pPr>
              <a:lnSpc>
                <a:spcPct val="100000"/>
              </a:lnSpc>
              <a:spcBef>
                <a:spcPts val="0"/>
              </a:spcBef>
            </a:pPr>
            <a:r>
              <a:rPr lang="fr-CA" dirty="0">
                <a:solidFill>
                  <a:schemeClr val="accent1">
                    <a:lumMod val="50000"/>
                  </a:schemeClr>
                </a:solidFill>
              </a:rPr>
              <a:t>Association québécoise de prévention du suicide (</a:t>
            </a:r>
            <a:r>
              <a:rPr lang="fr-CA" dirty="0" err="1">
                <a:solidFill>
                  <a:schemeClr val="accent1">
                    <a:lumMod val="50000"/>
                  </a:schemeClr>
                </a:solidFill>
              </a:rPr>
              <a:t>AQPS</a:t>
            </a:r>
            <a:r>
              <a:rPr lang="fr-CA" dirty="0" smtClean="0">
                <a:solidFill>
                  <a:schemeClr val="accent1">
                    <a:lumMod val="50000"/>
                  </a:schemeClr>
                </a:solidFill>
              </a:rPr>
              <a:t>)</a:t>
            </a:r>
          </a:p>
          <a:p>
            <a:pPr>
              <a:lnSpc>
                <a:spcPct val="100000"/>
              </a:lnSpc>
              <a:spcBef>
                <a:spcPts val="0"/>
              </a:spcBef>
            </a:pPr>
            <a:r>
              <a:rPr lang="fr-CA" dirty="0" smtClean="0">
                <a:solidFill>
                  <a:schemeClr val="accent1">
                    <a:lumMod val="50000"/>
                  </a:schemeClr>
                </a:solidFill>
              </a:rPr>
              <a:t>AutonHommie</a:t>
            </a:r>
            <a:endParaRPr lang="fr-CA" dirty="0">
              <a:solidFill>
                <a:schemeClr val="accent1">
                  <a:lumMod val="50000"/>
                </a:schemeClr>
              </a:solidFill>
            </a:endParaRPr>
          </a:p>
          <a:p>
            <a:pPr>
              <a:lnSpc>
                <a:spcPct val="100000"/>
              </a:lnSpc>
              <a:spcBef>
                <a:spcPts val="0"/>
              </a:spcBef>
            </a:pPr>
            <a:r>
              <a:rPr lang="fr-CA" dirty="0">
                <a:solidFill>
                  <a:schemeClr val="accent1">
                    <a:lumMod val="50000"/>
                  </a:schemeClr>
                </a:solidFill>
              </a:rPr>
              <a:t>Les GRIS du Québec </a:t>
            </a:r>
          </a:p>
          <a:p>
            <a:pPr>
              <a:lnSpc>
                <a:spcPct val="100000"/>
              </a:lnSpc>
              <a:spcBef>
                <a:spcPts val="0"/>
              </a:spcBef>
            </a:pPr>
            <a:r>
              <a:rPr lang="fr-CA" dirty="0">
                <a:solidFill>
                  <a:schemeClr val="accent1">
                    <a:lumMod val="50000"/>
                  </a:schemeClr>
                </a:solidFill>
              </a:rPr>
              <a:t>L’Hirondelle</a:t>
            </a:r>
          </a:p>
          <a:p>
            <a:pPr>
              <a:lnSpc>
                <a:spcPct val="100000"/>
              </a:lnSpc>
              <a:spcBef>
                <a:spcPts val="0"/>
              </a:spcBef>
            </a:pPr>
            <a:r>
              <a:rPr lang="fr-CA" dirty="0">
                <a:solidFill>
                  <a:schemeClr val="accent1">
                    <a:lumMod val="50000"/>
                  </a:schemeClr>
                </a:solidFill>
              </a:rPr>
              <a:t>Regroupement provincial santé et bien-être des </a:t>
            </a:r>
            <a:r>
              <a:rPr lang="fr-CA" dirty="0" smtClean="0">
                <a:solidFill>
                  <a:schemeClr val="accent1">
                    <a:lumMod val="50000"/>
                  </a:schemeClr>
                </a:solidFill>
              </a:rPr>
              <a:t>hommes</a:t>
            </a:r>
          </a:p>
          <a:p>
            <a:pPr>
              <a:lnSpc>
                <a:spcPct val="100000"/>
              </a:lnSpc>
              <a:spcBef>
                <a:spcPts val="0"/>
              </a:spcBef>
            </a:pPr>
            <a:r>
              <a:rPr lang="fr-CA" dirty="0">
                <a:solidFill>
                  <a:schemeClr val="accent1">
                    <a:lumMod val="50000"/>
                  </a:schemeClr>
                </a:solidFill>
              </a:rPr>
              <a:t>Groupe de recherche et de formation sur la pauvreté au Québec (</a:t>
            </a:r>
            <a:r>
              <a:rPr lang="fr-CA" dirty="0" err="1">
                <a:solidFill>
                  <a:schemeClr val="accent1">
                    <a:lumMod val="50000"/>
                  </a:schemeClr>
                </a:solidFill>
              </a:rPr>
              <a:t>GRFPQ</a:t>
            </a:r>
            <a:r>
              <a:rPr lang="fr-CA" dirty="0">
                <a:solidFill>
                  <a:schemeClr val="accent1">
                    <a:lumMod val="50000"/>
                  </a:schemeClr>
                </a:solidFill>
              </a:rPr>
              <a:t>) </a:t>
            </a:r>
            <a:endParaRPr lang="fr-CA" dirty="0" smtClean="0">
              <a:solidFill>
                <a:schemeClr val="accent1">
                  <a:lumMod val="50000"/>
                </a:schemeClr>
              </a:solidFill>
            </a:endParaRPr>
          </a:p>
          <a:p>
            <a:pPr>
              <a:lnSpc>
                <a:spcPct val="100000"/>
              </a:lnSpc>
              <a:spcBef>
                <a:spcPts val="0"/>
              </a:spcBef>
            </a:pPr>
            <a:r>
              <a:rPr lang="fr-CA" dirty="0">
                <a:solidFill>
                  <a:schemeClr val="accent1">
                    <a:lumMod val="50000"/>
                  </a:schemeClr>
                </a:solidFill>
              </a:rPr>
              <a:t>Association des intervenants en toxicomanie du Québec (</a:t>
            </a:r>
            <a:r>
              <a:rPr lang="fr-CA" dirty="0" err="1">
                <a:solidFill>
                  <a:schemeClr val="accent1">
                    <a:lumMod val="50000"/>
                  </a:schemeClr>
                </a:solidFill>
              </a:rPr>
              <a:t>AITQ</a:t>
            </a:r>
            <a:r>
              <a:rPr lang="fr-CA" dirty="0" smtClean="0">
                <a:solidFill>
                  <a:schemeClr val="accent1">
                    <a:lumMod val="50000"/>
                  </a:schemeClr>
                </a:solidFill>
              </a:rPr>
              <a:t>)</a:t>
            </a:r>
          </a:p>
          <a:p>
            <a:pPr>
              <a:lnSpc>
                <a:spcPct val="100000"/>
              </a:lnSpc>
              <a:spcBef>
                <a:spcPts val="0"/>
              </a:spcBef>
            </a:pPr>
            <a:r>
              <a:rPr lang="fr-CA" dirty="0" smtClean="0">
                <a:solidFill>
                  <a:schemeClr val="accent1">
                    <a:lumMod val="50000"/>
                  </a:schemeClr>
                </a:solidFill>
              </a:rPr>
              <a:t>Réseau Hommes Québec</a:t>
            </a:r>
            <a:endParaRPr lang="fr-CA" dirty="0">
              <a:solidFill>
                <a:schemeClr val="accent1">
                  <a:lumMod val="50000"/>
                </a:schemeClr>
              </a:solidFill>
            </a:endParaRPr>
          </a:p>
          <a:p>
            <a:pPr>
              <a:lnSpc>
                <a:spcPct val="100000"/>
              </a:lnSpc>
              <a:spcBef>
                <a:spcPts val="0"/>
              </a:spcBef>
            </a:pPr>
            <a:r>
              <a:rPr lang="fr-CA" dirty="0" err="1" smtClean="0">
                <a:solidFill>
                  <a:schemeClr val="accent1">
                    <a:lumMod val="50000"/>
                  </a:schemeClr>
                </a:solidFill>
              </a:rPr>
              <a:t>ÉquiLibre</a:t>
            </a:r>
            <a:endParaRPr lang="fr-CA" dirty="0" smtClean="0">
              <a:solidFill>
                <a:schemeClr val="accent1">
                  <a:lumMod val="50000"/>
                </a:schemeClr>
              </a:solidFill>
            </a:endParaRPr>
          </a:p>
        </p:txBody>
      </p:sp>
      <p:sp>
        <p:nvSpPr>
          <p:cNvPr id="8" name="Espace réservé du contenu 7"/>
          <p:cNvSpPr>
            <a:spLocks noGrp="1"/>
          </p:cNvSpPr>
          <p:nvPr>
            <p:ph sz="half" idx="2"/>
          </p:nvPr>
        </p:nvSpPr>
        <p:spPr>
          <a:xfrm>
            <a:off x="6190311" y="1056149"/>
            <a:ext cx="5685692" cy="5176776"/>
          </a:xfrm>
        </p:spPr>
        <p:txBody>
          <a:bodyPr>
            <a:noAutofit/>
          </a:bodyPr>
          <a:lstStyle/>
          <a:p>
            <a:pPr>
              <a:lnSpc>
                <a:spcPct val="100000"/>
              </a:lnSpc>
              <a:spcBef>
                <a:spcPts val="0"/>
              </a:spcBef>
            </a:pPr>
            <a:r>
              <a:rPr lang="fr-CA" dirty="0" smtClean="0">
                <a:solidFill>
                  <a:schemeClr val="accent1">
                    <a:lumMod val="50000"/>
                  </a:schemeClr>
                </a:solidFill>
              </a:rPr>
              <a:t>Tables </a:t>
            </a:r>
            <a:r>
              <a:rPr lang="fr-CA" dirty="0">
                <a:solidFill>
                  <a:schemeClr val="accent1">
                    <a:lumMod val="50000"/>
                  </a:schemeClr>
                </a:solidFill>
              </a:rPr>
              <a:t>de concertation </a:t>
            </a:r>
            <a:r>
              <a:rPr lang="fr-CA" dirty="0" err="1">
                <a:solidFill>
                  <a:schemeClr val="accent1">
                    <a:lumMod val="50000"/>
                  </a:schemeClr>
                </a:solidFill>
              </a:rPr>
              <a:t>SBE</a:t>
            </a:r>
            <a:r>
              <a:rPr lang="fr-CA" dirty="0">
                <a:solidFill>
                  <a:schemeClr val="accent1">
                    <a:lumMod val="50000"/>
                  </a:schemeClr>
                </a:solidFill>
              </a:rPr>
              <a:t> des hommes : </a:t>
            </a:r>
            <a:endParaRPr lang="fr-CA" dirty="0" smtClean="0">
              <a:solidFill>
                <a:schemeClr val="accent1">
                  <a:lumMod val="50000"/>
                </a:schemeClr>
              </a:solidFill>
            </a:endParaRPr>
          </a:p>
          <a:p>
            <a:pPr lvl="1">
              <a:lnSpc>
                <a:spcPct val="100000"/>
              </a:lnSpc>
              <a:spcBef>
                <a:spcPts val="0"/>
              </a:spcBef>
            </a:pPr>
            <a:r>
              <a:rPr lang="fr-CA" sz="2000" dirty="0" smtClean="0">
                <a:solidFill>
                  <a:schemeClr val="accent1">
                    <a:lumMod val="50000"/>
                  </a:schemeClr>
                </a:solidFill>
              </a:rPr>
              <a:t>Saguenay-Lac </a:t>
            </a:r>
            <a:r>
              <a:rPr lang="fr-CA" sz="2000" dirty="0">
                <a:solidFill>
                  <a:schemeClr val="accent1">
                    <a:lumMod val="50000"/>
                  </a:schemeClr>
                </a:solidFill>
              </a:rPr>
              <a:t>St-Jean, </a:t>
            </a:r>
            <a:endParaRPr lang="fr-CA" sz="2000" dirty="0" smtClean="0">
              <a:solidFill>
                <a:schemeClr val="accent1">
                  <a:lumMod val="50000"/>
                </a:schemeClr>
              </a:solidFill>
            </a:endParaRPr>
          </a:p>
          <a:p>
            <a:pPr lvl="1">
              <a:lnSpc>
                <a:spcPct val="100000"/>
              </a:lnSpc>
              <a:spcBef>
                <a:spcPts val="0"/>
              </a:spcBef>
            </a:pPr>
            <a:r>
              <a:rPr lang="fr-CA" sz="2000" dirty="0" smtClean="0">
                <a:solidFill>
                  <a:schemeClr val="accent1">
                    <a:lumMod val="50000"/>
                  </a:schemeClr>
                </a:solidFill>
              </a:rPr>
              <a:t>Côte </a:t>
            </a:r>
            <a:r>
              <a:rPr lang="fr-CA" sz="2000" dirty="0">
                <a:solidFill>
                  <a:schemeClr val="accent1">
                    <a:lumMod val="50000"/>
                  </a:schemeClr>
                </a:solidFill>
              </a:rPr>
              <a:t>Nord Outaouais </a:t>
            </a:r>
            <a:endParaRPr lang="fr-CA" sz="2000" dirty="0" smtClean="0">
              <a:solidFill>
                <a:schemeClr val="accent1">
                  <a:lumMod val="50000"/>
                </a:schemeClr>
              </a:solidFill>
            </a:endParaRPr>
          </a:p>
          <a:p>
            <a:pPr lvl="1">
              <a:lnSpc>
                <a:spcPct val="100000"/>
              </a:lnSpc>
              <a:spcBef>
                <a:spcPts val="0"/>
              </a:spcBef>
            </a:pPr>
            <a:r>
              <a:rPr lang="fr-CA" sz="2000" dirty="0" smtClean="0">
                <a:solidFill>
                  <a:schemeClr val="accent1">
                    <a:lumMod val="50000"/>
                  </a:schemeClr>
                </a:solidFill>
              </a:rPr>
              <a:t>Abitibi-Témiscamingue</a:t>
            </a:r>
          </a:p>
          <a:p>
            <a:pPr lvl="1">
              <a:lnSpc>
                <a:spcPct val="100000"/>
              </a:lnSpc>
              <a:spcBef>
                <a:spcPts val="0"/>
              </a:spcBef>
            </a:pPr>
            <a:r>
              <a:rPr lang="fr-CA" sz="2000" dirty="0" smtClean="0">
                <a:solidFill>
                  <a:schemeClr val="accent1">
                    <a:lumMod val="50000"/>
                  </a:schemeClr>
                </a:solidFill>
              </a:rPr>
              <a:t>Outaouais</a:t>
            </a:r>
          </a:p>
          <a:p>
            <a:pPr lvl="1">
              <a:lnSpc>
                <a:spcPct val="100000"/>
              </a:lnSpc>
              <a:spcBef>
                <a:spcPts val="0"/>
              </a:spcBef>
            </a:pPr>
            <a:r>
              <a:rPr lang="fr-CA" sz="2000" dirty="0" err="1" smtClean="0">
                <a:solidFill>
                  <a:schemeClr val="accent1">
                    <a:lumMod val="50000"/>
                  </a:schemeClr>
                </a:solidFill>
              </a:rPr>
              <a:t>RoHim</a:t>
            </a:r>
            <a:endParaRPr lang="fr-CA" sz="2000" dirty="0">
              <a:solidFill>
                <a:schemeClr val="accent1">
                  <a:lumMod val="50000"/>
                </a:schemeClr>
              </a:solidFill>
            </a:endParaRPr>
          </a:p>
          <a:p>
            <a:pPr>
              <a:lnSpc>
                <a:spcPct val="100000"/>
              </a:lnSpc>
              <a:spcBef>
                <a:spcPts val="0"/>
              </a:spcBef>
            </a:pPr>
            <a:r>
              <a:rPr lang="fr-CA" dirty="0" smtClean="0">
                <a:solidFill>
                  <a:schemeClr val="accent1">
                    <a:lumMod val="50000"/>
                  </a:schemeClr>
                </a:solidFill>
              </a:rPr>
              <a:t>Autres partenaires </a:t>
            </a:r>
            <a:r>
              <a:rPr lang="fr-CA" dirty="0">
                <a:solidFill>
                  <a:schemeClr val="accent1">
                    <a:lumMod val="50000"/>
                  </a:schemeClr>
                </a:solidFill>
              </a:rPr>
              <a:t>de </a:t>
            </a:r>
            <a:r>
              <a:rPr lang="fr-CA" dirty="0" err="1">
                <a:solidFill>
                  <a:schemeClr val="accent1">
                    <a:lumMod val="50000"/>
                  </a:schemeClr>
                </a:solidFill>
              </a:rPr>
              <a:t>M&amp;S</a:t>
            </a:r>
            <a:r>
              <a:rPr lang="fr-CA" dirty="0">
                <a:solidFill>
                  <a:schemeClr val="accent1">
                    <a:lumMod val="50000"/>
                  </a:schemeClr>
                </a:solidFill>
              </a:rPr>
              <a:t> </a:t>
            </a:r>
            <a:endParaRPr lang="fr-CA" dirty="0" smtClean="0">
              <a:solidFill>
                <a:schemeClr val="accent1">
                  <a:lumMod val="50000"/>
                </a:schemeClr>
              </a:solidFill>
            </a:endParaRPr>
          </a:p>
          <a:p>
            <a:pPr lvl="1">
              <a:lnSpc>
                <a:spcPct val="100000"/>
              </a:lnSpc>
              <a:spcBef>
                <a:spcPts val="0"/>
              </a:spcBef>
            </a:pPr>
            <a:r>
              <a:rPr lang="fr-CA" sz="2000" dirty="0" smtClean="0">
                <a:solidFill>
                  <a:schemeClr val="accent1">
                    <a:lumMod val="50000"/>
                  </a:schemeClr>
                </a:solidFill>
              </a:rPr>
              <a:t>Pères séparés</a:t>
            </a:r>
          </a:p>
          <a:p>
            <a:pPr lvl="1">
              <a:lnSpc>
                <a:spcPct val="100000"/>
              </a:lnSpc>
              <a:spcBef>
                <a:spcPts val="0"/>
              </a:spcBef>
            </a:pPr>
            <a:r>
              <a:rPr lang="fr-CA" sz="2000" dirty="0" smtClean="0">
                <a:solidFill>
                  <a:schemeClr val="accent1">
                    <a:lumMod val="50000"/>
                  </a:schemeClr>
                </a:solidFill>
              </a:rPr>
              <a:t>Fédération </a:t>
            </a:r>
            <a:r>
              <a:rPr lang="fr-CA" sz="2000" dirty="0">
                <a:solidFill>
                  <a:schemeClr val="accent1">
                    <a:lumMod val="50000"/>
                  </a:schemeClr>
                </a:solidFill>
              </a:rPr>
              <a:t>des </a:t>
            </a:r>
            <a:r>
              <a:rPr lang="fr-CA" sz="2000" dirty="0" smtClean="0">
                <a:solidFill>
                  <a:schemeClr val="accent1">
                    <a:lumMod val="50000"/>
                  </a:schemeClr>
                </a:solidFill>
              </a:rPr>
              <a:t>cégeps </a:t>
            </a:r>
          </a:p>
          <a:p>
            <a:pPr lvl="1">
              <a:lnSpc>
                <a:spcPct val="100000"/>
              </a:lnSpc>
              <a:spcBef>
                <a:spcPts val="0"/>
              </a:spcBef>
            </a:pPr>
            <a:r>
              <a:rPr lang="fr-CA" sz="2000" dirty="0" err="1" smtClean="0">
                <a:solidFill>
                  <a:schemeClr val="accent1">
                    <a:lumMod val="50000"/>
                  </a:schemeClr>
                </a:solidFill>
              </a:rPr>
              <a:t>QAJAQ</a:t>
            </a:r>
            <a:r>
              <a:rPr lang="fr-CA" sz="2000" dirty="0" smtClean="0">
                <a:solidFill>
                  <a:schemeClr val="accent1">
                    <a:lumMod val="50000"/>
                  </a:schemeClr>
                </a:solidFill>
              </a:rPr>
              <a:t> Network</a:t>
            </a:r>
          </a:p>
          <a:p>
            <a:pPr lvl="1">
              <a:lnSpc>
                <a:spcPct val="100000"/>
              </a:lnSpc>
              <a:spcBef>
                <a:spcPts val="0"/>
              </a:spcBef>
            </a:pPr>
            <a:r>
              <a:rPr lang="fr-CA" sz="2000" dirty="0" err="1" smtClean="0">
                <a:solidFill>
                  <a:schemeClr val="accent1">
                    <a:lumMod val="50000"/>
                  </a:schemeClr>
                </a:solidFill>
              </a:rPr>
              <a:t>GAPI</a:t>
            </a:r>
            <a:endParaRPr lang="fr-CA" sz="2000" dirty="0" smtClean="0">
              <a:solidFill>
                <a:schemeClr val="accent1">
                  <a:lumMod val="50000"/>
                </a:schemeClr>
              </a:solidFill>
            </a:endParaRPr>
          </a:p>
          <a:p>
            <a:pPr lvl="1">
              <a:lnSpc>
                <a:spcPct val="100000"/>
              </a:lnSpc>
              <a:spcBef>
                <a:spcPts val="0"/>
              </a:spcBef>
            </a:pPr>
            <a:r>
              <a:rPr lang="fr-CA" sz="2000" dirty="0" smtClean="0">
                <a:solidFill>
                  <a:schemeClr val="accent1">
                    <a:lumMod val="50000"/>
                  </a:schemeClr>
                </a:solidFill>
              </a:rPr>
              <a:t>Accord Mauricie</a:t>
            </a:r>
          </a:p>
          <a:p>
            <a:pPr lvl="1">
              <a:lnSpc>
                <a:spcPct val="100000"/>
              </a:lnSpc>
              <a:spcBef>
                <a:spcPts val="0"/>
              </a:spcBef>
            </a:pPr>
            <a:r>
              <a:rPr lang="fr-CA" sz="2000" dirty="0" smtClean="0">
                <a:solidFill>
                  <a:schemeClr val="accent1">
                    <a:lumMod val="50000"/>
                  </a:schemeClr>
                </a:solidFill>
              </a:rPr>
              <a:t>Partage au masculin</a:t>
            </a:r>
          </a:p>
          <a:p>
            <a:pPr lvl="1">
              <a:lnSpc>
                <a:spcPct val="100000"/>
              </a:lnSpc>
              <a:spcBef>
                <a:spcPts val="0"/>
              </a:spcBef>
            </a:pPr>
            <a:r>
              <a:rPr lang="fr-CA" sz="2000" dirty="0" smtClean="0">
                <a:solidFill>
                  <a:schemeClr val="accent1">
                    <a:lumMod val="50000"/>
                  </a:schemeClr>
                </a:solidFill>
              </a:rPr>
              <a:t>Maison Oxygène</a:t>
            </a:r>
          </a:p>
          <a:p>
            <a:pPr lvl="1">
              <a:lnSpc>
                <a:spcPct val="100000"/>
              </a:lnSpc>
              <a:spcBef>
                <a:spcPts val="0"/>
              </a:spcBef>
            </a:pPr>
            <a:r>
              <a:rPr lang="fr-CA" sz="2000" dirty="0" err="1" smtClean="0">
                <a:solidFill>
                  <a:schemeClr val="accent1">
                    <a:lumMod val="50000"/>
                  </a:schemeClr>
                </a:solidFill>
              </a:rPr>
              <a:t>CSSS</a:t>
            </a:r>
            <a:r>
              <a:rPr lang="fr-CA" sz="2000" dirty="0" smtClean="0">
                <a:solidFill>
                  <a:schemeClr val="accent1">
                    <a:lumMod val="50000"/>
                  </a:schemeClr>
                </a:solidFill>
              </a:rPr>
              <a:t> Vieille Capitale</a:t>
            </a:r>
          </a:p>
          <a:p>
            <a:pPr lvl="1">
              <a:lnSpc>
                <a:spcPct val="100000"/>
              </a:lnSpc>
              <a:spcBef>
                <a:spcPts val="0"/>
              </a:spcBef>
            </a:pPr>
            <a:r>
              <a:rPr lang="fr-CA" sz="2000" dirty="0" err="1" smtClean="0">
                <a:solidFill>
                  <a:schemeClr val="accent1">
                    <a:lumMod val="50000"/>
                  </a:schemeClr>
                </a:solidFill>
              </a:rPr>
              <a:t>CSSS</a:t>
            </a:r>
            <a:r>
              <a:rPr lang="fr-CA" sz="2000" dirty="0" smtClean="0">
                <a:solidFill>
                  <a:schemeClr val="accent1">
                    <a:lumMod val="50000"/>
                  </a:schemeClr>
                </a:solidFill>
              </a:rPr>
              <a:t> Jeanne-Mance</a:t>
            </a:r>
          </a:p>
        </p:txBody>
      </p:sp>
      <p:sp>
        <p:nvSpPr>
          <p:cNvPr id="9" name="Espace réservé du pied de page 8"/>
          <p:cNvSpPr>
            <a:spLocks noGrp="1"/>
          </p:cNvSpPr>
          <p:nvPr>
            <p:ph type="ftr" sz="quarter" idx="11"/>
          </p:nvPr>
        </p:nvSpPr>
        <p:spPr/>
        <p:txBody>
          <a:bodyPr/>
          <a:lstStyle/>
          <a:p>
            <a:r>
              <a:rPr lang="fr-CA" smtClean="0"/>
              <a:t>© Tremblay, Roy et coll., 2015</a:t>
            </a:r>
            <a:endParaRPr lang="en-US"/>
          </a:p>
        </p:txBody>
      </p:sp>
      <p:sp>
        <p:nvSpPr>
          <p:cNvPr id="10" name="Espace réservé du numéro de diapositive 9"/>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616004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553" y="351692"/>
            <a:ext cx="9144000" cy="1143000"/>
          </a:xfrm>
        </p:spPr>
        <p:txBody>
          <a:bodyPr/>
          <a:lstStyle/>
          <a:p>
            <a:r>
              <a:rPr lang="en-CA" dirty="0" err="1"/>
              <a:t>Objectifs</a:t>
            </a:r>
            <a:r>
              <a:rPr lang="en-CA" dirty="0"/>
              <a:t> du </a:t>
            </a:r>
            <a:r>
              <a:rPr lang="en-CA" dirty="0" err="1"/>
              <a:t>projet</a:t>
            </a:r>
            <a:endParaRPr lang="fr-CA" dirty="0"/>
          </a:p>
        </p:txBody>
      </p:sp>
      <p:sp>
        <p:nvSpPr>
          <p:cNvPr id="3" name="Espace réservé du pied de page 2"/>
          <p:cNvSpPr>
            <a:spLocks noGrp="1"/>
          </p:cNvSpPr>
          <p:nvPr>
            <p:ph type="ftr" sz="quarter" idx="11"/>
          </p:nvPr>
        </p:nvSpPr>
        <p:spPr/>
        <p:txBody>
          <a:bodyPr/>
          <a:lstStyle/>
          <a:p>
            <a:r>
              <a:rPr lang="fr-CA" smtClean="0"/>
              <a:t>© Tremblay, Roy et coll., 2015</a:t>
            </a:r>
            <a:endParaRPr lang="en-US"/>
          </a:p>
        </p:txBody>
      </p:sp>
      <p:sp>
        <p:nvSpPr>
          <p:cNvPr id="4" name="Espace réservé du numéro de diapositive 3"/>
          <p:cNvSpPr>
            <a:spLocks noGrp="1"/>
          </p:cNvSpPr>
          <p:nvPr>
            <p:ph type="sldNum" sz="quarter" idx="12"/>
          </p:nvPr>
        </p:nvSpPr>
        <p:spPr/>
        <p:txBody>
          <a:bodyPr/>
          <a:lstStyle/>
          <a:p>
            <a:fld id="{E31375A4-56A4-47D6-9801-1991572033F7}" type="slidenum">
              <a:rPr lang="en-US" smtClean="0"/>
              <a:t>7</a:t>
            </a:fld>
            <a:endParaRPr lang="en-US"/>
          </a:p>
        </p:txBody>
      </p:sp>
      <p:sp>
        <p:nvSpPr>
          <p:cNvPr id="5" name="Espace réservé du contenu 4"/>
          <p:cNvSpPr>
            <a:spLocks noGrp="1"/>
          </p:cNvSpPr>
          <p:nvPr>
            <p:ph idx="1"/>
          </p:nvPr>
        </p:nvSpPr>
        <p:spPr>
          <a:xfrm>
            <a:off x="1019907" y="1714499"/>
            <a:ext cx="10245969" cy="4721469"/>
          </a:xfrm>
        </p:spPr>
        <p:txBody>
          <a:bodyPr>
            <a:normAutofit/>
          </a:bodyPr>
          <a:lstStyle/>
          <a:p>
            <a:pPr algn="just">
              <a:spcAft>
                <a:spcPts val="600"/>
              </a:spcAft>
            </a:pPr>
            <a:r>
              <a:rPr lang="fr-CA" sz="2400" dirty="0">
                <a:solidFill>
                  <a:schemeClr val="accent1">
                    <a:lumMod val="50000"/>
                  </a:schemeClr>
                </a:solidFill>
              </a:rPr>
              <a:t>Mettre à jour le portrait </a:t>
            </a:r>
            <a:r>
              <a:rPr lang="fr-CA" sz="2400" dirty="0" smtClean="0">
                <a:solidFill>
                  <a:schemeClr val="accent1">
                    <a:lumMod val="50000"/>
                  </a:schemeClr>
                </a:solidFill>
              </a:rPr>
              <a:t>des perceptions </a:t>
            </a:r>
            <a:r>
              <a:rPr lang="fr-CA" sz="2400" dirty="0">
                <a:solidFill>
                  <a:schemeClr val="accent1">
                    <a:lumMod val="50000"/>
                  </a:schemeClr>
                </a:solidFill>
              </a:rPr>
              <a:t>des hommes quant à leurs besoins psychosociaux et de santé. </a:t>
            </a:r>
          </a:p>
          <a:p>
            <a:pPr algn="just">
              <a:spcAft>
                <a:spcPts val="600"/>
              </a:spcAft>
            </a:pPr>
            <a:r>
              <a:rPr lang="fr-CA" sz="2400" dirty="0">
                <a:solidFill>
                  <a:schemeClr val="accent1">
                    <a:lumMod val="50000"/>
                  </a:schemeClr>
                </a:solidFill>
              </a:rPr>
              <a:t>Mieux comprendre la situation actuelle des rapports entre les hommes et les services sociaux, de santé et communautaires.</a:t>
            </a:r>
          </a:p>
          <a:p>
            <a:pPr algn="just">
              <a:spcAft>
                <a:spcPts val="600"/>
              </a:spcAft>
            </a:pPr>
            <a:r>
              <a:rPr lang="fr-CA" sz="2400" dirty="0">
                <a:solidFill>
                  <a:schemeClr val="accent1">
                    <a:lumMod val="50000"/>
                  </a:schemeClr>
                </a:solidFill>
              </a:rPr>
              <a:t>Décrire les perceptions qu'ont les hommes de leurs rôles sociaux et des défis qu'ils doivent relever ainsi que les stratégies qu’ils utilisent pour les surmonter.</a:t>
            </a:r>
          </a:p>
          <a:p>
            <a:pPr algn="just">
              <a:spcAft>
                <a:spcPts val="600"/>
              </a:spcAft>
            </a:pPr>
            <a:r>
              <a:rPr lang="fr-CA" sz="2400" dirty="0">
                <a:solidFill>
                  <a:schemeClr val="accent1">
                    <a:lumMod val="50000"/>
                  </a:schemeClr>
                </a:solidFill>
              </a:rPr>
              <a:t>Dégager des pistes d’action pour favoriser l’adéquation des services aux besoins des hommes</a:t>
            </a:r>
            <a:r>
              <a:rPr lang="fr-CA" sz="2400" dirty="0" smtClean="0">
                <a:solidFill>
                  <a:schemeClr val="accent1">
                    <a:lumMod val="50000"/>
                  </a:schemeClr>
                </a:solidFill>
              </a:rPr>
              <a:t>.</a:t>
            </a:r>
            <a:endParaRPr lang="fr-CA" sz="2400" dirty="0">
              <a:solidFill>
                <a:schemeClr val="accent1">
                  <a:lumMod val="50000"/>
                </a:schemeClr>
              </a:solidFill>
            </a:endParaRPr>
          </a:p>
        </p:txBody>
      </p:sp>
    </p:spTree>
    <p:extLst>
      <p:ext uri="{BB962C8B-B14F-4D97-AF65-F5344CB8AC3E}">
        <p14:creationId xmlns:p14="http://schemas.microsoft.com/office/powerpoint/2010/main" val="151459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Défis quand vient le temps de définir les besoins des hommes</a:t>
            </a:r>
            <a:endParaRPr lang="fr-CA" dirty="0"/>
          </a:p>
        </p:txBody>
      </p:sp>
      <p:sp>
        <p:nvSpPr>
          <p:cNvPr id="3" name="Espace réservé du contenu 2"/>
          <p:cNvSpPr>
            <a:spLocks noGrp="1"/>
          </p:cNvSpPr>
          <p:nvPr>
            <p:ph idx="1"/>
          </p:nvPr>
        </p:nvSpPr>
        <p:spPr/>
        <p:txBody>
          <a:bodyPr>
            <a:normAutofit lnSpcReduction="10000"/>
          </a:bodyPr>
          <a:lstStyle/>
          <a:p>
            <a:pPr algn="just"/>
            <a:r>
              <a:rPr lang="fr-CA" sz="2400" dirty="0" smtClean="0">
                <a:solidFill>
                  <a:schemeClr val="accent1">
                    <a:lumMod val="50000"/>
                  </a:schemeClr>
                </a:solidFill>
              </a:rPr>
              <a:t>Besoin = « traduit </a:t>
            </a:r>
            <a:r>
              <a:rPr lang="fr-CA" sz="2400" dirty="0">
                <a:solidFill>
                  <a:schemeClr val="accent1">
                    <a:lumMod val="50000"/>
                  </a:schemeClr>
                </a:solidFill>
              </a:rPr>
              <a:t>un état de manque éprouvé par une ou plusieurs </a:t>
            </a:r>
            <a:r>
              <a:rPr lang="fr-CA" sz="2400" dirty="0" smtClean="0">
                <a:solidFill>
                  <a:schemeClr val="accent1">
                    <a:lumMod val="50000"/>
                  </a:schemeClr>
                </a:solidFill>
              </a:rPr>
              <a:t>personnes » (</a:t>
            </a:r>
            <a:r>
              <a:rPr lang="fr-CA" sz="2400" dirty="0">
                <a:solidFill>
                  <a:schemeClr val="accent1">
                    <a:lumMod val="50000"/>
                  </a:schemeClr>
                </a:solidFill>
              </a:rPr>
              <a:t>Monette </a:t>
            </a:r>
            <a:r>
              <a:rPr lang="fr-CA" sz="2400" dirty="0" smtClean="0">
                <a:solidFill>
                  <a:schemeClr val="accent1">
                    <a:lumMod val="50000"/>
                  </a:schemeClr>
                </a:solidFill>
              </a:rPr>
              <a:t>&amp; Charrette, 1995).</a:t>
            </a:r>
          </a:p>
          <a:p>
            <a:pPr algn="just"/>
            <a:r>
              <a:rPr lang="fr-CA" sz="2400" dirty="0" smtClean="0">
                <a:solidFill>
                  <a:schemeClr val="accent1">
                    <a:lumMod val="50000"/>
                  </a:schemeClr>
                </a:solidFill>
              </a:rPr>
              <a:t>Nature subjective du besoin, ce qui rend la situation complexe avec les hommes en particulier :</a:t>
            </a:r>
          </a:p>
          <a:p>
            <a:pPr lvl="1" algn="just"/>
            <a:r>
              <a:rPr lang="fr-CA" sz="2200" dirty="0" smtClean="0">
                <a:solidFill>
                  <a:schemeClr val="accent1">
                    <a:lumMod val="50000"/>
                  </a:schemeClr>
                </a:solidFill>
              </a:rPr>
              <a:t>Écart entre le subjectif et l’objectif (Tremblay, Cloutier, </a:t>
            </a:r>
            <a:r>
              <a:rPr lang="fr-CA" sz="2200" dirty="0" err="1" smtClean="0">
                <a:solidFill>
                  <a:schemeClr val="accent1">
                    <a:lumMod val="50000"/>
                  </a:schemeClr>
                </a:solidFill>
              </a:rPr>
              <a:t>Antil</a:t>
            </a:r>
            <a:r>
              <a:rPr lang="fr-CA" sz="2200" dirty="0" smtClean="0">
                <a:solidFill>
                  <a:schemeClr val="accent1">
                    <a:lumMod val="50000"/>
                  </a:schemeClr>
                </a:solidFill>
              </a:rPr>
              <a:t>, Bergeron &amp; Lapointe-Goupil, 2005).</a:t>
            </a:r>
          </a:p>
          <a:p>
            <a:pPr lvl="2" algn="just"/>
            <a:r>
              <a:rPr lang="fr-CA" sz="2000" dirty="0" smtClean="0">
                <a:solidFill>
                  <a:schemeClr val="accent1">
                    <a:lumMod val="50000"/>
                  </a:schemeClr>
                </a:solidFill>
              </a:rPr>
              <a:t>Les H se disent moins souvent atteints de différentes maladies mais en meurent plus (en surnombre pour 14 des 15 principales causes de décès au Canada).</a:t>
            </a:r>
          </a:p>
          <a:p>
            <a:pPr lvl="1" algn="just"/>
            <a:r>
              <a:rPr lang="fr-CA" sz="2200" dirty="0" smtClean="0">
                <a:solidFill>
                  <a:schemeClr val="accent1">
                    <a:lumMod val="50000"/>
                  </a:schemeClr>
                </a:solidFill>
              </a:rPr>
              <a:t>La socialisation masculine implique une certaine désensibilisation sur les plans physiologique, psychologique et relationnel.</a:t>
            </a:r>
            <a:endParaRPr lang="fr-CA" sz="2200" dirty="0">
              <a:solidFill>
                <a:schemeClr val="accent1">
                  <a:lumMod val="50000"/>
                </a:schemeClr>
              </a:solidFill>
            </a:endParaRPr>
          </a:p>
          <a:p>
            <a:pPr lvl="1" algn="just"/>
            <a:r>
              <a:rPr lang="fr-CA" sz="2200" dirty="0" smtClean="0">
                <a:solidFill>
                  <a:schemeClr val="accent1">
                    <a:lumMod val="50000"/>
                  </a:schemeClr>
                </a:solidFill>
              </a:rPr>
              <a:t>Importance de ne pas considérer les hommes comme un tout mais d’identifier les sous-groupes plus vulnérables.</a:t>
            </a:r>
            <a:endParaRPr lang="fr-CA" sz="2200" dirty="0">
              <a:solidFill>
                <a:schemeClr val="accent1">
                  <a:lumMod val="50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dirty="0"/>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8</a:t>
            </a:fld>
            <a:endParaRPr lang="en-US" dirty="0"/>
          </a:p>
        </p:txBody>
      </p:sp>
    </p:spTree>
    <p:extLst>
      <p:ext uri="{BB962C8B-B14F-4D97-AF65-F5344CB8AC3E}">
        <p14:creationId xmlns:p14="http://schemas.microsoft.com/office/powerpoint/2010/main" val="1311886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0" y="293076"/>
            <a:ext cx="9144000" cy="1143000"/>
          </a:xfrm>
        </p:spPr>
        <p:txBody>
          <a:bodyPr/>
          <a:lstStyle/>
          <a:p>
            <a:r>
              <a:rPr lang="fr-CA" dirty="0" smtClean="0"/>
              <a:t>Cadre théorique </a:t>
            </a:r>
            <a:r>
              <a:rPr lang="fr-CA" dirty="0" err="1" smtClean="0"/>
              <a:t>SOcioconstructiviste</a:t>
            </a:r>
            <a:endParaRPr lang="fr-CA" dirty="0"/>
          </a:p>
        </p:txBody>
      </p:sp>
      <p:sp>
        <p:nvSpPr>
          <p:cNvPr id="3" name="Espace réservé du contenu 2"/>
          <p:cNvSpPr>
            <a:spLocks noGrp="1"/>
          </p:cNvSpPr>
          <p:nvPr>
            <p:ph idx="1"/>
          </p:nvPr>
        </p:nvSpPr>
        <p:spPr>
          <a:xfrm>
            <a:off x="715109" y="1526931"/>
            <a:ext cx="10703168" cy="4639408"/>
          </a:xfrm>
        </p:spPr>
        <p:txBody>
          <a:bodyPr>
            <a:noAutofit/>
          </a:bodyPr>
          <a:lstStyle/>
          <a:p>
            <a:pPr algn="just"/>
            <a:r>
              <a:rPr lang="fr-CA" sz="2400" dirty="0" smtClean="0">
                <a:solidFill>
                  <a:schemeClr val="accent1">
                    <a:lumMod val="50000"/>
                  </a:schemeClr>
                </a:solidFill>
              </a:rPr>
              <a:t>L’identité </a:t>
            </a:r>
            <a:r>
              <a:rPr lang="fr-CA" sz="2400" dirty="0">
                <a:solidFill>
                  <a:schemeClr val="accent1">
                    <a:lumMod val="50000"/>
                  </a:schemeClr>
                </a:solidFill>
              </a:rPr>
              <a:t>masculine </a:t>
            </a:r>
            <a:r>
              <a:rPr lang="fr-CA" sz="2400" dirty="0" smtClean="0">
                <a:solidFill>
                  <a:schemeClr val="accent1">
                    <a:lumMod val="50000"/>
                  </a:schemeClr>
                </a:solidFill>
              </a:rPr>
              <a:t>est une </a:t>
            </a:r>
            <a:r>
              <a:rPr lang="fr-CA" sz="2400" dirty="0">
                <a:solidFill>
                  <a:schemeClr val="accent1">
                    <a:lumMod val="50000"/>
                  </a:schemeClr>
                </a:solidFill>
              </a:rPr>
              <a:t>construction sociale mouvante dans le temps. </a:t>
            </a:r>
            <a:r>
              <a:rPr lang="fr-CA" sz="2400" dirty="0" smtClean="0">
                <a:solidFill>
                  <a:schemeClr val="accent1">
                    <a:lumMod val="50000"/>
                  </a:schemeClr>
                </a:solidFill>
              </a:rPr>
              <a:t> L’’individu est vu comme </a:t>
            </a:r>
            <a:r>
              <a:rPr lang="fr-CA" sz="2400" dirty="0">
                <a:solidFill>
                  <a:schemeClr val="accent1">
                    <a:lumMod val="50000"/>
                  </a:schemeClr>
                </a:solidFill>
              </a:rPr>
              <a:t>un sujet conditionné en partie par ses milieux, mais qui peut néanmoins intervenir sur sa propre </a:t>
            </a:r>
            <a:r>
              <a:rPr lang="fr-CA" sz="2400" dirty="0" smtClean="0">
                <a:solidFill>
                  <a:schemeClr val="accent1">
                    <a:lumMod val="50000"/>
                  </a:schemeClr>
                </a:solidFill>
              </a:rPr>
              <a:t>existence.</a:t>
            </a:r>
          </a:p>
          <a:p>
            <a:pPr algn="just"/>
            <a:r>
              <a:rPr lang="fr-CA" sz="2400" dirty="0" smtClean="0">
                <a:solidFill>
                  <a:schemeClr val="accent1">
                    <a:lumMod val="50000"/>
                  </a:schemeClr>
                </a:solidFill>
              </a:rPr>
              <a:t>La santé des hommes émerge </a:t>
            </a:r>
            <a:r>
              <a:rPr lang="fr-CA" sz="2400" dirty="0">
                <a:solidFill>
                  <a:schemeClr val="accent1">
                    <a:lumMod val="50000"/>
                  </a:schemeClr>
                </a:solidFill>
              </a:rPr>
              <a:t>des facteurs physiologiques, psychologiques, </a:t>
            </a:r>
            <a:r>
              <a:rPr lang="fr-CA" sz="2400" dirty="0" smtClean="0">
                <a:solidFill>
                  <a:schemeClr val="accent1">
                    <a:lumMod val="50000"/>
                  </a:schemeClr>
                </a:solidFill>
              </a:rPr>
              <a:t>sociaux, culturels </a:t>
            </a:r>
            <a:r>
              <a:rPr lang="fr-CA" sz="2400" dirty="0">
                <a:solidFill>
                  <a:schemeClr val="accent1">
                    <a:lumMod val="50000"/>
                  </a:schemeClr>
                </a:solidFill>
              </a:rPr>
              <a:t>ou environnementaux qui ont une incidence spécifique sur </a:t>
            </a:r>
            <a:r>
              <a:rPr lang="fr-CA" sz="2400" dirty="0" smtClean="0">
                <a:solidFill>
                  <a:schemeClr val="accent1">
                    <a:lumMod val="50000"/>
                  </a:schemeClr>
                </a:solidFill>
              </a:rPr>
              <a:t>les garçons </a:t>
            </a:r>
            <a:r>
              <a:rPr lang="fr-CA" sz="2400" dirty="0">
                <a:solidFill>
                  <a:schemeClr val="accent1">
                    <a:lumMod val="50000"/>
                  </a:schemeClr>
                </a:solidFill>
              </a:rPr>
              <a:t>ou les hommes ou qu’elle nécessite des actions propres au </a:t>
            </a:r>
            <a:r>
              <a:rPr lang="fr-CA" sz="2400" dirty="0" smtClean="0">
                <a:solidFill>
                  <a:schemeClr val="accent1">
                    <a:lumMod val="50000"/>
                  </a:schemeClr>
                </a:solidFill>
              </a:rPr>
              <a:t>genre masculin </a:t>
            </a:r>
            <a:r>
              <a:rPr lang="fr-CA" sz="2400" dirty="0">
                <a:solidFill>
                  <a:schemeClr val="accent1">
                    <a:lumMod val="50000"/>
                  </a:schemeClr>
                </a:solidFill>
              </a:rPr>
              <a:t>pour obtenir des améliorations en matière de santé ou de </a:t>
            </a:r>
            <a:r>
              <a:rPr lang="fr-CA" sz="2400" dirty="0" smtClean="0">
                <a:solidFill>
                  <a:schemeClr val="accent1">
                    <a:lumMod val="50000"/>
                  </a:schemeClr>
                </a:solidFill>
              </a:rPr>
              <a:t>bien-être à </a:t>
            </a:r>
            <a:r>
              <a:rPr lang="fr-CA" sz="2400" dirty="0">
                <a:solidFill>
                  <a:schemeClr val="accent1">
                    <a:lumMod val="50000"/>
                  </a:schemeClr>
                </a:solidFill>
              </a:rPr>
              <a:t>un niveau individuel ou </a:t>
            </a:r>
            <a:r>
              <a:rPr lang="fr-CA" sz="2400" dirty="0" smtClean="0">
                <a:solidFill>
                  <a:schemeClr val="accent1">
                    <a:lumMod val="50000"/>
                  </a:schemeClr>
                </a:solidFill>
              </a:rPr>
              <a:t>populationnel (EMHF, 2009).</a:t>
            </a:r>
          </a:p>
          <a:p>
            <a:pPr algn="just"/>
            <a:r>
              <a:rPr lang="fr-CA" sz="2400" dirty="0" smtClean="0">
                <a:solidFill>
                  <a:schemeClr val="accent1">
                    <a:lumMod val="50000"/>
                  </a:schemeClr>
                </a:solidFill>
              </a:rPr>
              <a:t>Un besoin réfère à ce </a:t>
            </a:r>
            <a:r>
              <a:rPr lang="fr-CA" sz="2400" dirty="0">
                <a:solidFill>
                  <a:schemeClr val="accent1">
                    <a:lumMod val="50000"/>
                  </a:schemeClr>
                </a:solidFill>
              </a:rPr>
              <a:t>qui est nécessaire pour le bien‐être, la sécurité et </a:t>
            </a:r>
            <a:r>
              <a:rPr lang="fr-CA" sz="2400" dirty="0" smtClean="0">
                <a:solidFill>
                  <a:schemeClr val="accent1">
                    <a:lumMod val="50000"/>
                  </a:schemeClr>
                </a:solidFill>
              </a:rPr>
              <a:t>le développement </a:t>
            </a:r>
            <a:r>
              <a:rPr lang="fr-CA" sz="2400" dirty="0">
                <a:solidFill>
                  <a:schemeClr val="accent1">
                    <a:lumMod val="50000"/>
                  </a:schemeClr>
                </a:solidFill>
              </a:rPr>
              <a:t>de la personne, tout en rejoignant ses aspirations et ses </a:t>
            </a:r>
            <a:r>
              <a:rPr lang="fr-CA" sz="2400" dirty="0" smtClean="0">
                <a:solidFill>
                  <a:schemeClr val="accent1">
                    <a:lumMod val="50000"/>
                  </a:schemeClr>
                </a:solidFill>
              </a:rPr>
              <a:t>désirs (Boily &amp; Bourque, 2011).</a:t>
            </a:r>
          </a:p>
          <a:p>
            <a:pPr algn="just"/>
            <a:r>
              <a:rPr lang="fr-CA" sz="2400" dirty="0" smtClean="0">
                <a:solidFill>
                  <a:schemeClr val="accent1">
                    <a:lumMod val="50000"/>
                  </a:schemeClr>
                </a:solidFill>
              </a:rPr>
              <a:t>La </a:t>
            </a:r>
            <a:r>
              <a:rPr lang="fr-CA" sz="2400" dirty="0" err="1" smtClean="0">
                <a:solidFill>
                  <a:schemeClr val="accent1">
                    <a:lumMod val="50000"/>
                  </a:schemeClr>
                </a:solidFill>
              </a:rPr>
              <a:t>salutogénèse</a:t>
            </a:r>
            <a:r>
              <a:rPr lang="fr-CA" sz="2400" dirty="0" smtClean="0">
                <a:solidFill>
                  <a:schemeClr val="accent1">
                    <a:lumMod val="50000"/>
                  </a:schemeClr>
                </a:solidFill>
              </a:rPr>
              <a:t> permet de s’appuyer sur les forces des hommes et non seulement dénoncer leurs limites et difficultés.</a:t>
            </a:r>
            <a:endParaRPr lang="fr-CA" sz="2400" dirty="0">
              <a:solidFill>
                <a:schemeClr val="accent1">
                  <a:lumMod val="50000"/>
                </a:schemeClr>
              </a:solidFill>
            </a:endParaRPr>
          </a:p>
        </p:txBody>
      </p:sp>
      <p:sp>
        <p:nvSpPr>
          <p:cNvPr id="4" name="Espace réservé du pied de page 3"/>
          <p:cNvSpPr>
            <a:spLocks noGrp="1"/>
          </p:cNvSpPr>
          <p:nvPr>
            <p:ph type="ftr" sz="quarter" idx="11"/>
          </p:nvPr>
        </p:nvSpPr>
        <p:spPr/>
        <p:txBody>
          <a:bodyPr/>
          <a:lstStyle/>
          <a:p>
            <a:r>
              <a:rPr lang="fr-CA" smtClean="0"/>
              <a:t>© Tremblay, Roy et coll., 2015</a:t>
            </a:r>
            <a:endParaRPr lang="en-US"/>
          </a:p>
        </p:txBody>
      </p:sp>
      <p:sp>
        <p:nvSpPr>
          <p:cNvPr id="5" name="Espace réservé du numéro de diapositive 4"/>
          <p:cNvSpPr>
            <a:spLocks noGrp="1"/>
          </p:cNvSpPr>
          <p:nvPr>
            <p:ph type="sldNum" sz="quarter" idx="12"/>
          </p:nvPr>
        </p:nvSpPr>
        <p:spPr/>
        <p:txBody>
          <a:bodyPr/>
          <a:lstStyle/>
          <a:p>
            <a:fld id="{E31375A4-56A4-47D6-9801-1991572033F7}" type="slidenum">
              <a:rPr lang="en-US" smtClean="0"/>
              <a:t>9</a:t>
            </a:fld>
            <a:endParaRPr lang="en-US"/>
          </a:p>
        </p:txBody>
      </p:sp>
    </p:spTree>
    <p:extLst>
      <p:ext uri="{BB962C8B-B14F-4D97-AF65-F5344CB8AC3E}">
        <p14:creationId xmlns:p14="http://schemas.microsoft.com/office/powerpoint/2010/main" val="2194093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Health Fitness 16x9">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15_4109default" id="{E728D685-11FC-4812-BA85-57AC6F9C9F40}" vid="{BC4E008B-95FF-4815-904E-143A8EDFC1D4}"/>
    </a:ext>
  </a:extLst>
</a:theme>
</file>

<file path=ppt/theme/theme2.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0EB3BA0-388C-4E58-A08B-951C7A9EBD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2957</Words>
  <Application>Microsoft Office PowerPoint</Application>
  <PresentationFormat>Personnalisé</PresentationFormat>
  <Paragraphs>569</Paragraphs>
  <Slides>38</Slides>
  <Notes>0</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Health Fitness 16x9</vt:lpstr>
      <vt:lpstr>La santé des hommes : Où en sont les hommes québécois ?</vt:lpstr>
      <vt:lpstr>Plan de la présentation</vt:lpstr>
      <vt:lpstr>Introduction</vt:lpstr>
      <vt:lpstr>Contexte du projet</vt:lpstr>
      <vt:lpstr>Présentation PowerPoint</vt:lpstr>
      <vt:lpstr>Présentation PowerPoint</vt:lpstr>
      <vt:lpstr>Objectifs du projet</vt:lpstr>
      <vt:lpstr>Défis quand vient le temps de définir les besoins des hommes</vt:lpstr>
      <vt:lpstr>Cadre théorique SOcioconstructiviste</vt:lpstr>
      <vt:lpstr>3 axes de recherche</vt:lpstr>
      <vt:lpstr>4 Étapes</vt:lpstr>
      <vt:lpstr>3. Sondage</vt:lpstr>
      <vt:lpstr>Méthodologie</vt:lpstr>
      <vt:lpstr>Objectifs du sondage</vt:lpstr>
      <vt:lpstr>Analyses sélectionnées</vt:lpstr>
      <vt:lpstr>Répartition des répondants selon l’âge</vt:lpstr>
      <vt:lpstr>Répartition des répondants selon la RMR</vt:lpstr>
      <vt:lpstr>En résumé</vt:lpstr>
      <vt:lpstr>Valeurs (choix libre)</vt:lpstr>
      <vt:lpstr>Valeurs</vt:lpstr>
      <vt:lpstr>Valeurs et variables sociodémographiques</vt:lpstr>
      <vt:lpstr>Rôles de genre et caractéristiques sociodémographiques – Fracture générationnelle</vt:lpstr>
      <vt:lpstr>Rôles de genre, valeurs, partage des tâches et recours à l’aide</vt:lpstr>
      <vt:lpstr>Partage des tâches ménagères</vt:lpstr>
      <vt:lpstr>Partage des responsabilités des enfants</vt:lpstr>
      <vt:lpstr>Partage des tâches et variables sociodémographiques</vt:lpstr>
      <vt:lpstr>Rapport aux services</vt:lpstr>
      <vt:lpstr>Qui consulter ?</vt:lpstr>
      <vt:lpstr>Rapport à l’aide et Caractéristiques sociodémographiques </vt:lpstr>
      <vt:lpstr>Recours au Médecin, aux autres professionnels et aux services psychosociaux</vt:lpstr>
      <vt:lpstr>Critères pour choisir une ressource d’aide</vt:lpstr>
      <vt:lpstr>Freins dans la demande d’aide</vt:lpstr>
      <vt:lpstr>Freins au recours à l’aide selon les caractéristiques sociodémographiques</vt:lpstr>
      <vt:lpstr>Conclusions préliminaires du sondage</vt:lpstr>
      <vt:lpstr>Prochaines étapes</vt:lpstr>
      <vt:lpstr>En conclusion – Quoi retenir pour l’adaptation des services</vt:lpstr>
      <vt:lpstr>En conclusion – Quoi retenir pour l’adaptation des services</vt:lpstr>
      <vt:lpstr>Questions et commentaires Que recommanderiez-vous à la suite des résultats de ce sondage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2015-04-22T01:22:05Z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TC029223919991</vt:lpwstr>
  </property>
</Properties>
</file>