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4.xml" ContentType="application/vnd.openxmlformats-officedocument.drawingml.diagramLayout+xml"/>
  <Default Extension="wdp" ContentType="image/vnd.ms-photo"/>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diagrams/colors2.xml" ContentType="application/vnd.openxmlformats-officedocument.drawingml.diagramColors+xml"/>
  <Override PartName="/ppt/notesSlides/notesSlide3.xml" ContentType="application/vnd.openxmlformats-officedocument.presentationml.notesSlide+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4"/>
  </p:notesMasterIdLst>
  <p:sldIdLst>
    <p:sldId id="256" r:id="rId2"/>
    <p:sldId id="257" r:id="rId3"/>
    <p:sldId id="259" r:id="rId4"/>
    <p:sldId id="286" r:id="rId5"/>
    <p:sldId id="293" r:id="rId6"/>
    <p:sldId id="287" r:id="rId7"/>
    <p:sldId id="288" r:id="rId8"/>
    <p:sldId id="289" r:id="rId9"/>
    <p:sldId id="290" r:id="rId10"/>
    <p:sldId id="291" r:id="rId11"/>
    <p:sldId id="292" r:id="rId12"/>
    <p:sldId id="276" r:id="rId13"/>
    <p:sldId id="299" r:id="rId14"/>
    <p:sldId id="273" r:id="rId15"/>
    <p:sldId id="267" r:id="rId16"/>
    <p:sldId id="280" r:id="rId17"/>
    <p:sldId id="265" r:id="rId18"/>
    <p:sldId id="281" r:id="rId19"/>
    <p:sldId id="294" r:id="rId20"/>
    <p:sldId id="295" r:id="rId21"/>
    <p:sldId id="296" r:id="rId22"/>
    <p:sldId id="282" r:id="rId23"/>
  </p:sldIdLst>
  <p:sldSz cx="9144000" cy="6858000" type="screen4x3"/>
  <p:notesSz cx="7053263" cy="93091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3399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3">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F8B2415-92C2-42CB-A425-26EC98E12265}" type="doc">
      <dgm:prSet loTypeId="urn:microsoft.com/office/officeart/2005/8/layout/cycle8" loCatId="cycle" qsTypeId="urn:microsoft.com/office/officeart/2005/8/quickstyle/simple5" qsCatId="simple" csTypeId="urn:microsoft.com/office/officeart/2005/8/colors/colorful1#1" csCatId="colorful" phldr="1"/>
      <dgm:spPr/>
      <dgm:t>
        <a:bodyPr/>
        <a:lstStyle/>
        <a:p>
          <a:endParaRPr lang="fr-CA"/>
        </a:p>
      </dgm:t>
    </dgm:pt>
    <dgm:pt modelId="{E8EEF696-E343-488E-8C75-C3D8E4B10881}">
      <dgm:prSet custT="1"/>
      <dgm:spPr/>
      <dgm:t>
        <a:bodyPr/>
        <a:lstStyle/>
        <a:p>
          <a:pPr rtl="0"/>
          <a:r>
            <a:rPr lang="fr-CA" sz="1200" b="1" dirty="0" smtClean="0"/>
            <a:t>Pourquoi s’intéresser aux hommes en situation de pauvreté ?</a:t>
          </a:r>
          <a:endParaRPr lang="fr-CA" sz="1200" dirty="0"/>
        </a:p>
      </dgm:t>
    </dgm:pt>
    <dgm:pt modelId="{CC671CD1-9297-4944-9B49-522909857F36}" type="parTrans" cxnId="{15DEC275-CFA2-4DFD-A23B-E78E566D11B2}">
      <dgm:prSet/>
      <dgm:spPr/>
      <dgm:t>
        <a:bodyPr/>
        <a:lstStyle/>
        <a:p>
          <a:endParaRPr lang="fr-CA"/>
        </a:p>
      </dgm:t>
    </dgm:pt>
    <dgm:pt modelId="{3BD6AABA-4A53-433D-878A-F1AEC6EE7FDF}" type="sibTrans" cxnId="{15DEC275-CFA2-4DFD-A23B-E78E566D11B2}">
      <dgm:prSet/>
      <dgm:spPr/>
      <dgm:t>
        <a:bodyPr/>
        <a:lstStyle/>
        <a:p>
          <a:endParaRPr lang="fr-CA"/>
        </a:p>
      </dgm:t>
    </dgm:pt>
    <dgm:pt modelId="{D5E44F3F-0ECE-49E8-A2AF-F6A2362CA44B}">
      <dgm:prSet custT="1"/>
      <dgm:spPr/>
      <dgm:t>
        <a:bodyPr/>
        <a:lstStyle/>
        <a:p>
          <a:pPr rtl="0"/>
          <a:r>
            <a:rPr lang="fr-CA" sz="1200" b="1" dirty="0" smtClean="0"/>
            <a:t>Y a-t-il une pertinence sociale de s’y intéresser ? </a:t>
          </a:r>
          <a:endParaRPr lang="fr-CA" sz="1200" dirty="0"/>
        </a:p>
      </dgm:t>
    </dgm:pt>
    <dgm:pt modelId="{6F8BE9F0-FD5B-45C5-B1AE-E85CFC12A8AF}" type="parTrans" cxnId="{0E9497CA-803C-4D88-8794-643C84819590}">
      <dgm:prSet/>
      <dgm:spPr/>
      <dgm:t>
        <a:bodyPr/>
        <a:lstStyle/>
        <a:p>
          <a:endParaRPr lang="fr-CA"/>
        </a:p>
      </dgm:t>
    </dgm:pt>
    <dgm:pt modelId="{705CEA68-34CE-4C95-B9F6-B6A8007534E2}" type="sibTrans" cxnId="{0E9497CA-803C-4D88-8794-643C84819590}">
      <dgm:prSet/>
      <dgm:spPr/>
      <dgm:t>
        <a:bodyPr/>
        <a:lstStyle/>
        <a:p>
          <a:endParaRPr lang="fr-CA"/>
        </a:p>
      </dgm:t>
    </dgm:pt>
    <dgm:pt modelId="{F1F943A3-1D15-4927-8FA2-8782094076AC}">
      <dgm:prSet custT="1"/>
      <dgm:spPr/>
      <dgm:t>
        <a:bodyPr/>
        <a:lstStyle/>
        <a:p>
          <a:pPr rtl="0"/>
          <a:r>
            <a:rPr lang="fr-CA" sz="1200" b="1" dirty="0" smtClean="0"/>
            <a:t>Quelle était la question  de départ et quelle méthode  a été utilisée pour y répondre ?</a:t>
          </a:r>
          <a:endParaRPr lang="fr-CA" sz="1200" b="1" dirty="0"/>
        </a:p>
      </dgm:t>
    </dgm:pt>
    <dgm:pt modelId="{5D8FB620-0B8B-4198-9F05-522C0A007483}" type="parTrans" cxnId="{846FA836-9604-414A-8396-C1DBAAD3FD61}">
      <dgm:prSet/>
      <dgm:spPr/>
      <dgm:t>
        <a:bodyPr/>
        <a:lstStyle/>
        <a:p>
          <a:endParaRPr lang="fr-CA"/>
        </a:p>
      </dgm:t>
    </dgm:pt>
    <dgm:pt modelId="{817D8C39-9E03-40E2-833D-FC56A660CF19}" type="sibTrans" cxnId="{846FA836-9604-414A-8396-C1DBAAD3FD61}">
      <dgm:prSet/>
      <dgm:spPr/>
      <dgm:t>
        <a:bodyPr/>
        <a:lstStyle/>
        <a:p>
          <a:endParaRPr lang="fr-CA"/>
        </a:p>
      </dgm:t>
    </dgm:pt>
    <dgm:pt modelId="{083263D6-ECC7-4FE3-B090-04F3EFB6C89A}">
      <dgm:prSet custT="1"/>
      <dgm:spPr/>
      <dgm:t>
        <a:bodyPr/>
        <a:lstStyle/>
        <a:p>
          <a:pPr rtl="0"/>
          <a:r>
            <a:rPr lang="fr-CA" sz="1200" b="1" dirty="0" smtClean="0"/>
            <a:t>Qu’est-ce que cette thèse m’a appris sur la réalité des hommes en situation de pauvreté ?</a:t>
          </a:r>
          <a:endParaRPr lang="fr-CA" sz="1200" dirty="0"/>
        </a:p>
      </dgm:t>
    </dgm:pt>
    <dgm:pt modelId="{0AE2E0DF-5177-4BBB-AE8C-184EF16AAD7B}" type="parTrans" cxnId="{18A1E63F-B307-44A1-82CD-38A909E32969}">
      <dgm:prSet/>
      <dgm:spPr/>
      <dgm:t>
        <a:bodyPr/>
        <a:lstStyle/>
        <a:p>
          <a:endParaRPr lang="fr-CA"/>
        </a:p>
      </dgm:t>
    </dgm:pt>
    <dgm:pt modelId="{914AF90E-CBDD-460B-A854-1258F7807103}" type="sibTrans" cxnId="{18A1E63F-B307-44A1-82CD-38A909E32969}">
      <dgm:prSet/>
      <dgm:spPr/>
      <dgm:t>
        <a:bodyPr/>
        <a:lstStyle/>
        <a:p>
          <a:endParaRPr lang="fr-CA"/>
        </a:p>
      </dgm:t>
    </dgm:pt>
    <dgm:pt modelId="{6AF686BA-CA83-4F21-A15C-E5C5E264D939}">
      <dgm:prSet custT="1"/>
      <dgm:spPr/>
      <dgm:t>
        <a:bodyPr/>
        <a:lstStyle/>
        <a:p>
          <a:pPr rtl="0"/>
          <a:r>
            <a:rPr lang="fr-CA" sz="1200" b="1" dirty="0" smtClean="0"/>
            <a:t>Quels apprentissages peut-on en tirer pour améliorer la santé et le bien-être des hommes en situation de pauvreté ?</a:t>
          </a:r>
          <a:endParaRPr lang="fr-CA" sz="1200" b="1" dirty="0"/>
        </a:p>
      </dgm:t>
    </dgm:pt>
    <dgm:pt modelId="{C9C1BA2B-2200-43DA-B5E0-A26DA77C6B2B}" type="parTrans" cxnId="{CB79F516-658C-4ABA-AE5B-AD7A408B486B}">
      <dgm:prSet/>
      <dgm:spPr/>
      <dgm:t>
        <a:bodyPr/>
        <a:lstStyle/>
        <a:p>
          <a:endParaRPr lang="fr-CA"/>
        </a:p>
      </dgm:t>
    </dgm:pt>
    <dgm:pt modelId="{11EC1B75-40F1-4331-8C9C-DC06F378C142}" type="sibTrans" cxnId="{CB79F516-658C-4ABA-AE5B-AD7A408B486B}">
      <dgm:prSet/>
      <dgm:spPr/>
      <dgm:t>
        <a:bodyPr/>
        <a:lstStyle/>
        <a:p>
          <a:endParaRPr lang="fr-CA"/>
        </a:p>
      </dgm:t>
    </dgm:pt>
    <dgm:pt modelId="{37BE5E65-8EEA-4BFB-A6E0-F18B32074D54}" type="pres">
      <dgm:prSet presAssocID="{DF8B2415-92C2-42CB-A425-26EC98E12265}" presName="compositeShape" presStyleCnt="0">
        <dgm:presLayoutVars>
          <dgm:chMax val="7"/>
          <dgm:dir/>
          <dgm:resizeHandles val="exact"/>
        </dgm:presLayoutVars>
      </dgm:prSet>
      <dgm:spPr/>
      <dgm:t>
        <a:bodyPr/>
        <a:lstStyle/>
        <a:p>
          <a:endParaRPr lang="fr-CA"/>
        </a:p>
      </dgm:t>
    </dgm:pt>
    <dgm:pt modelId="{D0A7A4B1-F67F-4361-8483-6950ABBA97BD}" type="pres">
      <dgm:prSet presAssocID="{DF8B2415-92C2-42CB-A425-26EC98E12265}" presName="wedge1" presStyleLbl="node1" presStyleIdx="0" presStyleCnt="5"/>
      <dgm:spPr/>
      <dgm:t>
        <a:bodyPr/>
        <a:lstStyle/>
        <a:p>
          <a:endParaRPr lang="fr-CA"/>
        </a:p>
      </dgm:t>
    </dgm:pt>
    <dgm:pt modelId="{5D70F4C1-CCEB-415F-82C2-8DAF22CA32C1}" type="pres">
      <dgm:prSet presAssocID="{DF8B2415-92C2-42CB-A425-26EC98E12265}" presName="dummy1a" presStyleCnt="0"/>
      <dgm:spPr/>
      <dgm:t>
        <a:bodyPr/>
        <a:lstStyle/>
        <a:p>
          <a:endParaRPr lang="fr-CA"/>
        </a:p>
      </dgm:t>
    </dgm:pt>
    <dgm:pt modelId="{700C101B-B74A-4A28-82FD-F6AF1CD39157}" type="pres">
      <dgm:prSet presAssocID="{DF8B2415-92C2-42CB-A425-26EC98E12265}" presName="dummy1b" presStyleCnt="0"/>
      <dgm:spPr/>
      <dgm:t>
        <a:bodyPr/>
        <a:lstStyle/>
        <a:p>
          <a:endParaRPr lang="fr-CA"/>
        </a:p>
      </dgm:t>
    </dgm:pt>
    <dgm:pt modelId="{66BC9D52-F01E-4D2F-AA07-6E4DF72C403C}" type="pres">
      <dgm:prSet presAssocID="{DF8B2415-92C2-42CB-A425-26EC98E12265}" presName="wedge1Tx" presStyleLbl="node1" presStyleIdx="0" presStyleCnt="5">
        <dgm:presLayoutVars>
          <dgm:chMax val="0"/>
          <dgm:chPref val="0"/>
          <dgm:bulletEnabled val="1"/>
        </dgm:presLayoutVars>
      </dgm:prSet>
      <dgm:spPr/>
      <dgm:t>
        <a:bodyPr/>
        <a:lstStyle/>
        <a:p>
          <a:endParaRPr lang="fr-CA"/>
        </a:p>
      </dgm:t>
    </dgm:pt>
    <dgm:pt modelId="{2C30DA9A-7DCA-4BDC-BB12-D97546B54BF0}" type="pres">
      <dgm:prSet presAssocID="{DF8B2415-92C2-42CB-A425-26EC98E12265}" presName="wedge2" presStyleLbl="node1" presStyleIdx="1" presStyleCnt="5"/>
      <dgm:spPr/>
      <dgm:t>
        <a:bodyPr/>
        <a:lstStyle/>
        <a:p>
          <a:endParaRPr lang="fr-CA"/>
        </a:p>
      </dgm:t>
    </dgm:pt>
    <dgm:pt modelId="{78B3E7A0-33BA-4139-8F60-01C7A2D66AFD}" type="pres">
      <dgm:prSet presAssocID="{DF8B2415-92C2-42CB-A425-26EC98E12265}" presName="dummy2a" presStyleCnt="0"/>
      <dgm:spPr/>
      <dgm:t>
        <a:bodyPr/>
        <a:lstStyle/>
        <a:p>
          <a:endParaRPr lang="fr-CA"/>
        </a:p>
      </dgm:t>
    </dgm:pt>
    <dgm:pt modelId="{68A9ED34-7815-4C6E-A545-65EDEDED40E4}" type="pres">
      <dgm:prSet presAssocID="{DF8B2415-92C2-42CB-A425-26EC98E12265}" presName="dummy2b" presStyleCnt="0"/>
      <dgm:spPr/>
      <dgm:t>
        <a:bodyPr/>
        <a:lstStyle/>
        <a:p>
          <a:endParaRPr lang="fr-CA"/>
        </a:p>
      </dgm:t>
    </dgm:pt>
    <dgm:pt modelId="{2B2E34C1-157B-432D-BB1F-95EAB3B57DB2}" type="pres">
      <dgm:prSet presAssocID="{DF8B2415-92C2-42CB-A425-26EC98E12265}" presName="wedge2Tx" presStyleLbl="node1" presStyleIdx="1" presStyleCnt="5">
        <dgm:presLayoutVars>
          <dgm:chMax val="0"/>
          <dgm:chPref val="0"/>
          <dgm:bulletEnabled val="1"/>
        </dgm:presLayoutVars>
      </dgm:prSet>
      <dgm:spPr/>
      <dgm:t>
        <a:bodyPr/>
        <a:lstStyle/>
        <a:p>
          <a:endParaRPr lang="fr-CA"/>
        </a:p>
      </dgm:t>
    </dgm:pt>
    <dgm:pt modelId="{63143568-84F7-441F-BA79-05E7FD19B7C6}" type="pres">
      <dgm:prSet presAssocID="{DF8B2415-92C2-42CB-A425-26EC98E12265}" presName="wedge3" presStyleLbl="node1" presStyleIdx="2" presStyleCnt="5"/>
      <dgm:spPr/>
      <dgm:t>
        <a:bodyPr/>
        <a:lstStyle/>
        <a:p>
          <a:endParaRPr lang="fr-CA"/>
        </a:p>
      </dgm:t>
    </dgm:pt>
    <dgm:pt modelId="{2EA1577A-8DEC-4DD2-9515-F558B7E8ADAC}" type="pres">
      <dgm:prSet presAssocID="{DF8B2415-92C2-42CB-A425-26EC98E12265}" presName="dummy3a" presStyleCnt="0"/>
      <dgm:spPr/>
      <dgm:t>
        <a:bodyPr/>
        <a:lstStyle/>
        <a:p>
          <a:endParaRPr lang="fr-CA"/>
        </a:p>
      </dgm:t>
    </dgm:pt>
    <dgm:pt modelId="{83314F2D-8906-465A-AA19-F3925637F4CA}" type="pres">
      <dgm:prSet presAssocID="{DF8B2415-92C2-42CB-A425-26EC98E12265}" presName="dummy3b" presStyleCnt="0"/>
      <dgm:spPr/>
      <dgm:t>
        <a:bodyPr/>
        <a:lstStyle/>
        <a:p>
          <a:endParaRPr lang="fr-CA"/>
        </a:p>
      </dgm:t>
    </dgm:pt>
    <dgm:pt modelId="{C36FE6D3-BCCC-471E-B12E-54283108F99C}" type="pres">
      <dgm:prSet presAssocID="{DF8B2415-92C2-42CB-A425-26EC98E12265}" presName="wedge3Tx" presStyleLbl="node1" presStyleIdx="2" presStyleCnt="5">
        <dgm:presLayoutVars>
          <dgm:chMax val="0"/>
          <dgm:chPref val="0"/>
          <dgm:bulletEnabled val="1"/>
        </dgm:presLayoutVars>
      </dgm:prSet>
      <dgm:spPr/>
      <dgm:t>
        <a:bodyPr/>
        <a:lstStyle/>
        <a:p>
          <a:endParaRPr lang="fr-CA"/>
        </a:p>
      </dgm:t>
    </dgm:pt>
    <dgm:pt modelId="{5373D260-2AC0-47E0-84C8-1F98ABAF8299}" type="pres">
      <dgm:prSet presAssocID="{DF8B2415-92C2-42CB-A425-26EC98E12265}" presName="wedge4" presStyleLbl="node1" presStyleIdx="3" presStyleCnt="5"/>
      <dgm:spPr/>
      <dgm:t>
        <a:bodyPr/>
        <a:lstStyle/>
        <a:p>
          <a:endParaRPr lang="fr-CA"/>
        </a:p>
      </dgm:t>
    </dgm:pt>
    <dgm:pt modelId="{CF0E7C8A-DC0F-403A-AFD6-984DAD9C84C9}" type="pres">
      <dgm:prSet presAssocID="{DF8B2415-92C2-42CB-A425-26EC98E12265}" presName="dummy4a" presStyleCnt="0"/>
      <dgm:spPr/>
      <dgm:t>
        <a:bodyPr/>
        <a:lstStyle/>
        <a:p>
          <a:endParaRPr lang="fr-CA"/>
        </a:p>
      </dgm:t>
    </dgm:pt>
    <dgm:pt modelId="{D1629B5A-25D1-430F-BB50-563C940F5695}" type="pres">
      <dgm:prSet presAssocID="{DF8B2415-92C2-42CB-A425-26EC98E12265}" presName="dummy4b" presStyleCnt="0"/>
      <dgm:spPr/>
      <dgm:t>
        <a:bodyPr/>
        <a:lstStyle/>
        <a:p>
          <a:endParaRPr lang="fr-CA"/>
        </a:p>
      </dgm:t>
    </dgm:pt>
    <dgm:pt modelId="{5AE425A7-159C-42DB-9349-780CEA7D9AF3}" type="pres">
      <dgm:prSet presAssocID="{DF8B2415-92C2-42CB-A425-26EC98E12265}" presName="wedge4Tx" presStyleLbl="node1" presStyleIdx="3" presStyleCnt="5">
        <dgm:presLayoutVars>
          <dgm:chMax val="0"/>
          <dgm:chPref val="0"/>
          <dgm:bulletEnabled val="1"/>
        </dgm:presLayoutVars>
      </dgm:prSet>
      <dgm:spPr/>
      <dgm:t>
        <a:bodyPr/>
        <a:lstStyle/>
        <a:p>
          <a:endParaRPr lang="fr-CA"/>
        </a:p>
      </dgm:t>
    </dgm:pt>
    <dgm:pt modelId="{6BFEB54E-B215-4EA9-A8CB-5D13523BAA6B}" type="pres">
      <dgm:prSet presAssocID="{DF8B2415-92C2-42CB-A425-26EC98E12265}" presName="wedge5" presStyleLbl="node1" presStyleIdx="4" presStyleCnt="5"/>
      <dgm:spPr/>
      <dgm:t>
        <a:bodyPr/>
        <a:lstStyle/>
        <a:p>
          <a:endParaRPr lang="fr-CA"/>
        </a:p>
      </dgm:t>
    </dgm:pt>
    <dgm:pt modelId="{3E63C109-84BC-4E10-B47B-7954AA0DA1B6}" type="pres">
      <dgm:prSet presAssocID="{DF8B2415-92C2-42CB-A425-26EC98E12265}" presName="dummy5a" presStyleCnt="0"/>
      <dgm:spPr/>
      <dgm:t>
        <a:bodyPr/>
        <a:lstStyle/>
        <a:p>
          <a:endParaRPr lang="fr-CA"/>
        </a:p>
      </dgm:t>
    </dgm:pt>
    <dgm:pt modelId="{862AC50A-39D0-4C7D-902D-C97A126083EF}" type="pres">
      <dgm:prSet presAssocID="{DF8B2415-92C2-42CB-A425-26EC98E12265}" presName="dummy5b" presStyleCnt="0"/>
      <dgm:spPr/>
      <dgm:t>
        <a:bodyPr/>
        <a:lstStyle/>
        <a:p>
          <a:endParaRPr lang="fr-CA"/>
        </a:p>
      </dgm:t>
    </dgm:pt>
    <dgm:pt modelId="{62DE4888-1F4E-4DFC-876D-DDFD0F013770}" type="pres">
      <dgm:prSet presAssocID="{DF8B2415-92C2-42CB-A425-26EC98E12265}" presName="wedge5Tx" presStyleLbl="node1" presStyleIdx="4" presStyleCnt="5">
        <dgm:presLayoutVars>
          <dgm:chMax val="0"/>
          <dgm:chPref val="0"/>
          <dgm:bulletEnabled val="1"/>
        </dgm:presLayoutVars>
      </dgm:prSet>
      <dgm:spPr/>
      <dgm:t>
        <a:bodyPr/>
        <a:lstStyle/>
        <a:p>
          <a:endParaRPr lang="fr-CA"/>
        </a:p>
      </dgm:t>
    </dgm:pt>
    <dgm:pt modelId="{09B1465A-5630-4C4C-8663-068F3008535A}" type="pres">
      <dgm:prSet presAssocID="{3BD6AABA-4A53-433D-878A-F1AEC6EE7FDF}" presName="arrowWedge1" presStyleLbl="fgSibTrans2D1" presStyleIdx="0" presStyleCnt="5"/>
      <dgm:spPr/>
      <dgm:t>
        <a:bodyPr/>
        <a:lstStyle/>
        <a:p>
          <a:endParaRPr lang="fr-CA"/>
        </a:p>
      </dgm:t>
    </dgm:pt>
    <dgm:pt modelId="{D6FA1EA0-C03C-47E0-9EAC-DB4C7480F305}" type="pres">
      <dgm:prSet presAssocID="{705CEA68-34CE-4C95-B9F6-B6A8007534E2}" presName="arrowWedge2" presStyleLbl="fgSibTrans2D1" presStyleIdx="1" presStyleCnt="5"/>
      <dgm:spPr/>
      <dgm:t>
        <a:bodyPr/>
        <a:lstStyle/>
        <a:p>
          <a:endParaRPr lang="fr-CA"/>
        </a:p>
      </dgm:t>
    </dgm:pt>
    <dgm:pt modelId="{438A1F0A-67CD-4059-8D43-E332CF7656BD}" type="pres">
      <dgm:prSet presAssocID="{817D8C39-9E03-40E2-833D-FC56A660CF19}" presName="arrowWedge3" presStyleLbl="fgSibTrans2D1" presStyleIdx="2" presStyleCnt="5"/>
      <dgm:spPr/>
      <dgm:t>
        <a:bodyPr/>
        <a:lstStyle/>
        <a:p>
          <a:endParaRPr lang="fr-CA"/>
        </a:p>
      </dgm:t>
    </dgm:pt>
    <dgm:pt modelId="{A24B1BB6-3696-4927-8BF2-95B1619D8A4F}" type="pres">
      <dgm:prSet presAssocID="{914AF90E-CBDD-460B-A854-1258F7807103}" presName="arrowWedge4" presStyleLbl="fgSibTrans2D1" presStyleIdx="3" presStyleCnt="5"/>
      <dgm:spPr/>
      <dgm:t>
        <a:bodyPr/>
        <a:lstStyle/>
        <a:p>
          <a:endParaRPr lang="fr-CA"/>
        </a:p>
      </dgm:t>
    </dgm:pt>
    <dgm:pt modelId="{4BF9A884-9F46-45BB-A542-C63C1ECBCB11}" type="pres">
      <dgm:prSet presAssocID="{11EC1B75-40F1-4331-8C9C-DC06F378C142}" presName="arrowWedge5" presStyleLbl="fgSibTrans2D1" presStyleIdx="4" presStyleCnt="5"/>
      <dgm:spPr/>
      <dgm:t>
        <a:bodyPr/>
        <a:lstStyle/>
        <a:p>
          <a:endParaRPr lang="fr-CA"/>
        </a:p>
      </dgm:t>
    </dgm:pt>
  </dgm:ptLst>
  <dgm:cxnLst>
    <dgm:cxn modelId="{9B8DFFDE-04C6-4E9E-A50C-AF07D1A9BF52}" type="presOf" srcId="{F1F943A3-1D15-4927-8FA2-8782094076AC}" destId="{C36FE6D3-BCCC-471E-B12E-54283108F99C}" srcOrd="1" destOrd="0" presId="urn:microsoft.com/office/officeart/2005/8/layout/cycle8"/>
    <dgm:cxn modelId="{09C94114-F3AA-4611-8311-D39903B9C684}" type="presOf" srcId="{DF8B2415-92C2-42CB-A425-26EC98E12265}" destId="{37BE5E65-8EEA-4BFB-A6E0-F18B32074D54}" srcOrd="0" destOrd="0" presId="urn:microsoft.com/office/officeart/2005/8/layout/cycle8"/>
    <dgm:cxn modelId="{C7860682-FBCB-4C3D-A7B6-968DBBE1C944}" type="presOf" srcId="{F1F943A3-1D15-4927-8FA2-8782094076AC}" destId="{63143568-84F7-441F-BA79-05E7FD19B7C6}" srcOrd="0" destOrd="0" presId="urn:microsoft.com/office/officeart/2005/8/layout/cycle8"/>
    <dgm:cxn modelId="{CD97AE8D-7111-4A54-8F15-9225112C2828}" type="presOf" srcId="{6AF686BA-CA83-4F21-A15C-E5C5E264D939}" destId="{62DE4888-1F4E-4DFC-876D-DDFD0F013770}" srcOrd="1" destOrd="0" presId="urn:microsoft.com/office/officeart/2005/8/layout/cycle8"/>
    <dgm:cxn modelId="{0E9497CA-803C-4D88-8794-643C84819590}" srcId="{DF8B2415-92C2-42CB-A425-26EC98E12265}" destId="{D5E44F3F-0ECE-49E8-A2AF-F6A2362CA44B}" srcOrd="1" destOrd="0" parTransId="{6F8BE9F0-FD5B-45C5-B1AE-E85CFC12A8AF}" sibTransId="{705CEA68-34CE-4C95-B9F6-B6A8007534E2}"/>
    <dgm:cxn modelId="{A61303DD-6E76-43AF-A55D-53122BB33204}" type="presOf" srcId="{E8EEF696-E343-488E-8C75-C3D8E4B10881}" destId="{66BC9D52-F01E-4D2F-AA07-6E4DF72C403C}" srcOrd="1" destOrd="0" presId="urn:microsoft.com/office/officeart/2005/8/layout/cycle8"/>
    <dgm:cxn modelId="{91D0A5FC-8D2D-40CE-BD98-CDDE10BC2C14}" type="presOf" srcId="{D5E44F3F-0ECE-49E8-A2AF-F6A2362CA44B}" destId="{2B2E34C1-157B-432D-BB1F-95EAB3B57DB2}" srcOrd="1" destOrd="0" presId="urn:microsoft.com/office/officeart/2005/8/layout/cycle8"/>
    <dgm:cxn modelId="{E3273A95-681C-4E5B-A6B5-94EF59979096}" type="presOf" srcId="{083263D6-ECC7-4FE3-B090-04F3EFB6C89A}" destId="{5AE425A7-159C-42DB-9349-780CEA7D9AF3}" srcOrd="1" destOrd="0" presId="urn:microsoft.com/office/officeart/2005/8/layout/cycle8"/>
    <dgm:cxn modelId="{846FA836-9604-414A-8396-C1DBAAD3FD61}" srcId="{DF8B2415-92C2-42CB-A425-26EC98E12265}" destId="{F1F943A3-1D15-4927-8FA2-8782094076AC}" srcOrd="2" destOrd="0" parTransId="{5D8FB620-0B8B-4198-9F05-522C0A007483}" sibTransId="{817D8C39-9E03-40E2-833D-FC56A660CF19}"/>
    <dgm:cxn modelId="{D61FCB4F-3A6F-4DE1-B62E-5BA43E7F9247}" type="presOf" srcId="{6AF686BA-CA83-4F21-A15C-E5C5E264D939}" destId="{6BFEB54E-B215-4EA9-A8CB-5D13523BAA6B}" srcOrd="0" destOrd="0" presId="urn:microsoft.com/office/officeart/2005/8/layout/cycle8"/>
    <dgm:cxn modelId="{94466378-9BD0-4E22-83C0-C63511E36ECE}" type="presOf" srcId="{083263D6-ECC7-4FE3-B090-04F3EFB6C89A}" destId="{5373D260-2AC0-47E0-84C8-1F98ABAF8299}" srcOrd="0" destOrd="0" presId="urn:microsoft.com/office/officeart/2005/8/layout/cycle8"/>
    <dgm:cxn modelId="{CB79F516-658C-4ABA-AE5B-AD7A408B486B}" srcId="{DF8B2415-92C2-42CB-A425-26EC98E12265}" destId="{6AF686BA-CA83-4F21-A15C-E5C5E264D939}" srcOrd="4" destOrd="0" parTransId="{C9C1BA2B-2200-43DA-B5E0-A26DA77C6B2B}" sibTransId="{11EC1B75-40F1-4331-8C9C-DC06F378C142}"/>
    <dgm:cxn modelId="{73EC2C11-B9B2-45B7-8126-51A6917601C1}" type="presOf" srcId="{E8EEF696-E343-488E-8C75-C3D8E4B10881}" destId="{D0A7A4B1-F67F-4361-8483-6950ABBA97BD}" srcOrd="0" destOrd="0" presId="urn:microsoft.com/office/officeart/2005/8/layout/cycle8"/>
    <dgm:cxn modelId="{18A1E63F-B307-44A1-82CD-38A909E32969}" srcId="{DF8B2415-92C2-42CB-A425-26EC98E12265}" destId="{083263D6-ECC7-4FE3-B090-04F3EFB6C89A}" srcOrd="3" destOrd="0" parTransId="{0AE2E0DF-5177-4BBB-AE8C-184EF16AAD7B}" sibTransId="{914AF90E-CBDD-460B-A854-1258F7807103}"/>
    <dgm:cxn modelId="{15DEC275-CFA2-4DFD-A23B-E78E566D11B2}" srcId="{DF8B2415-92C2-42CB-A425-26EC98E12265}" destId="{E8EEF696-E343-488E-8C75-C3D8E4B10881}" srcOrd="0" destOrd="0" parTransId="{CC671CD1-9297-4944-9B49-522909857F36}" sibTransId="{3BD6AABA-4A53-433D-878A-F1AEC6EE7FDF}"/>
    <dgm:cxn modelId="{BDE39813-BA9C-475C-B161-6D75992C80A9}" type="presOf" srcId="{D5E44F3F-0ECE-49E8-A2AF-F6A2362CA44B}" destId="{2C30DA9A-7DCA-4BDC-BB12-D97546B54BF0}" srcOrd="0" destOrd="0" presId="urn:microsoft.com/office/officeart/2005/8/layout/cycle8"/>
    <dgm:cxn modelId="{D9CC83B2-94C1-41EA-BCF1-320F0BA0226F}" type="presParOf" srcId="{37BE5E65-8EEA-4BFB-A6E0-F18B32074D54}" destId="{D0A7A4B1-F67F-4361-8483-6950ABBA97BD}" srcOrd="0" destOrd="0" presId="urn:microsoft.com/office/officeart/2005/8/layout/cycle8"/>
    <dgm:cxn modelId="{70F147EA-12A2-472F-BF87-7B53776F8774}" type="presParOf" srcId="{37BE5E65-8EEA-4BFB-A6E0-F18B32074D54}" destId="{5D70F4C1-CCEB-415F-82C2-8DAF22CA32C1}" srcOrd="1" destOrd="0" presId="urn:microsoft.com/office/officeart/2005/8/layout/cycle8"/>
    <dgm:cxn modelId="{53F51EAA-09C4-4CBC-837F-BBE6C5CDA708}" type="presParOf" srcId="{37BE5E65-8EEA-4BFB-A6E0-F18B32074D54}" destId="{700C101B-B74A-4A28-82FD-F6AF1CD39157}" srcOrd="2" destOrd="0" presId="urn:microsoft.com/office/officeart/2005/8/layout/cycle8"/>
    <dgm:cxn modelId="{0A2CCBE7-38D7-4866-8E16-F7A55433F3A2}" type="presParOf" srcId="{37BE5E65-8EEA-4BFB-A6E0-F18B32074D54}" destId="{66BC9D52-F01E-4D2F-AA07-6E4DF72C403C}" srcOrd="3" destOrd="0" presId="urn:microsoft.com/office/officeart/2005/8/layout/cycle8"/>
    <dgm:cxn modelId="{8E46DD10-98D8-4B9B-9250-C21BFE6250F0}" type="presParOf" srcId="{37BE5E65-8EEA-4BFB-A6E0-F18B32074D54}" destId="{2C30DA9A-7DCA-4BDC-BB12-D97546B54BF0}" srcOrd="4" destOrd="0" presId="urn:microsoft.com/office/officeart/2005/8/layout/cycle8"/>
    <dgm:cxn modelId="{767CF804-BBEC-4D91-86FA-AFA4A70B711E}" type="presParOf" srcId="{37BE5E65-8EEA-4BFB-A6E0-F18B32074D54}" destId="{78B3E7A0-33BA-4139-8F60-01C7A2D66AFD}" srcOrd="5" destOrd="0" presId="urn:microsoft.com/office/officeart/2005/8/layout/cycle8"/>
    <dgm:cxn modelId="{073BE841-62AD-4B0F-9FE7-0A66A67C4284}" type="presParOf" srcId="{37BE5E65-8EEA-4BFB-A6E0-F18B32074D54}" destId="{68A9ED34-7815-4C6E-A545-65EDEDED40E4}" srcOrd="6" destOrd="0" presId="urn:microsoft.com/office/officeart/2005/8/layout/cycle8"/>
    <dgm:cxn modelId="{4853730F-CF2C-44F2-9184-122942838FE4}" type="presParOf" srcId="{37BE5E65-8EEA-4BFB-A6E0-F18B32074D54}" destId="{2B2E34C1-157B-432D-BB1F-95EAB3B57DB2}" srcOrd="7" destOrd="0" presId="urn:microsoft.com/office/officeart/2005/8/layout/cycle8"/>
    <dgm:cxn modelId="{F951F645-DCA3-40B9-B3BB-348A00913BA4}" type="presParOf" srcId="{37BE5E65-8EEA-4BFB-A6E0-F18B32074D54}" destId="{63143568-84F7-441F-BA79-05E7FD19B7C6}" srcOrd="8" destOrd="0" presId="urn:microsoft.com/office/officeart/2005/8/layout/cycle8"/>
    <dgm:cxn modelId="{627E8453-89FD-4BEB-929A-8F307D0028C5}" type="presParOf" srcId="{37BE5E65-8EEA-4BFB-A6E0-F18B32074D54}" destId="{2EA1577A-8DEC-4DD2-9515-F558B7E8ADAC}" srcOrd="9" destOrd="0" presId="urn:microsoft.com/office/officeart/2005/8/layout/cycle8"/>
    <dgm:cxn modelId="{EB02451D-53BA-4D9B-9AED-598CAA38F5AC}" type="presParOf" srcId="{37BE5E65-8EEA-4BFB-A6E0-F18B32074D54}" destId="{83314F2D-8906-465A-AA19-F3925637F4CA}" srcOrd="10" destOrd="0" presId="urn:microsoft.com/office/officeart/2005/8/layout/cycle8"/>
    <dgm:cxn modelId="{D67C29C3-194A-480E-B4D4-0F531FC6FFEE}" type="presParOf" srcId="{37BE5E65-8EEA-4BFB-A6E0-F18B32074D54}" destId="{C36FE6D3-BCCC-471E-B12E-54283108F99C}" srcOrd="11" destOrd="0" presId="urn:microsoft.com/office/officeart/2005/8/layout/cycle8"/>
    <dgm:cxn modelId="{5B4C7CD7-5B13-4937-9D21-CDBFF94E256D}" type="presParOf" srcId="{37BE5E65-8EEA-4BFB-A6E0-F18B32074D54}" destId="{5373D260-2AC0-47E0-84C8-1F98ABAF8299}" srcOrd="12" destOrd="0" presId="urn:microsoft.com/office/officeart/2005/8/layout/cycle8"/>
    <dgm:cxn modelId="{471A3993-FBD1-4251-82A2-BA4A8DC4F898}" type="presParOf" srcId="{37BE5E65-8EEA-4BFB-A6E0-F18B32074D54}" destId="{CF0E7C8A-DC0F-403A-AFD6-984DAD9C84C9}" srcOrd="13" destOrd="0" presId="urn:microsoft.com/office/officeart/2005/8/layout/cycle8"/>
    <dgm:cxn modelId="{D93CCE8E-424B-4438-B749-495DE3CD47B1}" type="presParOf" srcId="{37BE5E65-8EEA-4BFB-A6E0-F18B32074D54}" destId="{D1629B5A-25D1-430F-BB50-563C940F5695}" srcOrd="14" destOrd="0" presId="urn:microsoft.com/office/officeart/2005/8/layout/cycle8"/>
    <dgm:cxn modelId="{2C6EB459-5B87-4CA1-80D6-2EB07C950240}" type="presParOf" srcId="{37BE5E65-8EEA-4BFB-A6E0-F18B32074D54}" destId="{5AE425A7-159C-42DB-9349-780CEA7D9AF3}" srcOrd="15" destOrd="0" presId="urn:microsoft.com/office/officeart/2005/8/layout/cycle8"/>
    <dgm:cxn modelId="{19BA4837-B886-474B-820F-0D4AB9F40FAB}" type="presParOf" srcId="{37BE5E65-8EEA-4BFB-A6E0-F18B32074D54}" destId="{6BFEB54E-B215-4EA9-A8CB-5D13523BAA6B}" srcOrd="16" destOrd="0" presId="urn:microsoft.com/office/officeart/2005/8/layout/cycle8"/>
    <dgm:cxn modelId="{528E9440-E2EC-4746-B4CC-E6489FA1A515}" type="presParOf" srcId="{37BE5E65-8EEA-4BFB-A6E0-F18B32074D54}" destId="{3E63C109-84BC-4E10-B47B-7954AA0DA1B6}" srcOrd="17" destOrd="0" presId="urn:microsoft.com/office/officeart/2005/8/layout/cycle8"/>
    <dgm:cxn modelId="{201B102E-7CDA-4143-9717-E005C77EA82A}" type="presParOf" srcId="{37BE5E65-8EEA-4BFB-A6E0-F18B32074D54}" destId="{862AC50A-39D0-4C7D-902D-C97A126083EF}" srcOrd="18" destOrd="0" presId="urn:microsoft.com/office/officeart/2005/8/layout/cycle8"/>
    <dgm:cxn modelId="{355CC5CA-E490-48AB-87D9-583EC8FCE688}" type="presParOf" srcId="{37BE5E65-8EEA-4BFB-A6E0-F18B32074D54}" destId="{62DE4888-1F4E-4DFC-876D-DDFD0F013770}" srcOrd="19" destOrd="0" presId="urn:microsoft.com/office/officeart/2005/8/layout/cycle8"/>
    <dgm:cxn modelId="{E9F5CC8E-2FDA-459A-8939-9C48CE3746A0}" type="presParOf" srcId="{37BE5E65-8EEA-4BFB-A6E0-F18B32074D54}" destId="{09B1465A-5630-4C4C-8663-068F3008535A}" srcOrd="20" destOrd="0" presId="urn:microsoft.com/office/officeart/2005/8/layout/cycle8"/>
    <dgm:cxn modelId="{71DA3A80-7872-44C9-B046-62173EFD34E3}" type="presParOf" srcId="{37BE5E65-8EEA-4BFB-A6E0-F18B32074D54}" destId="{D6FA1EA0-C03C-47E0-9EAC-DB4C7480F305}" srcOrd="21" destOrd="0" presId="urn:microsoft.com/office/officeart/2005/8/layout/cycle8"/>
    <dgm:cxn modelId="{71690134-6BDE-493A-9649-58D0FD3A7784}" type="presParOf" srcId="{37BE5E65-8EEA-4BFB-A6E0-F18B32074D54}" destId="{438A1F0A-67CD-4059-8D43-E332CF7656BD}" srcOrd="22" destOrd="0" presId="urn:microsoft.com/office/officeart/2005/8/layout/cycle8"/>
    <dgm:cxn modelId="{08BC3C06-C71A-42A1-BDFC-1A018109D4C9}" type="presParOf" srcId="{37BE5E65-8EEA-4BFB-A6E0-F18B32074D54}" destId="{A24B1BB6-3696-4927-8BF2-95B1619D8A4F}" srcOrd="23" destOrd="0" presId="urn:microsoft.com/office/officeart/2005/8/layout/cycle8"/>
    <dgm:cxn modelId="{C738B9CD-F84D-42FF-AE52-05C5223E3D69}" type="presParOf" srcId="{37BE5E65-8EEA-4BFB-A6E0-F18B32074D54}" destId="{4BF9A884-9F46-45BB-A542-C63C1ECBCB11}" srcOrd="24" destOrd="0" presId="urn:microsoft.com/office/officeart/2005/8/layout/cycle8"/>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5697656-5A42-4671-B76B-613A6FE7E45B}" type="doc">
      <dgm:prSet loTypeId="urn:microsoft.com/office/officeart/2005/8/layout/vList2" loCatId="list" qsTypeId="urn:microsoft.com/office/officeart/2005/8/quickstyle/simple1" qsCatId="simple" csTypeId="urn:microsoft.com/office/officeart/2005/8/colors/colorful1#2" csCatId="colorful" phldr="1"/>
      <dgm:spPr/>
      <dgm:t>
        <a:bodyPr/>
        <a:lstStyle/>
        <a:p>
          <a:endParaRPr lang="fr-CA"/>
        </a:p>
      </dgm:t>
    </dgm:pt>
    <dgm:pt modelId="{22B5CD22-3F5A-4BF4-A431-1E207691A1A9}">
      <dgm:prSet/>
      <dgm:spPr/>
      <dgm:t>
        <a:bodyPr/>
        <a:lstStyle/>
        <a:p>
          <a:pPr rtl="0"/>
          <a:r>
            <a:rPr lang="fr-CA" b="1" dirty="0" smtClean="0"/>
            <a:t>Que les hommes pauvres, au Québec, sont plus à risque de vivre certains problèmes de santé (Tremblay et al. 2004). </a:t>
          </a:r>
          <a:endParaRPr lang="fr-CA" dirty="0"/>
        </a:p>
      </dgm:t>
    </dgm:pt>
    <dgm:pt modelId="{4F21CBDE-1B1B-479F-AEB9-8B826513B428}" type="parTrans" cxnId="{B98F6F58-3F5F-4C05-9C7B-33BB29747C39}">
      <dgm:prSet/>
      <dgm:spPr/>
      <dgm:t>
        <a:bodyPr/>
        <a:lstStyle/>
        <a:p>
          <a:endParaRPr lang="fr-CA"/>
        </a:p>
      </dgm:t>
    </dgm:pt>
    <dgm:pt modelId="{A30A0966-634D-4730-A828-B18397AA5F17}" type="sibTrans" cxnId="{B98F6F58-3F5F-4C05-9C7B-33BB29747C39}">
      <dgm:prSet/>
      <dgm:spPr/>
      <dgm:t>
        <a:bodyPr/>
        <a:lstStyle/>
        <a:p>
          <a:endParaRPr lang="fr-CA"/>
        </a:p>
      </dgm:t>
    </dgm:pt>
    <dgm:pt modelId="{97772879-6676-45A9-91A0-488D8F66648B}">
      <dgm:prSet/>
      <dgm:spPr/>
      <dgm:t>
        <a:bodyPr/>
        <a:lstStyle/>
        <a:p>
          <a:pPr rtl="0"/>
          <a:r>
            <a:rPr lang="fr-CA" b="1" dirty="0" smtClean="0"/>
            <a:t>Que les hommes pauvres, aux États-Unis, sont plus à risque de mortalité prématurée, notamment de mourir par accident, d’un suicide, d’une cirrhose du foie et par homicide (Barnett, Armstrong, &amp; Casper, 1997; Smith, </a:t>
          </a:r>
          <a:r>
            <a:rPr lang="fr-CA" b="1" dirty="0" err="1" smtClean="0"/>
            <a:t>Neaton</a:t>
          </a:r>
          <a:r>
            <a:rPr lang="fr-CA" b="1" dirty="0" smtClean="0"/>
            <a:t>, </a:t>
          </a:r>
          <a:r>
            <a:rPr lang="fr-CA" b="1" dirty="0" err="1" smtClean="0"/>
            <a:t>Wentworth</a:t>
          </a:r>
          <a:r>
            <a:rPr lang="fr-CA" b="1" dirty="0" smtClean="0"/>
            <a:t>, </a:t>
          </a:r>
          <a:r>
            <a:rPr lang="fr-CA" b="1" dirty="0" err="1" smtClean="0"/>
            <a:t>Stamler</a:t>
          </a:r>
          <a:r>
            <a:rPr lang="fr-CA" b="1" dirty="0" smtClean="0"/>
            <a:t>, &amp; </a:t>
          </a:r>
          <a:r>
            <a:rPr lang="fr-CA" b="1" dirty="0" err="1" smtClean="0"/>
            <a:t>Stamler</a:t>
          </a:r>
          <a:r>
            <a:rPr lang="fr-CA" b="1" dirty="0" smtClean="0"/>
            <a:t>, 1996; </a:t>
          </a:r>
          <a:r>
            <a:rPr lang="fr-CA" b="1" dirty="0" err="1" smtClean="0"/>
            <a:t>Steenland</a:t>
          </a:r>
          <a:r>
            <a:rPr lang="fr-CA" b="1" dirty="0" smtClean="0"/>
            <a:t>, Hu, &amp; Walker, 2004).</a:t>
          </a:r>
          <a:endParaRPr lang="fr-CA" dirty="0"/>
        </a:p>
      </dgm:t>
    </dgm:pt>
    <dgm:pt modelId="{C1CB2C2A-7C32-46B4-AB68-FFF2E7C218E2}" type="parTrans" cxnId="{03C5758D-8D84-4AC9-97C8-C3D3230806D1}">
      <dgm:prSet/>
      <dgm:spPr/>
      <dgm:t>
        <a:bodyPr/>
        <a:lstStyle/>
        <a:p>
          <a:endParaRPr lang="fr-CA"/>
        </a:p>
      </dgm:t>
    </dgm:pt>
    <dgm:pt modelId="{0EB996E4-1EE8-474A-B399-FB295438D196}" type="sibTrans" cxnId="{03C5758D-8D84-4AC9-97C8-C3D3230806D1}">
      <dgm:prSet/>
      <dgm:spPr/>
      <dgm:t>
        <a:bodyPr/>
        <a:lstStyle/>
        <a:p>
          <a:endParaRPr lang="fr-CA"/>
        </a:p>
      </dgm:t>
    </dgm:pt>
    <dgm:pt modelId="{73E34F0D-FDA3-40D2-B6EE-E146F022F9E4}">
      <dgm:prSet/>
      <dgm:spPr/>
      <dgm:t>
        <a:bodyPr/>
        <a:lstStyle/>
        <a:p>
          <a:pPr rtl="0"/>
          <a:r>
            <a:rPr lang="fr-CA" b="1" dirty="0" smtClean="0"/>
            <a:t>Que les croyances sur la masculinité et la virilité apprises culturellement et profondément ancrées dans nos institutions sociales pouvaient avoir une influence sur certains problèmes de santé rencontrés par les hommes aux États-Unis.</a:t>
          </a:r>
          <a:endParaRPr lang="fr-CA" dirty="0"/>
        </a:p>
      </dgm:t>
    </dgm:pt>
    <dgm:pt modelId="{450D231F-AA24-46DB-9D8C-91A1BA1CB856}" type="parTrans" cxnId="{4D7B651A-06E5-43AD-BADC-F75ED6980075}">
      <dgm:prSet/>
      <dgm:spPr/>
      <dgm:t>
        <a:bodyPr/>
        <a:lstStyle/>
        <a:p>
          <a:endParaRPr lang="fr-CA"/>
        </a:p>
      </dgm:t>
    </dgm:pt>
    <dgm:pt modelId="{631D1C70-9B19-4781-893B-EFE8D2F30848}" type="sibTrans" cxnId="{4D7B651A-06E5-43AD-BADC-F75ED6980075}">
      <dgm:prSet/>
      <dgm:spPr/>
      <dgm:t>
        <a:bodyPr/>
        <a:lstStyle/>
        <a:p>
          <a:endParaRPr lang="fr-CA"/>
        </a:p>
      </dgm:t>
    </dgm:pt>
    <dgm:pt modelId="{12840B92-50DC-4CFB-B74A-F2C412399394}">
      <dgm:prSet/>
      <dgm:spPr/>
      <dgm:t>
        <a:bodyPr/>
        <a:lstStyle/>
        <a:p>
          <a:pPr rtl="0"/>
          <a:r>
            <a:rPr lang="fr-CA" dirty="0" smtClean="0"/>
            <a:t>Que les hommes pauvres sont plus à risque de se retrouver à la rue. En 2001, parmi la population itinérante des principales villes canadiennes, celle-ci était composée de 50 à 70 d’hommes seuls et de 25 % de femmes seules (</a:t>
          </a:r>
          <a:r>
            <a:rPr lang="fr-CA" dirty="0" err="1" smtClean="0"/>
            <a:t>Hwang</a:t>
          </a:r>
          <a:r>
            <a:rPr lang="fr-CA" dirty="0" smtClean="0"/>
            <a:t>, 2001)</a:t>
          </a:r>
          <a:endParaRPr lang="fr-CA" dirty="0"/>
        </a:p>
      </dgm:t>
    </dgm:pt>
    <dgm:pt modelId="{589235A2-6786-4202-847D-B340F6CB8110}" type="parTrans" cxnId="{BCD22E05-48F0-46BE-BEF1-9D850181B824}">
      <dgm:prSet/>
      <dgm:spPr/>
      <dgm:t>
        <a:bodyPr/>
        <a:lstStyle/>
        <a:p>
          <a:endParaRPr lang="fr-CA"/>
        </a:p>
      </dgm:t>
    </dgm:pt>
    <dgm:pt modelId="{15ED1DBE-1679-4A5E-9544-3A3F0193E776}" type="sibTrans" cxnId="{BCD22E05-48F0-46BE-BEF1-9D850181B824}">
      <dgm:prSet/>
      <dgm:spPr/>
      <dgm:t>
        <a:bodyPr/>
        <a:lstStyle/>
        <a:p>
          <a:endParaRPr lang="fr-CA"/>
        </a:p>
      </dgm:t>
    </dgm:pt>
    <dgm:pt modelId="{FCD36B6E-4BBF-4C5A-BE99-2C4D3C801E94}" type="pres">
      <dgm:prSet presAssocID="{25697656-5A42-4671-B76B-613A6FE7E45B}" presName="linear" presStyleCnt="0">
        <dgm:presLayoutVars>
          <dgm:animLvl val="lvl"/>
          <dgm:resizeHandles val="exact"/>
        </dgm:presLayoutVars>
      </dgm:prSet>
      <dgm:spPr/>
      <dgm:t>
        <a:bodyPr/>
        <a:lstStyle/>
        <a:p>
          <a:endParaRPr lang="fr-CA"/>
        </a:p>
      </dgm:t>
    </dgm:pt>
    <dgm:pt modelId="{DBC3E271-7BBC-4BF3-8700-A629AF12F8C5}" type="pres">
      <dgm:prSet presAssocID="{22B5CD22-3F5A-4BF4-A431-1E207691A1A9}" presName="parentText" presStyleLbl="node1" presStyleIdx="0" presStyleCnt="4">
        <dgm:presLayoutVars>
          <dgm:chMax val="0"/>
          <dgm:bulletEnabled val="1"/>
        </dgm:presLayoutVars>
      </dgm:prSet>
      <dgm:spPr/>
      <dgm:t>
        <a:bodyPr/>
        <a:lstStyle/>
        <a:p>
          <a:endParaRPr lang="fr-CA"/>
        </a:p>
      </dgm:t>
    </dgm:pt>
    <dgm:pt modelId="{2B40DEC6-015D-4705-A6A2-4200999FEFD7}" type="pres">
      <dgm:prSet presAssocID="{A30A0966-634D-4730-A828-B18397AA5F17}" presName="spacer" presStyleCnt="0"/>
      <dgm:spPr/>
    </dgm:pt>
    <dgm:pt modelId="{A0860C30-B9F3-41EF-A0A7-DB965B8F6477}" type="pres">
      <dgm:prSet presAssocID="{97772879-6676-45A9-91A0-488D8F66648B}" presName="parentText" presStyleLbl="node1" presStyleIdx="1" presStyleCnt="4">
        <dgm:presLayoutVars>
          <dgm:chMax val="0"/>
          <dgm:bulletEnabled val="1"/>
        </dgm:presLayoutVars>
      </dgm:prSet>
      <dgm:spPr/>
      <dgm:t>
        <a:bodyPr/>
        <a:lstStyle/>
        <a:p>
          <a:endParaRPr lang="fr-CA"/>
        </a:p>
      </dgm:t>
    </dgm:pt>
    <dgm:pt modelId="{F94CB54E-111D-43C5-9C19-432F7E09831D}" type="pres">
      <dgm:prSet presAssocID="{0EB996E4-1EE8-474A-B399-FB295438D196}" presName="spacer" presStyleCnt="0"/>
      <dgm:spPr/>
    </dgm:pt>
    <dgm:pt modelId="{48DE7B67-D01D-447C-838D-AB2B59629A40}" type="pres">
      <dgm:prSet presAssocID="{12840B92-50DC-4CFB-B74A-F2C412399394}" presName="parentText" presStyleLbl="node1" presStyleIdx="2" presStyleCnt="4">
        <dgm:presLayoutVars>
          <dgm:chMax val="0"/>
          <dgm:bulletEnabled val="1"/>
        </dgm:presLayoutVars>
      </dgm:prSet>
      <dgm:spPr/>
      <dgm:t>
        <a:bodyPr/>
        <a:lstStyle/>
        <a:p>
          <a:endParaRPr lang="fr-CA"/>
        </a:p>
      </dgm:t>
    </dgm:pt>
    <dgm:pt modelId="{9BD26322-362B-46DA-B397-22695E805A06}" type="pres">
      <dgm:prSet presAssocID="{15ED1DBE-1679-4A5E-9544-3A3F0193E776}" presName="spacer" presStyleCnt="0"/>
      <dgm:spPr/>
    </dgm:pt>
    <dgm:pt modelId="{5380F6A8-B98E-4A91-8493-4F2411B0DF3F}" type="pres">
      <dgm:prSet presAssocID="{73E34F0D-FDA3-40D2-B6EE-E146F022F9E4}" presName="parentText" presStyleLbl="node1" presStyleIdx="3" presStyleCnt="4">
        <dgm:presLayoutVars>
          <dgm:chMax val="0"/>
          <dgm:bulletEnabled val="1"/>
        </dgm:presLayoutVars>
      </dgm:prSet>
      <dgm:spPr/>
      <dgm:t>
        <a:bodyPr/>
        <a:lstStyle/>
        <a:p>
          <a:endParaRPr lang="fr-CA"/>
        </a:p>
      </dgm:t>
    </dgm:pt>
  </dgm:ptLst>
  <dgm:cxnLst>
    <dgm:cxn modelId="{7D1C149A-B6DF-43DB-BF75-7A5993D53A36}" type="presOf" srcId="{12840B92-50DC-4CFB-B74A-F2C412399394}" destId="{48DE7B67-D01D-447C-838D-AB2B59629A40}" srcOrd="0" destOrd="0" presId="urn:microsoft.com/office/officeart/2005/8/layout/vList2"/>
    <dgm:cxn modelId="{03C5758D-8D84-4AC9-97C8-C3D3230806D1}" srcId="{25697656-5A42-4671-B76B-613A6FE7E45B}" destId="{97772879-6676-45A9-91A0-488D8F66648B}" srcOrd="1" destOrd="0" parTransId="{C1CB2C2A-7C32-46B4-AB68-FFF2E7C218E2}" sibTransId="{0EB996E4-1EE8-474A-B399-FB295438D196}"/>
    <dgm:cxn modelId="{49BB1A9C-B2F9-416B-9444-227EF6F0EEA1}" type="presOf" srcId="{73E34F0D-FDA3-40D2-B6EE-E146F022F9E4}" destId="{5380F6A8-B98E-4A91-8493-4F2411B0DF3F}" srcOrd="0" destOrd="0" presId="urn:microsoft.com/office/officeart/2005/8/layout/vList2"/>
    <dgm:cxn modelId="{BCD22E05-48F0-46BE-BEF1-9D850181B824}" srcId="{25697656-5A42-4671-B76B-613A6FE7E45B}" destId="{12840B92-50DC-4CFB-B74A-F2C412399394}" srcOrd="2" destOrd="0" parTransId="{589235A2-6786-4202-847D-B340F6CB8110}" sibTransId="{15ED1DBE-1679-4A5E-9544-3A3F0193E776}"/>
    <dgm:cxn modelId="{121CE7CD-7626-408A-BF09-CD878409EA90}" type="presOf" srcId="{97772879-6676-45A9-91A0-488D8F66648B}" destId="{A0860C30-B9F3-41EF-A0A7-DB965B8F6477}" srcOrd="0" destOrd="0" presId="urn:microsoft.com/office/officeart/2005/8/layout/vList2"/>
    <dgm:cxn modelId="{55440B94-9681-4A4A-8D51-94E0D9D94519}" type="presOf" srcId="{25697656-5A42-4671-B76B-613A6FE7E45B}" destId="{FCD36B6E-4BBF-4C5A-BE99-2C4D3C801E94}" srcOrd="0" destOrd="0" presId="urn:microsoft.com/office/officeart/2005/8/layout/vList2"/>
    <dgm:cxn modelId="{B98F6F58-3F5F-4C05-9C7B-33BB29747C39}" srcId="{25697656-5A42-4671-B76B-613A6FE7E45B}" destId="{22B5CD22-3F5A-4BF4-A431-1E207691A1A9}" srcOrd="0" destOrd="0" parTransId="{4F21CBDE-1B1B-479F-AEB9-8B826513B428}" sibTransId="{A30A0966-634D-4730-A828-B18397AA5F17}"/>
    <dgm:cxn modelId="{4D7B651A-06E5-43AD-BADC-F75ED6980075}" srcId="{25697656-5A42-4671-B76B-613A6FE7E45B}" destId="{73E34F0D-FDA3-40D2-B6EE-E146F022F9E4}" srcOrd="3" destOrd="0" parTransId="{450D231F-AA24-46DB-9D8C-91A1BA1CB856}" sibTransId="{631D1C70-9B19-4781-893B-EFE8D2F30848}"/>
    <dgm:cxn modelId="{96A6A68F-8F86-4FA3-94BC-9CDB525EEC9D}" type="presOf" srcId="{22B5CD22-3F5A-4BF4-A431-1E207691A1A9}" destId="{DBC3E271-7BBC-4BF3-8700-A629AF12F8C5}" srcOrd="0" destOrd="0" presId="urn:microsoft.com/office/officeart/2005/8/layout/vList2"/>
    <dgm:cxn modelId="{039106A2-9137-48CE-A7AC-4093E5CD3908}" type="presParOf" srcId="{FCD36B6E-4BBF-4C5A-BE99-2C4D3C801E94}" destId="{DBC3E271-7BBC-4BF3-8700-A629AF12F8C5}" srcOrd="0" destOrd="0" presId="urn:microsoft.com/office/officeart/2005/8/layout/vList2"/>
    <dgm:cxn modelId="{606865C0-0AF7-492B-9139-A1F52F99709C}" type="presParOf" srcId="{FCD36B6E-4BBF-4C5A-BE99-2C4D3C801E94}" destId="{2B40DEC6-015D-4705-A6A2-4200999FEFD7}" srcOrd="1" destOrd="0" presId="urn:microsoft.com/office/officeart/2005/8/layout/vList2"/>
    <dgm:cxn modelId="{A65286E6-36A5-4F16-ACAF-79300FCA3F83}" type="presParOf" srcId="{FCD36B6E-4BBF-4C5A-BE99-2C4D3C801E94}" destId="{A0860C30-B9F3-41EF-A0A7-DB965B8F6477}" srcOrd="2" destOrd="0" presId="urn:microsoft.com/office/officeart/2005/8/layout/vList2"/>
    <dgm:cxn modelId="{A81D807B-100B-41B7-9CB0-F766354FD063}" type="presParOf" srcId="{FCD36B6E-4BBF-4C5A-BE99-2C4D3C801E94}" destId="{F94CB54E-111D-43C5-9C19-432F7E09831D}" srcOrd="3" destOrd="0" presId="urn:microsoft.com/office/officeart/2005/8/layout/vList2"/>
    <dgm:cxn modelId="{E7DE4D1D-8FA1-49E7-8FD8-9239B139FB8D}" type="presParOf" srcId="{FCD36B6E-4BBF-4C5A-BE99-2C4D3C801E94}" destId="{48DE7B67-D01D-447C-838D-AB2B59629A40}" srcOrd="4" destOrd="0" presId="urn:microsoft.com/office/officeart/2005/8/layout/vList2"/>
    <dgm:cxn modelId="{CCB71811-25F8-4CA0-8DDF-55CF35F20594}" type="presParOf" srcId="{FCD36B6E-4BBF-4C5A-BE99-2C4D3C801E94}" destId="{9BD26322-362B-46DA-B397-22695E805A06}" srcOrd="5" destOrd="0" presId="urn:microsoft.com/office/officeart/2005/8/layout/vList2"/>
    <dgm:cxn modelId="{A35517B5-B0F5-44A5-9F46-377A077C2976}" type="presParOf" srcId="{FCD36B6E-4BBF-4C5A-BE99-2C4D3C801E94}" destId="{5380F6A8-B98E-4A91-8493-4F2411B0DF3F}" srcOrd="6" destOrd="0" presId="urn:microsoft.com/office/officeart/2005/8/layout/vList2"/>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2B4C36E-C5D2-4362-912F-07CF5957B29A}" type="doc">
      <dgm:prSet loTypeId="urn:microsoft.com/office/officeart/2005/8/layout/radial1" loCatId="cycle" qsTypeId="urn:microsoft.com/office/officeart/2005/8/quickstyle/3d3" qsCatId="3D" csTypeId="urn:microsoft.com/office/officeart/2005/8/colors/colorful1#3" csCatId="colorful" phldr="1"/>
      <dgm:spPr/>
      <dgm:t>
        <a:bodyPr/>
        <a:lstStyle/>
        <a:p>
          <a:endParaRPr lang="fr-CA"/>
        </a:p>
      </dgm:t>
    </dgm:pt>
    <dgm:pt modelId="{6E6C5322-DC79-4679-AFCE-B5DEB6639610}">
      <dgm:prSet phldrT="[Texte]" custT="1"/>
      <dgm:spPr/>
      <dgm:t>
        <a:bodyPr/>
        <a:lstStyle/>
        <a:p>
          <a:r>
            <a:rPr lang="fr-CA" sz="1400" b="1" dirty="0" smtClean="0"/>
            <a:t>17 HISTOIRES SINGULIÈRES</a:t>
          </a:r>
          <a:endParaRPr lang="fr-CA" sz="1400" b="1" dirty="0"/>
        </a:p>
      </dgm:t>
    </dgm:pt>
    <dgm:pt modelId="{F87300F7-E53F-4711-99A6-647B67580E00}" type="parTrans" cxnId="{44626909-5812-47B2-800A-F6D170D7DC06}">
      <dgm:prSet/>
      <dgm:spPr/>
      <dgm:t>
        <a:bodyPr/>
        <a:lstStyle/>
        <a:p>
          <a:endParaRPr lang="fr-CA"/>
        </a:p>
      </dgm:t>
    </dgm:pt>
    <dgm:pt modelId="{CC7ECAF4-D274-44B2-80A5-118F291DB1BC}" type="sibTrans" cxnId="{44626909-5812-47B2-800A-F6D170D7DC06}">
      <dgm:prSet/>
      <dgm:spPr/>
      <dgm:t>
        <a:bodyPr/>
        <a:lstStyle/>
        <a:p>
          <a:endParaRPr lang="fr-CA"/>
        </a:p>
      </dgm:t>
    </dgm:pt>
    <dgm:pt modelId="{88883763-1119-4770-9299-82A9B0BF780F}">
      <dgm:prSet phldrT="[Texte]" custT="1"/>
      <dgm:spPr/>
      <dgm:t>
        <a:bodyPr/>
        <a:lstStyle/>
        <a:p>
          <a:r>
            <a:rPr lang="fr-CA" sz="1200" b="1" dirty="0" smtClean="0"/>
            <a:t>LE</a:t>
          </a:r>
        </a:p>
        <a:p>
          <a:r>
            <a:rPr lang="fr-CA" sz="1200" b="1" dirty="0" smtClean="0"/>
            <a:t>COWBOY</a:t>
          </a:r>
        </a:p>
        <a:p>
          <a:r>
            <a:rPr lang="fr-CA" sz="1200" b="1" dirty="0" smtClean="0"/>
            <a:t>SOLITAIRE</a:t>
          </a:r>
          <a:endParaRPr lang="fr-CA" sz="1200" b="1" dirty="0"/>
        </a:p>
      </dgm:t>
    </dgm:pt>
    <dgm:pt modelId="{030A9739-3902-4018-B5AF-BDAAF91474AD}" type="parTrans" cxnId="{059B65F0-2DA5-497F-9ABE-F7D4553AEC24}">
      <dgm:prSet/>
      <dgm:spPr/>
      <dgm:t>
        <a:bodyPr/>
        <a:lstStyle/>
        <a:p>
          <a:endParaRPr lang="fr-CA"/>
        </a:p>
      </dgm:t>
    </dgm:pt>
    <dgm:pt modelId="{58EA858B-B210-4E6E-97C4-0A532B7C80A2}" type="sibTrans" cxnId="{059B65F0-2DA5-497F-9ABE-F7D4553AEC24}">
      <dgm:prSet/>
      <dgm:spPr/>
      <dgm:t>
        <a:bodyPr/>
        <a:lstStyle/>
        <a:p>
          <a:endParaRPr lang="fr-CA"/>
        </a:p>
      </dgm:t>
    </dgm:pt>
    <dgm:pt modelId="{53D87F80-B733-432E-B787-722C6E05176B}">
      <dgm:prSet phldrT="[Texte]" custT="1"/>
      <dgm:spPr>
        <a:solidFill>
          <a:schemeClr val="accent6"/>
        </a:solidFill>
      </dgm:spPr>
      <dgm:t>
        <a:bodyPr/>
        <a:lstStyle/>
        <a:p>
          <a:r>
            <a:rPr lang="fr-CA" sz="1200" b="1" dirty="0" smtClean="0"/>
            <a:t>LE</a:t>
          </a:r>
        </a:p>
        <a:p>
          <a:r>
            <a:rPr lang="fr-CA" sz="1200" b="1" dirty="0" smtClean="0"/>
            <a:t>BOHÈME ORGUEILLEUX</a:t>
          </a:r>
          <a:endParaRPr lang="fr-CA" sz="1200" b="1" dirty="0"/>
        </a:p>
      </dgm:t>
    </dgm:pt>
    <dgm:pt modelId="{53BCE434-E199-45F8-B830-55E60576C0C1}" type="parTrans" cxnId="{092F1913-F55F-4984-8493-E599954E63C9}">
      <dgm:prSet/>
      <dgm:spPr/>
      <dgm:t>
        <a:bodyPr/>
        <a:lstStyle/>
        <a:p>
          <a:endParaRPr lang="fr-CA"/>
        </a:p>
      </dgm:t>
    </dgm:pt>
    <dgm:pt modelId="{74CB035C-E23C-426B-9C5D-EFED1418DF3F}" type="sibTrans" cxnId="{092F1913-F55F-4984-8493-E599954E63C9}">
      <dgm:prSet/>
      <dgm:spPr/>
      <dgm:t>
        <a:bodyPr/>
        <a:lstStyle/>
        <a:p>
          <a:endParaRPr lang="fr-CA"/>
        </a:p>
      </dgm:t>
    </dgm:pt>
    <dgm:pt modelId="{467662EA-A30B-456B-82F1-D024D0BFA4B9}">
      <dgm:prSet phldrT="[Texte]" custT="1"/>
      <dgm:spPr/>
      <dgm:t>
        <a:bodyPr/>
        <a:lstStyle/>
        <a:p>
          <a:r>
            <a:rPr lang="fr-CA" sz="1200" b="1" dirty="0" smtClean="0"/>
            <a:t>L’EXTRA</a:t>
          </a:r>
        </a:p>
        <a:p>
          <a:r>
            <a:rPr lang="fr-CA" sz="1200" b="1" dirty="0" smtClean="0"/>
            <a:t>TERRESTRE</a:t>
          </a:r>
          <a:endParaRPr lang="fr-CA" sz="1200" b="1" dirty="0"/>
        </a:p>
      </dgm:t>
    </dgm:pt>
    <dgm:pt modelId="{D78B215D-F05A-4E08-B33E-FA6FB2E4D0E2}" type="parTrans" cxnId="{42A68279-7E52-408F-95AC-0DD1646E5BEF}">
      <dgm:prSet/>
      <dgm:spPr/>
      <dgm:t>
        <a:bodyPr/>
        <a:lstStyle/>
        <a:p>
          <a:endParaRPr lang="fr-CA"/>
        </a:p>
      </dgm:t>
    </dgm:pt>
    <dgm:pt modelId="{9A192434-A937-4EE5-8C02-90761892EFD8}" type="sibTrans" cxnId="{42A68279-7E52-408F-95AC-0DD1646E5BEF}">
      <dgm:prSet/>
      <dgm:spPr/>
      <dgm:t>
        <a:bodyPr/>
        <a:lstStyle/>
        <a:p>
          <a:endParaRPr lang="fr-CA"/>
        </a:p>
      </dgm:t>
    </dgm:pt>
    <dgm:pt modelId="{8BDAE67B-48C1-4DC6-B752-65E1A71CB5CE}">
      <dgm:prSet phldrT="[Texte]" custT="1"/>
      <dgm:spPr/>
      <dgm:t>
        <a:bodyPr/>
        <a:lstStyle/>
        <a:p>
          <a:pPr>
            <a:lnSpc>
              <a:spcPts val="1440"/>
            </a:lnSpc>
          </a:pPr>
          <a:r>
            <a:rPr lang="fr-CA" sz="1200" b="1" dirty="0" smtClean="0"/>
            <a:t>LE</a:t>
          </a:r>
        </a:p>
        <a:p>
          <a:pPr>
            <a:lnSpc>
              <a:spcPts val="1440"/>
            </a:lnSpc>
          </a:pPr>
          <a:r>
            <a:rPr lang="fr-CA" sz="1200" b="1" dirty="0" smtClean="0"/>
            <a:t>LOUP SOLITAIRE</a:t>
          </a:r>
          <a:endParaRPr lang="fr-CA" sz="1200" b="1" dirty="0"/>
        </a:p>
      </dgm:t>
    </dgm:pt>
    <dgm:pt modelId="{D1DB511B-2840-4DA7-B225-462D582D011C}" type="parTrans" cxnId="{661FBA96-8C3C-4BF4-A78C-DC9D4C7E16B9}">
      <dgm:prSet/>
      <dgm:spPr/>
      <dgm:t>
        <a:bodyPr/>
        <a:lstStyle/>
        <a:p>
          <a:endParaRPr lang="fr-CA"/>
        </a:p>
      </dgm:t>
    </dgm:pt>
    <dgm:pt modelId="{D31A9730-49D8-41B5-97BB-A17038C44F53}" type="sibTrans" cxnId="{661FBA96-8C3C-4BF4-A78C-DC9D4C7E16B9}">
      <dgm:prSet/>
      <dgm:spPr/>
      <dgm:t>
        <a:bodyPr/>
        <a:lstStyle/>
        <a:p>
          <a:endParaRPr lang="fr-CA"/>
        </a:p>
      </dgm:t>
    </dgm:pt>
    <dgm:pt modelId="{A549E953-7955-4F44-AC34-7CB29B23A81D}">
      <dgm:prSet phldrT="[Texte]" custT="1"/>
      <dgm:spPr/>
      <dgm:t>
        <a:bodyPr/>
        <a:lstStyle/>
        <a:p>
          <a:r>
            <a:rPr lang="fr-CA" sz="1200" b="1" dirty="0" smtClean="0"/>
            <a:t>LE</a:t>
          </a:r>
        </a:p>
        <a:p>
          <a:r>
            <a:rPr lang="fr-CA" sz="1200" b="1" dirty="0" smtClean="0"/>
            <a:t>CONJOINT</a:t>
          </a:r>
        </a:p>
        <a:p>
          <a:r>
            <a:rPr lang="fr-CA" sz="1200" b="1" dirty="0" smtClean="0"/>
            <a:t>BIENVEILLANT</a:t>
          </a:r>
          <a:endParaRPr lang="fr-CA" sz="1200" b="1" dirty="0"/>
        </a:p>
      </dgm:t>
    </dgm:pt>
    <dgm:pt modelId="{77A513A7-D3BD-4AC9-BE50-5E1F93F97790}" type="parTrans" cxnId="{2BE39627-68D8-4DBA-BACE-9041F153BBA1}">
      <dgm:prSet/>
      <dgm:spPr/>
      <dgm:t>
        <a:bodyPr/>
        <a:lstStyle/>
        <a:p>
          <a:endParaRPr lang="fr-CA"/>
        </a:p>
      </dgm:t>
    </dgm:pt>
    <dgm:pt modelId="{8ECAE408-6D38-4F87-B4EB-AECF73011360}" type="sibTrans" cxnId="{2BE39627-68D8-4DBA-BACE-9041F153BBA1}">
      <dgm:prSet/>
      <dgm:spPr/>
      <dgm:t>
        <a:bodyPr/>
        <a:lstStyle/>
        <a:p>
          <a:endParaRPr lang="fr-CA"/>
        </a:p>
      </dgm:t>
    </dgm:pt>
    <dgm:pt modelId="{231B37DD-186B-4256-8015-E3701A94EC84}">
      <dgm:prSet phldrT="[Texte]" custT="1"/>
      <dgm:spPr/>
      <dgm:t>
        <a:bodyPr/>
        <a:lstStyle/>
        <a:p>
          <a:r>
            <a:rPr lang="fr-CA" sz="1200" b="1" dirty="0" smtClean="0"/>
            <a:t>LE</a:t>
          </a:r>
        </a:p>
        <a:p>
          <a:r>
            <a:rPr lang="fr-CA" sz="1200" b="1" dirty="0" smtClean="0"/>
            <a:t>MAITRE</a:t>
          </a:r>
        </a:p>
        <a:p>
          <a:r>
            <a:rPr lang="fr-CA" sz="1200" b="1" dirty="0" smtClean="0"/>
            <a:t>TAMBOUR</a:t>
          </a:r>
        </a:p>
      </dgm:t>
    </dgm:pt>
    <dgm:pt modelId="{1252880E-6636-48E7-8443-F5725A08DD0D}" type="parTrans" cxnId="{45CBEE53-7E08-4E88-B984-47D62A73AE2C}">
      <dgm:prSet/>
      <dgm:spPr/>
      <dgm:t>
        <a:bodyPr/>
        <a:lstStyle/>
        <a:p>
          <a:endParaRPr lang="fr-CA"/>
        </a:p>
      </dgm:t>
    </dgm:pt>
    <dgm:pt modelId="{20CE8EE1-16BF-412E-BFF3-12E192FFBC79}" type="sibTrans" cxnId="{45CBEE53-7E08-4E88-B984-47D62A73AE2C}">
      <dgm:prSet/>
      <dgm:spPr/>
      <dgm:t>
        <a:bodyPr/>
        <a:lstStyle/>
        <a:p>
          <a:endParaRPr lang="fr-CA"/>
        </a:p>
      </dgm:t>
    </dgm:pt>
    <dgm:pt modelId="{FE5A9196-A3CE-4B87-8D25-87B7FC66DCD9}">
      <dgm:prSet phldrT="[Texte]" custT="1"/>
      <dgm:spPr/>
      <dgm:t>
        <a:bodyPr/>
        <a:lstStyle/>
        <a:p>
          <a:r>
            <a:rPr lang="fr-CA" sz="1200" b="1" dirty="0" smtClean="0"/>
            <a:t>L’HOMOSEXUEL</a:t>
          </a:r>
        </a:p>
        <a:p>
          <a:r>
            <a:rPr lang="fr-CA" sz="1200" b="1" dirty="0" smtClean="0"/>
            <a:t>PROCHE AIDANT</a:t>
          </a:r>
          <a:endParaRPr lang="fr-CA" sz="1200" b="1" dirty="0"/>
        </a:p>
      </dgm:t>
    </dgm:pt>
    <dgm:pt modelId="{477DBBBC-AF47-4870-B58C-95F2BDF3AEBC}" type="parTrans" cxnId="{F5D76657-75AA-46A6-98B2-53FECB48C722}">
      <dgm:prSet/>
      <dgm:spPr/>
      <dgm:t>
        <a:bodyPr/>
        <a:lstStyle/>
        <a:p>
          <a:endParaRPr lang="fr-CA"/>
        </a:p>
      </dgm:t>
    </dgm:pt>
    <dgm:pt modelId="{E9017D50-0C9A-4F3F-9983-18279F013727}" type="sibTrans" cxnId="{F5D76657-75AA-46A6-98B2-53FECB48C722}">
      <dgm:prSet/>
      <dgm:spPr/>
      <dgm:t>
        <a:bodyPr/>
        <a:lstStyle/>
        <a:p>
          <a:endParaRPr lang="fr-CA"/>
        </a:p>
      </dgm:t>
    </dgm:pt>
    <dgm:pt modelId="{5FB8E028-C026-4858-926C-37734C22DFF8}">
      <dgm:prSet phldrT="[Texte]" custT="1"/>
      <dgm:spPr/>
      <dgm:t>
        <a:bodyPr/>
        <a:lstStyle/>
        <a:p>
          <a:r>
            <a:rPr lang="fr-CA" sz="1200" b="1" dirty="0" smtClean="0"/>
            <a:t>LE</a:t>
          </a:r>
        </a:p>
        <a:p>
          <a:r>
            <a:rPr lang="fr-CA" sz="1200" b="1" dirty="0" smtClean="0"/>
            <a:t>FREE-LANCE MANUEL</a:t>
          </a:r>
          <a:endParaRPr lang="fr-CA" sz="1200" b="1" dirty="0"/>
        </a:p>
      </dgm:t>
    </dgm:pt>
    <dgm:pt modelId="{FF76BD9B-320F-40D0-B309-33BD5A3D2F7D}" type="parTrans" cxnId="{FFAA74CC-0AB1-400C-9598-23AB669A5753}">
      <dgm:prSet/>
      <dgm:spPr/>
      <dgm:t>
        <a:bodyPr/>
        <a:lstStyle/>
        <a:p>
          <a:endParaRPr lang="fr-CA"/>
        </a:p>
      </dgm:t>
    </dgm:pt>
    <dgm:pt modelId="{437D218E-A44B-4638-A707-34CF4B6C145B}" type="sibTrans" cxnId="{FFAA74CC-0AB1-400C-9598-23AB669A5753}">
      <dgm:prSet/>
      <dgm:spPr/>
      <dgm:t>
        <a:bodyPr/>
        <a:lstStyle/>
        <a:p>
          <a:endParaRPr lang="fr-CA"/>
        </a:p>
      </dgm:t>
    </dgm:pt>
    <dgm:pt modelId="{F201D45A-A5FB-45C7-988E-8092E7B099EB}">
      <dgm:prSet phldrT="[Texte]" custT="1"/>
      <dgm:spPr/>
      <dgm:t>
        <a:bodyPr/>
        <a:lstStyle/>
        <a:p>
          <a:r>
            <a:rPr lang="fr-CA" sz="1200" b="1" dirty="0" smtClean="0"/>
            <a:t>LE</a:t>
          </a:r>
        </a:p>
        <a:p>
          <a:r>
            <a:rPr lang="fr-CA" sz="1200" b="1" dirty="0" smtClean="0"/>
            <a:t>NÉGATIONNISTE</a:t>
          </a:r>
          <a:endParaRPr lang="fr-CA" sz="1200" b="1" dirty="0"/>
        </a:p>
      </dgm:t>
    </dgm:pt>
    <dgm:pt modelId="{1CD4388B-7CEE-435D-9CE9-24F3FEF97E5B}" type="parTrans" cxnId="{AC596E63-D1A3-4F28-9FB1-515374EAD56D}">
      <dgm:prSet/>
      <dgm:spPr/>
      <dgm:t>
        <a:bodyPr/>
        <a:lstStyle/>
        <a:p>
          <a:endParaRPr lang="fr-CA"/>
        </a:p>
      </dgm:t>
    </dgm:pt>
    <dgm:pt modelId="{0082A3F5-E2AC-4388-ADDF-21707258D65D}" type="sibTrans" cxnId="{AC596E63-D1A3-4F28-9FB1-515374EAD56D}">
      <dgm:prSet/>
      <dgm:spPr/>
      <dgm:t>
        <a:bodyPr/>
        <a:lstStyle/>
        <a:p>
          <a:endParaRPr lang="fr-CA"/>
        </a:p>
      </dgm:t>
    </dgm:pt>
    <dgm:pt modelId="{FFBD4B2D-328D-443B-9EB6-F008D9E922D4}">
      <dgm:prSet phldrT="[Texte]" custT="1"/>
      <dgm:spPr/>
      <dgm:t>
        <a:bodyPr/>
        <a:lstStyle/>
        <a:p>
          <a:r>
            <a:rPr lang="fr-CA" sz="1200" b="1" dirty="0" smtClean="0"/>
            <a:t>L’ADOPTÉ</a:t>
          </a:r>
          <a:endParaRPr lang="fr-CA" sz="1200" b="1" dirty="0"/>
        </a:p>
      </dgm:t>
    </dgm:pt>
    <dgm:pt modelId="{726A5B81-852A-4B73-B645-D809DE490FEE}" type="parTrans" cxnId="{3EE5FE79-A66D-4839-8679-51C13AC6D9E1}">
      <dgm:prSet/>
      <dgm:spPr/>
      <dgm:t>
        <a:bodyPr/>
        <a:lstStyle/>
        <a:p>
          <a:endParaRPr lang="fr-CA"/>
        </a:p>
      </dgm:t>
    </dgm:pt>
    <dgm:pt modelId="{CAA81FDA-CAFC-461D-8770-EF0BD13C14BB}" type="sibTrans" cxnId="{3EE5FE79-A66D-4839-8679-51C13AC6D9E1}">
      <dgm:prSet/>
      <dgm:spPr/>
      <dgm:t>
        <a:bodyPr/>
        <a:lstStyle/>
        <a:p>
          <a:endParaRPr lang="fr-CA"/>
        </a:p>
      </dgm:t>
    </dgm:pt>
    <dgm:pt modelId="{A78BF5AC-0596-4BB8-BB53-4AA211C74544}">
      <dgm:prSet phldrT="[Texte]" custT="1"/>
      <dgm:spPr/>
      <dgm:t>
        <a:bodyPr/>
        <a:lstStyle/>
        <a:p>
          <a:r>
            <a:rPr lang="fr-CA" sz="1200" b="1" dirty="0" smtClean="0"/>
            <a:t>L’AMOUREUX DES ANIMAUX</a:t>
          </a:r>
          <a:endParaRPr lang="fr-CA" sz="1200" b="1" dirty="0"/>
        </a:p>
      </dgm:t>
    </dgm:pt>
    <dgm:pt modelId="{4161B4C3-7FE1-449C-A860-08B8C926BB54}" type="parTrans" cxnId="{6EF09825-1B3C-4EBD-987A-B9A38C018928}">
      <dgm:prSet/>
      <dgm:spPr/>
      <dgm:t>
        <a:bodyPr/>
        <a:lstStyle/>
        <a:p>
          <a:endParaRPr lang="fr-CA"/>
        </a:p>
      </dgm:t>
    </dgm:pt>
    <dgm:pt modelId="{50681585-7D0F-4D1B-9347-221EF230D79B}" type="sibTrans" cxnId="{6EF09825-1B3C-4EBD-987A-B9A38C018928}">
      <dgm:prSet/>
      <dgm:spPr/>
      <dgm:t>
        <a:bodyPr/>
        <a:lstStyle/>
        <a:p>
          <a:endParaRPr lang="fr-CA"/>
        </a:p>
      </dgm:t>
    </dgm:pt>
    <dgm:pt modelId="{DC3EA697-2309-4BDD-B934-620D93527037}">
      <dgm:prSet phldrT="[Texte]" custT="1"/>
      <dgm:spPr/>
      <dgm:t>
        <a:bodyPr/>
        <a:lstStyle/>
        <a:p>
          <a:r>
            <a:rPr lang="fr-CA" sz="1200" b="1" dirty="0" smtClean="0"/>
            <a:t>LE BON PÈRE DE FAMILLE</a:t>
          </a:r>
          <a:endParaRPr lang="fr-CA" sz="1200" b="1" dirty="0"/>
        </a:p>
      </dgm:t>
    </dgm:pt>
    <dgm:pt modelId="{2C0E76EC-BD55-4F2A-862E-F0962BF2B35C}" type="parTrans" cxnId="{946CFD04-438E-4E1D-8D85-CBF8FAC29BB1}">
      <dgm:prSet/>
      <dgm:spPr/>
      <dgm:t>
        <a:bodyPr/>
        <a:lstStyle/>
        <a:p>
          <a:endParaRPr lang="fr-CA"/>
        </a:p>
      </dgm:t>
    </dgm:pt>
    <dgm:pt modelId="{4F55E0D5-69E8-4BD1-A475-016391E2858D}" type="sibTrans" cxnId="{946CFD04-438E-4E1D-8D85-CBF8FAC29BB1}">
      <dgm:prSet/>
      <dgm:spPr/>
      <dgm:t>
        <a:bodyPr/>
        <a:lstStyle/>
        <a:p>
          <a:endParaRPr lang="fr-CA"/>
        </a:p>
      </dgm:t>
    </dgm:pt>
    <dgm:pt modelId="{1D75E507-B661-47CC-B1F1-754BD7940E8F}">
      <dgm:prSet phldrT="[Texte]" custT="1"/>
      <dgm:spPr/>
      <dgm:t>
        <a:bodyPr/>
        <a:lstStyle/>
        <a:p>
          <a:r>
            <a:rPr lang="fr-CA" sz="1200" b="1" dirty="0" smtClean="0"/>
            <a:t>LE HONTEUX</a:t>
          </a:r>
          <a:endParaRPr lang="fr-CA" sz="1200" b="1" dirty="0"/>
        </a:p>
      </dgm:t>
    </dgm:pt>
    <dgm:pt modelId="{2BE742F5-C956-472D-9213-2CA9CC5745B6}" type="parTrans" cxnId="{B0AE26A4-0DB4-4C4A-97AB-A8F9FE378E63}">
      <dgm:prSet/>
      <dgm:spPr/>
      <dgm:t>
        <a:bodyPr/>
        <a:lstStyle/>
        <a:p>
          <a:endParaRPr lang="fr-CA"/>
        </a:p>
      </dgm:t>
    </dgm:pt>
    <dgm:pt modelId="{28ECC427-67AF-4818-BFC5-9D2A83F8026F}" type="sibTrans" cxnId="{B0AE26A4-0DB4-4C4A-97AB-A8F9FE378E63}">
      <dgm:prSet/>
      <dgm:spPr/>
      <dgm:t>
        <a:bodyPr/>
        <a:lstStyle/>
        <a:p>
          <a:endParaRPr lang="fr-CA"/>
        </a:p>
      </dgm:t>
    </dgm:pt>
    <dgm:pt modelId="{37F7558D-76AC-4767-85C2-1F173D906EFB}">
      <dgm:prSet phldrT="[Texte]" custT="1"/>
      <dgm:spPr/>
      <dgm:t>
        <a:bodyPr/>
        <a:lstStyle/>
        <a:p>
          <a:r>
            <a:rPr lang="fr-CA" sz="1200" b="1" dirty="0" smtClean="0"/>
            <a:t>L`ALPINISTE</a:t>
          </a:r>
          <a:endParaRPr lang="fr-CA" sz="1200" b="1" dirty="0"/>
        </a:p>
      </dgm:t>
    </dgm:pt>
    <dgm:pt modelId="{52A41A95-6078-406A-97D3-D0011D03501D}" type="parTrans" cxnId="{88F72782-86B4-4E34-92E3-7E2A430AF765}">
      <dgm:prSet/>
      <dgm:spPr/>
      <dgm:t>
        <a:bodyPr/>
        <a:lstStyle/>
        <a:p>
          <a:endParaRPr lang="fr-CA"/>
        </a:p>
      </dgm:t>
    </dgm:pt>
    <dgm:pt modelId="{AB18AD7E-FFFF-48FB-9AD3-089355B2A0EB}" type="sibTrans" cxnId="{88F72782-86B4-4E34-92E3-7E2A430AF765}">
      <dgm:prSet/>
      <dgm:spPr/>
      <dgm:t>
        <a:bodyPr/>
        <a:lstStyle/>
        <a:p>
          <a:endParaRPr lang="fr-CA"/>
        </a:p>
      </dgm:t>
    </dgm:pt>
    <dgm:pt modelId="{F8A1D8AF-660A-418D-BFA2-EC4A394D0F19}">
      <dgm:prSet phldrT="[Texte]" custT="1"/>
      <dgm:spPr/>
      <dgm:t>
        <a:bodyPr/>
        <a:lstStyle/>
        <a:p>
          <a:r>
            <a:rPr lang="fr-CA" sz="1200" b="1" dirty="0" smtClean="0"/>
            <a:t>L’AUTONOME</a:t>
          </a:r>
          <a:endParaRPr lang="fr-CA" sz="1200" b="1" dirty="0"/>
        </a:p>
      </dgm:t>
    </dgm:pt>
    <dgm:pt modelId="{1446446E-48BC-47ED-8C64-2BFB90EA1CF5}" type="parTrans" cxnId="{9C829909-A3FB-4C84-A191-FBD6646EB8D9}">
      <dgm:prSet/>
      <dgm:spPr/>
      <dgm:t>
        <a:bodyPr/>
        <a:lstStyle/>
        <a:p>
          <a:endParaRPr lang="fr-CA"/>
        </a:p>
      </dgm:t>
    </dgm:pt>
    <dgm:pt modelId="{89F2202C-D207-42F5-AA0D-428C1F3AE88A}" type="sibTrans" cxnId="{9C829909-A3FB-4C84-A191-FBD6646EB8D9}">
      <dgm:prSet/>
      <dgm:spPr/>
      <dgm:t>
        <a:bodyPr/>
        <a:lstStyle/>
        <a:p>
          <a:endParaRPr lang="fr-CA"/>
        </a:p>
      </dgm:t>
    </dgm:pt>
    <dgm:pt modelId="{F523F696-41F1-4611-B64B-BCBCD91631AD}">
      <dgm:prSet phldrT="[Texte]" custT="1"/>
      <dgm:spPr/>
      <dgm:t>
        <a:bodyPr/>
        <a:lstStyle/>
        <a:p>
          <a:r>
            <a:rPr lang="fr-CA" sz="1200" b="1" dirty="0" smtClean="0"/>
            <a:t>LE </a:t>
          </a:r>
        </a:p>
        <a:p>
          <a:r>
            <a:rPr lang="fr-CA" sz="1200" b="1" dirty="0" smtClean="0"/>
            <a:t>RÉVOLTÉ</a:t>
          </a:r>
          <a:endParaRPr lang="fr-CA" sz="1200" b="1" dirty="0"/>
        </a:p>
      </dgm:t>
    </dgm:pt>
    <dgm:pt modelId="{624CC29E-E61A-4316-9D77-E4ADD9878CFF}" type="parTrans" cxnId="{19AACE72-09CA-41C2-8DE7-AF4654C43BB8}">
      <dgm:prSet/>
      <dgm:spPr/>
      <dgm:t>
        <a:bodyPr/>
        <a:lstStyle/>
        <a:p>
          <a:endParaRPr lang="fr-CA"/>
        </a:p>
      </dgm:t>
    </dgm:pt>
    <dgm:pt modelId="{013F8008-0442-4207-BF82-AF436358934E}" type="sibTrans" cxnId="{19AACE72-09CA-41C2-8DE7-AF4654C43BB8}">
      <dgm:prSet/>
      <dgm:spPr/>
      <dgm:t>
        <a:bodyPr/>
        <a:lstStyle/>
        <a:p>
          <a:endParaRPr lang="fr-CA"/>
        </a:p>
      </dgm:t>
    </dgm:pt>
    <dgm:pt modelId="{8874BEFC-B420-4623-9E79-DE2AEFA53652}">
      <dgm:prSet phldrT="[Texte]" custT="1"/>
      <dgm:spPr/>
      <dgm:t>
        <a:bodyPr/>
        <a:lstStyle/>
        <a:p>
          <a:r>
            <a:rPr lang="fr-CA" sz="1200" b="1" dirty="0" smtClean="0"/>
            <a:t>L’HYPERACTIF HYPERSENSIBLE</a:t>
          </a:r>
          <a:endParaRPr lang="fr-CA" sz="1200" b="1" dirty="0"/>
        </a:p>
      </dgm:t>
    </dgm:pt>
    <dgm:pt modelId="{1A9EEC08-E409-4DB2-B890-8FFE7538F9DB}" type="parTrans" cxnId="{7C0CD7FA-010B-4B20-9212-08EB28ECFFA3}">
      <dgm:prSet/>
      <dgm:spPr/>
      <dgm:t>
        <a:bodyPr/>
        <a:lstStyle/>
        <a:p>
          <a:endParaRPr lang="fr-CA"/>
        </a:p>
      </dgm:t>
    </dgm:pt>
    <dgm:pt modelId="{B972430B-B827-4279-B65D-B62CD6D79010}" type="sibTrans" cxnId="{7C0CD7FA-010B-4B20-9212-08EB28ECFFA3}">
      <dgm:prSet/>
      <dgm:spPr/>
      <dgm:t>
        <a:bodyPr/>
        <a:lstStyle/>
        <a:p>
          <a:endParaRPr lang="fr-CA"/>
        </a:p>
      </dgm:t>
    </dgm:pt>
    <dgm:pt modelId="{E49A0254-3B1B-4346-AB0F-02C5A2D0321E}" type="pres">
      <dgm:prSet presAssocID="{72B4C36E-C5D2-4362-912F-07CF5957B29A}" presName="cycle" presStyleCnt="0">
        <dgm:presLayoutVars>
          <dgm:chMax val="1"/>
          <dgm:dir/>
          <dgm:animLvl val="ctr"/>
          <dgm:resizeHandles val="exact"/>
        </dgm:presLayoutVars>
      </dgm:prSet>
      <dgm:spPr/>
      <dgm:t>
        <a:bodyPr/>
        <a:lstStyle/>
        <a:p>
          <a:endParaRPr lang="fr-CA"/>
        </a:p>
      </dgm:t>
    </dgm:pt>
    <dgm:pt modelId="{20F73020-B7AF-4796-82D4-97B97E01F174}" type="pres">
      <dgm:prSet presAssocID="{6E6C5322-DC79-4679-AFCE-B5DEB6639610}" presName="centerShape" presStyleLbl="node0" presStyleIdx="0" presStyleCnt="1" custScaleX="225046" custScaleY="212457"/>
      <dgm:spPr/>
      <dgm:t>
        <a:bodyPr/>
        <a:lstStyle/>
        <a:p>
          <a:endParaRPr lang="fr-CA"/>
        </a:p>
      </dgm:t>
    </dgm:pt>
    <dgm:pt modelId="{30405651-FB12-465D-A5E0-FF08E8BA6E12}" type="pres">
      <dgm:prSet presAssocID="{030A9739-3902-4018-B5AF-BDAAF91474AD}" presName="Name9" presStyleLbl="parChTrans1D2" presStyleIdx="0" presStyleCnt="17"/>
      <dgm:spPr/>
      <dgm:t>
        <a:bodyPr/>
        <a:lstStyle/>
        <a:p>
          <a:endParaRPr lang="fr-CA"/>
        </a:p>
      </dgm:t>
    </dgm:pt>
    <dgm:pt modelId="{D45C0C3B-4CCD-4AFF-89BD-74BAD8DE503F}" type="pres">
      <dgm:prSet presAssocID="{030A9739-3902-4018-B5AF-BDAAF91474AD}" presName="connTx" presStyleLbl="parChTrans1D2" presStyleIdx="0" presStyleCnt="17"/>
      <dgm:spPr/>
      <dgm:t>
        <a:bodyPr/>
        <a:lstStyle/>
        <a:p>
          <a:endParaRPr lang="fr-CA"/>
        </a:p>
      </dgm:t>
    </dgm:pt>
    <dgm:pt modelId="{08C47AE2-6670-426F-89DA-057E118DFCF4}" type="pres">
      <dgm:prSet presAssocID="{88883763-1119-4770-9299-82A9B0BF780F}" presName="node" presStyleLbl="node1" presStyleIdx="0" presStyleCnt="17" custScaleX="139691" custScaleY="146507" custRadScaleRad="104482" custRadScaleInc="-292170">
        <dgm:presLayoutVars>
          <dgm:bulletEnabled val="1"/>
        </dgm:presLayoutVars>
      </dgm:prSet>
      <dgm:spPr/>
      <dgm:t>
        <a:bodyPr/>
        <a:lstStyle/>
        <a:p>
          <a:endParaRPr lang="fr-CA"/>
        </a:p>
      </dgm:t>
    </dgm:pt>
    <dgm:pt modelId="{A7234C96-3705-4366-8944-0CA13C80C6FE}" type="pres">
      <dgm:prSet presAssocID="{53BCE434-E199-45F8-B830-55E60576C0C1}" presName="Name9" presStyleLbl="parChTrans1D2" presStyleIdx="1" presStyleCnt="17"/>
      <dgm:spPr/>
      <dgm:t>
        <a:bodyPr/>
        <a:lstStyle/>
        <a:p>
          <a:endParaRPr lang="fr-CA"/>
        </a:p>
      </dgm:t>
    </dgm:pt>
    <dgm:pt modelId="{38BD9BF5-6B04-4B9B-B1E0-E528D682F2F5}" type="pres">
      <dgm:prSet presAssocID="{53BCE434-E199-45F8-B830-55E60576C0C1}" presName="connTx" presStyleLbl="parChTrans1D2" presStyleIdx="1" presStyleCnt="17"/>
      <dgm:spPr/>
      <dgm:t>
        <a:bodyPr/>
        <a:lstStyle/>
        <a:p>
          <a:endParaRPr lang="fr-CA"/>
        </a:p>
      </dgm:t>
    </dgm:pt>
    <dgm:pt modelId="{E4EA7C23-AA24-4BF6-9CD2-5688A7A34A3C}" type="pres">
      <dgm:prSet presAssocID="{53D87F80-B733-432E-B787-722C6E05176B}" presName="node" presStyleLbl="node1" presStyleIdx="1" presStyleCnt="17" custScaleX="180938" custScaleY="166517" custRadScaleRad="103062" custRadScaleInc="108178">
        <dgm:presLayoutVars>
          <dgm:bulletEnabled val="1"/>
        </dgm:presLayoutVars>
      </dgm:prSet>
      <dgm:spPr/>
      <dgm:t>
        <a:bodyPr/>
        <a:lstStyle/>
        <a:p>
          <a:endParaRPr lang="fr-CA"/>
        </a:p>
      </dgm:t>
    </dgm:pt>
    <dgm:pt modelId="{E3603644-6BF5-4B51-A67F-5E961DF34FF6}" type="pres">
      <dgm:prSet presAssocID="{D78B215D-F05A-4E08-B33E-FA6FB2E4D0E2}" presName="Name9" presStyleLbl="parChTrans1D2" presStyleIdx="2" presStyleCnt="17"/>
      <dgm:spPr/>
      <dgm:t>
        <a:bodyPr/>
        <a:lstStyle/>
        <a:p>
          <a:endParaRPr lang="fr-CA"/>
        </a:p>
      </dgm:t>
    </dgm:pt>
    <dgm:pt modelId="{1F774916-DCBA-40BD-A074-79C4EC1C3661}" type="pres">
      <dgm:prSet presAssocID="{D78B215D-F05A-4E08-B33E-FA6FB2E4D0E2}" presName="connTx" presStyleLbl="parChTrans1D2" presStyleIdx="2" presStyleCnt="17"/>
      <dgm:spPr/>
      <dgm:t>
        <a:bodyPr/>
        <a:lstStyle/>
        <a:p>
          <a:endParaRPr lang="fr-CA"/>
        </a:p>
      </dgm:t>
    </dgm:pt>
    <dgm:pt modelId="{183D08C5-CFCB-4336-85DC-17379388B0C1}" type="pres">
      <dgm:prSet presAssocID="{467662EA-A30B-456B-82F1-D024D0BFA4B9}" presName="node" presStyleLbl="node1" presStyleIdx="2" presStyleCnt="17" custScaleX="199223" custScaleY="179382" custRadScaleRad="145230" custRadScaleInc="121994">
        <dgm:presLayoutVars>
          <dgm:bulletEnabled val="1"/>
        </dgm:presLayoutVars>
      </dgm:prSet>
      <dgm:spPr/>
      <dgm:t>
        <a:bodyPr/>
        <a:lstStyle/>
        <a:p>
          <a:endParaRPr lang="fr-CA"/>
        </a:p>
      </dgm:t>
    </dgm:pt>
    <dgm:pt modelId="{1E20E342-501E-4439-9A66-B698EECF60ED}" type="pres">
      <dgm:prSet presAssocID="{D1DB511B-2840-4DA7-B225-462D582D011C}" presName="Name9" presStyleLbl="parChTrans1D2" presStyleIdx="3" presStyleCnt="17"/>
      <dgm:spPr/>
      <dgm:t>
        <a:bodyPr/>
        <a:lstStyle/>
        <a:p>
          <a:endParaRPr lang="fr-CA"/>
        </a:p>
      </dgm:t>
    </dgm:pt>
    <dgm:pt modelId="{C875F776-171B-417B-AB9E-38B401E3AE9A}" type="pres">
      <dgm:prSet presAssocID="{D1DB511B-2840-4DA7-B225-462D582D011C}" presName="connTx" presStyleLbl="parChTrans1D2" presStyleIdx="3" presStyleCnt="17"/>
      <dgm:spPr/>
      <dgm:t>
        <a:bodyPr/>
        <a:lstStyle/>
        <a:p>
          <a:endParaRPr lang="fr-CA"/>
        </a:p>
      </dgm:t>
    </dgm:pt>
    <dgm:pt modelId="{C9C1829B-3192-4C76-985A-83F77F5CB560}" type="pres">
      <dgm:prSet presAssocID="{8BDAE67B-48C1-4DC6-B752-65E1A71CB5CE}" presName="node" presStyleLbl="node1" presStyleIdx="3" presStyleCnt="17" custScaleX="138139" custScaleY="139690" custRadScaleRad="95068" custRadScaleInc="42131">
        <dgm:presLayoutVars>
          <dgm:bulletEnabled val="1"/>
        </dgm:presLayoutVars>
      </dgm:prSet>
      <dgm:spPr/>
      <dgm:t>
        <a:bodyPr/>
        <a:lstStyle/>
        <a:p>
          <a:endParaRPr lang="fr-CA"/>
        </a:p>
      </dgm:t>
    </dgm:pt>
    <dgm:pt modelId="{8CBB6F38-5076-47B6-BD74-C1A6E86BFA8B}" type="pres">
      <dgm:prSet presAssocID="{1252880E-6636-48E7-8443-F5725A08DD0D}" presName="Name9" presStyleLbl="parChTrans1D2" presStyleIdx="4" presStyleCnt="17"/>
      <dgm:spPr/>
      <dgm:t>
        <a:bodyPr/>
        <a:lstStyle/>
        <a:p>
          <a:endParaRPr lang="fr-CA"/>
        </a:p>
      </dgm:t>
    </dgm:pt>
    <dgm:pt modelId="{79A3D5AB-E7B9-40F1-A79E-EE7E360B697E}" type="pres">
      <dgm:prSet presAssocID="{1252880E-6636-48E7-8443-F5725A08DD0D}" presName="connTx" presStyleLbl="parChTrans1D2" presStyleIdx="4" presStyleCnt="17"/>
      <dgm:spPr/>
      <dgm:t>
        <a:bodyPr/>
        <a:lstStyle/>
        <a:p>
          <a:endParaRPr lang="fr-CA"/>
        </a:p>
      </dgm:t>
    </dgm:pt>
    <dgm:pt modelId="{D40AC69E-B2A6-456C-878D-7B64496AB80E}" type="pres">
      <dgm:prSet presAssocID="{231B37DD-186B-4256-8015-E3701A94EC84}" presName="node" presStyleLbl="node1" presStyleIdx="4" presStyleCnt="17" custScaleX="139689" custScaleY="138139" custRadScaleRad="79637" custRadScaleInc="218500">
        <dgm:presLayoutVars>
          <dgm:bulletEnabled val="1"/>
        </dgm:presLayoutVars>
      </dgm:prSet>
      <dgm:spPr/>
      <dgm:t>
        <a:bodyPr/>
        <a:lstStyle/>
        <a:p>
          <a:endParaRPr lang="fr-CA"/>
        </a:p>
      </dgm:t>
    </dgm:pt>
    <dgm:pt modelId="{863371C8-2C6B-48B0-A243-8A559A0A1D58}" type="pres">
      <dgm:prSet presAssocID="{477DBBBC-AF47-4870-B58C-95F2BDF3AEBC}" presName="Name9" presStyleLbl="parChTrans1D2" presStyleIdx="5" presStyleCnt="17"/>
      <dgm:spPr/>
      <dgm:t>
        <a:bodyPr/>
        <a:lstStyle/>
        <a:p>
          <a:endParaRPr lang="fr-CA"/>
        </a:p>
      </dgm:t>
    </dgm:pt>
    <dgm:pt modelId="{DB84F6E8-6E5D-456E-9E24-EFA73C08CF6A}" type="pres">
      <dgm:prSet presAssocID="{477DBBBC-AF47-4870-B58C-95F2BDF3AEBC}" presName="connTx" presStyleLbl="parChTrans1D2" presStyleIdx="5" presStyleCnt="17"/>
      <dgm:spPr/>
      <dgm:t>
        <a:bodyPr/>
        <a:lstStyle/>
        <a:p>
          <a:endParaRPr lang="fr-CA"/>
        </a:p>
      </dgm:t>
    </dgm:pt>
    <dgm:pt modelId="{AC7A729F-3456-4542-9DA4-FBC2B1BBA452}" type="pres">
      <dgm:prSet presAssocID="{FE5A9196-A3CE-4B87-8D25-87B7FC66DCD9}" presName="node" presStyleLbl="node1" presStyleIdx="5" presStyleCnt="17" custScaleX="204946" custScaleY="188062" custRadScaleRad="122682" custRadScaleInc="-144156">
        <dgm:presLayoutVars>
          <dgm:bulletEnabled val="1"/>
        </dgm:presLayoutVars>
      </dgm:prSet>
      <dgm:spPr/>
      <dgm:t>
        <a:bodyPr/>
        <a:lstStyle/>
        <a:p>
          <a:endParaRPr lang="fr-CA"/>
        </a:p>
      </dgm:t>
    </dgm:pt>
    <dgm:pt modelId="{1CD68206-2BC6-4E64-99D9-FC5B98F5CF2F}" type="pres">
      <dgm:prSet presAssocID="{FF76BD9B-320F-40D0-B309-33BD5A3D2F7D}" presName="Name9" presStyleLbl="parChTrans1D2" presStyleIdx="6" presStyleCnt="17"/>
      <dgm:spPr/>
      <dgm:t>
        <a:bodyPr/>
        <a:lstStyle/>
        <a:p>
          <a:endParaRPr lang="fr-CA"/>
        </a:p>
      </dgm:t>
    </dgm:pt>
    <dgm:pt modelId="{2FF9350E-636A-453F-9FAF-DF7637F298BC}" type="pres">
      <dgm:prSet presAssocID="{FF76BD9B-320F-40D0-B309-33BD5A3D2F7D}" presName="connTx" presStyleLbl="parChTrans1D2" presStyleIdx="6" presStyleCnt="17"/>
      <dgm:spPr/>
      <dgm:t>
        <a:bodyPr/>
        <a:lstStyle/>
        <a:p>
          <a:endParaRPr lang="fr-CA"/>
        </a:p>
      </dgm:t>
    </dgm:pt>
    <dgm:pt modelId="{DA9C6EC8-A395-495D-9F0A-AFF1318FEA7F}" type="pres">
      <dgm:prSet presAssocID="{5FB8E028-C026-4858-926C-37734C22DFF8}" presName="node" presStyleLbl="node1" presStyleIdx="6" presStyleCnt="17" custScaleX="177827" custScaleY="179381" custRadScaleRad="157698" custRadScaleInc="-20864">
        <dgm:presLayoutVars>
          <dgm:bulletEnabled val="1"/>
        </dgm:presLayoutVars>
      </dgm:prSet>
      <dgm:spPr/>
      <dgm:t>
        <a:bodyPr/>
        <a:lstStyle/>
        <a:p>
          <a:endParaRPr lang="fr-CA"/>
        </a:p>
      </dgm:t>
    </dgm:pt>
    <dgm:pt modelId="{08E1CA34-2890-4C44-AAFA-8054AF2E8520}" type="pres">
      <dgm:prSet presAssocID="{1CD4388B-7CEE-435D-9CE9-24F3FEF97E5B}" presName="Name9" presStyleLbl="parChTrans1D2" presStyleIdx="7" presStyleCnt="17"/>
      <dgm:spPr/>
      <dgm:t>
        <a:bodyPr/>
        <a:lstStyle/>
        <a:p>
          <a:endParaRPr lang="fr-CA"/>
        </a:p>
      </dgm:t>
    </dgm:pt>
    <dgm:pt modelId="{977B4248-C990-41D6-BB15-AA3BD24CBB88}" type="pres">
      <dgm:prSet presAssocID="{1CD4388B-7CEE-435D-9CE9-24F3FEF97E5B}" presName="connTx" presStyleLbl="parChTrans1D2" presStyleIdx="7" presStyleCnt="17"/>
      <dgm:spPr/>
      <dgm:t>
        <a:bodyPr/>
        <a:lstStyle/>
        <a:p>
          <a:endParaRPr lang="fr-CA"/>
        </a:p>
      </dgm:t>
    </dgm:pt>
    <dgm:pt modelId="{8FEA12E3-147D-4FCA-9D08-AB8DD8152DF9}" type="pres">
      <dgm:prSet presAssocID="{F201D45A-A5FB-45C7-988E-8092E7B099EB}" presName="node" presStyleLbl="node1" presStyleIdx="7" presStyleCnt="17" custScaleX="226142" custScaleY="215662" custRadScaleRad="104875" custRadScaleInc="-41968">
        <dgm:presLayoutVars>
          <dgm:bulletEnabled val="1"/>
        </dgm:presLayoutVars>
      </dgm:prSet>
      <dgm:spPr/>
      <dgm:t>
        <a:bodyPr/>
        <a:lstStyle/>
        <a:p>
          <a:endParaRPr lang="fr-CA"/>
        </a:p>
      </dgm:t>
    </dgm:pt>
    <dgm:pt modelId="{6D8C8326-4F94-4BED-A931-CAD2F404A86E}" type="pres">
      <dgm:prSet presAssocID="{726A5B81-852A-4B73-B645-D809DE490FEE}" presName="Name9" presStyleLbl="parChTrans1D2" presStyleIdx="8" presStyleCnt="17"/>
      <dgm:spPr/>
      <dgm:t>
        <a:bodyPr/>
        <a:lstStyle/>
        <a:p>
          <a:endParaRPr lang="fr-CA"/>
        </a:p>
      </dgm:t>
    </dgm:pt>
    <dgm:pt modelId="{F8DC8B4D-71D4-4B54-BA1A-14DDBC4948BD}" type="pres">
      <dgm:prSet presAssocID="{726A5B81-852A-4B73-B645-D809DE490FEE}" presName="connTx" presStyleLbl="parChTrans1D2" presStyleIdx="8" presStyleCnt="17"/>
      <dgm:spPr/>
      <dgm:t>
        <a:bodyPr/>
        <a:lstStyle/>
        <a:p>
          <a:endParaRPr lang="fr-CA"/>
        </a:p>
      </dgm:t>
    </dgm:pt>
    <dgm:pt modelId="{433FFA6D-57D4-4971-9861-3AEF39A669E9}" type="pres">
      <dgm:prSet presAssocID="{FFBD4B2D-328D-443B-9EB6-F008D9E922D4}" presName="node" presStyleLbl="node1" presStyleIdx="8" presStyleCnt="17" custScaleX="127945" custScaleY="132295" custRadScaleRad="66554" custRadScaleInc="48112">
        <dgm:presLayoutVars>
          <dgm:bulletEnabled val="1"/>
        </dgm:presLayoutVars>
      </dgm:prSet>
      <dgm:spPr/>
      <dgm:t>
        <a:bodyPr/>
        <a:lstStyle/>
        <a:p>
          <a:endParaRPr lang="fr-CA"/>
        </a:p>
      </dgm:t>
    </dgm:pt>
    <dgm:pt modelId="{2677D0F5-D69A-4B75-9807-D670191D3720}" type="pres">
      <dgm:prSet presAssocID="{4161B4C3-7FE1-449C-A860-08B8C926BB54}" presName="Name9" presStyleLbl="parChTrans1D2" presStyleIdx="9" presStyleCnt="17"/>
      <dgm:spPr/>
      <dgm:t>
        <a:bodyPr/>
        <a:lstStyle/>
        <a:p>
          <a:endParaRPr lang="fr-CA"/>
        </a:p>
      </dgm:t>
    </dgm:pt>
    <dgm:pt modelId="{BE22F5FF-52CA-4A73-BE1A-C16789F9EAB5}" type="pres">
      <dgm:prSet presAssocID="{4161B4C3-7FE1-449C-A860-08B8C926BB54}" presName="connTx" presStyleLbl="parChTrans1D2" presStyleIdx="9" presStyleCnt="17"/>
      <dgm:spPr/>
      <dgm:t>
        <a:bodyPr/>
        <a:lstStyle/>
        <a:p>
          <a:endParaRPr lang="fr-CA"/>
        </a:p>
      </dgm:t>
    </dgm:pt>
    <dgm:pt modelId="{ACF8A371-D860-48DF-AA7B-D4820B3F1E23}" type="pres">
      <dgm:prSet presAssocID="{A78BF5AC-0596-4BB8-BB53-4AA211C74544}" presName="node" presStyleLbl="node1" presStyleIdx="9" presStyleCnt="17" custScaleX="185300" custScaleY="174565" custRadScaleRad="95271" custRadScaleInc="130192">
        <dgm:presLayoutVars>
          <dgm:bulletEnabled val="1"/>
        </dgm:presLayoutVars>
      </dgm:prSet>
      <dgm:spPr/>
      <dgm:t>
        <a:bodyPr/>
        <a:lstStyle/>
        <a:p>
          <a:endParaRPr lang="fr-CA"/>
        </a:p>
      </dgm:t>
    </dgm:pt>
    <dgm:pt modelId="{0B939706-A176-4172-9030-8A160005E984}" type="pres">
      <dgm:prSet presAssocID="{2C0E76EC-BD55-4F2A-862E-F0962BF2B35C}" presName="Name9" presStyleLbl="parChTrans1D2" presStyleIdx="10" presStyleCnt="17"/>
      <dgm:spPr/>
      <dgm:t>
        <a:bodyPr/>
        <a:lstStyle/>
        <a:p>
          <a:endParaRPr lang="fr-CA"/>
        </a:p>
      </dgm:t>
    </dgm:pt>
    <dgm:pt modelId="{F887B51E-D499-4062-98ED-A197D42953A8}" type="pres">
      <dgm:prSet presAssocID="{2C0E76EC-BD55-4F2A-862E-F0962BF2B35C}" presName="connTx" presStyleLbl="parChTrans1D2" presStyleIdx="10" presStyleCnt="17"/>
      <dgm:spPr/>
      <dgm:t>
        <a:bodyPr/>
        <a:lstStyle/>
        <a:p>
          <a:endParaRPr lang="fr-CA"/>
        </a:p>
      </dgm:t>
    </dgm:pt>
    <dgm:pt modelId="{C381AB37-1905-4A0D-97B7-67376CFFF004}" type="pres">
      <dgm:prSet presAssocID="{DC3EA697-2309-4BDD-B934-620D93527037}" presName="node" presStyleLbl="node1" presStyleIdx="10" presStyleCnt="17" custScaleX="139691" custScaleY="139688" custRadScaleRad="93669" custRadScaleInc="313294">
        <dgm:presLayoutVars>
          <dgm:bulletEnabled val="1"/>
        </dgm:presLayoutVars>
      </dgm:prSet>
      <dgm:spPr/>
      <dgm:t>
        <a:bodyPr/>
        <a:lstStyle/>
        <a:p>
          <a:endParaRPr lang="fr-CA"/>
        </a:p>
      </dgm:t>
    </dgm:pt>
    <dgm:pt modelId="{4DDF6F14-510F-4AD3-926D-246AFD8B9D61}" type="pres">
      <dgm:prSet presAssocID="{2BE742F5-C956-472D-9213-2CA9CC5745B6}" presName="Name9" presStyleLbl="parChTrans1D2" presStyleIdx="11" presStyleCnt="17"/>
      <dgm:spPr/>
      <dgm:t>
        <a:bodyPr/>
        <a:lstStyle/>
        <a:p>
          <a:endParaRPr lang="fr-CA"/>
        </a:p>
      </dgm:t>
    </dgm:pt>
    <dgm:pt modelId="{BC81D5DA-2460-43CB-8D3C-F431EE81AD5D}" type="pres">
      <dgm:prSet presAssocID="{2BE742F5-C956-472D-9213-2CA9CC5745B6}" presName="connTx" presStyleLbl="parChTrans1D2" presStyleIdx="11" presStyleCnt="17"/>
      <dgm:spPr/>
      <dgm:t>
        <a:bodyPr/>
        <a:lstStyle/>
        <a:p>
          <a:endParaRPr lang="fr-CA"/>
        </a:p>
      </dgm:t>
    </dgm:pt>
    <dgm:pt modelId="{9634AE44-9B36-4961-ABD8-150C870DBA09}" type="pres">
      <dgm:prSet presAssocID="{1D75E507-B661-47CC-B1F1-754BD7940E8F}" presName="node" presStyleLbl="node1" presStyleIdx="11" presStyleCnt="17" custScaleX="127317" custScaleY="118684" custRadScaleRad="86801" custRadScaleInc="387188">
        <dgm:presLayoutVars>
          <dgm:bulletEnabled val="1"/>
        </dgm:presLayoutVars>
      </dgm:prSet>
      <dgm:spPr/>
      <dgm:t>
        <a:bodyPr/>
        <a:lstStyle/>
        <a:p>
          <a:endParaRPr lang="fr-CA"/>
        </a:p>
      </dgm:t>
    </dgm:pt>
    <dgm:pt modelId="{644163C5-39EF-4225-95F5-3EBC007EBC63}" type="pres">
      <dgm:prSet presAssocID="{52A41A95-6078-406A-97D3-D0011D03501D}" presName="Name9" presStyleLbl="parChTrans1D2" presStyleIdx="12" presStyleCnt="17"/>
      <dgm:spPr/>
      <dgm:t>
        <a:bodyPr/>
        <a:lstStyle/>
        <a:p>
          <a:endParaRPr lang="fr-CA"/>
        </a:p>
      </dgm:t>
    </dgm:pt>
    <dgm:pt modelId="{0D231306-4875-401D-9478-7F58D015E16D}" type="pres">
      <dgm:prSet presAssocID="{52A41A95-6078-406A-97D3-D0011D03501D}" presName="connTx" presStyleLbl="parChTrans1D2" presStyleIdx="12" presStyleCnt="17"/>
      <dgm:spPr/>
      <dgm:t>
        <a:bodyPr/>
        <a:lstStyle/>
        <a:p>
          <a:endParaRPr lang="fr-CA"/>
        </a:p>
      </dgm:t>
    </dgm:pt>
    <dgm:pt modelId="{CE4E375E-D3AA-4512-A7E5-C92F259CB3FC}" type="pres">
      <dgm:prSet presAssocID="{37F7558D-76AC-4767-85C2-1F173D906EFB}" presName="node" presStyleLbl="node1" presStyleIdx="12" presStyleCnt="17" custScaleX="157985" custScaleY="151782" custRadScaleRad="138338" custRadScaleInc="50870">
        <dgm:presLayoutVars>
          <dgm:bulletEnabled val="1"/>
        </dgm:presLayoutVars>
      </dgm:prSet>
      <dgm:spPr/>
      <dgm:t>
        <a:bodyPr/>
        <a:lstStyle/>
        <a:p>
          <a:endParaRPr lang="fr-CA"/>
        </a:p>
      </dgm:t>
    </dgm:pt>
    <dgm:pt modelId="{AAD1CB10-30D3-4D0C-848E-43D5CA06537A}" type="pres">
      <dgm:prSet presAssocID="{1446446E-48BC-47ED-8C64-2BFB90EA1CF5}" presName="Name9" presStyleLbl="parChTrans1D2" presStyleIdx="13" presStyleCnt="17"/>
      <dgm:spPr/>
      <dgm:t>
        <a:bodyPr/>
        <a:lstStyle/>
        <a:p>
          <a:endParaRPr lang="fr-CA"/>
        </a:p>
      </dgm:t>
    </dgm:pt>
    <dgm:pt modelId="{B840F1AF-0AF3-4AB6-B1F7-7FA56E85F063}" type="pres">
      <dgm:prSet presAssocID="{1446446E-48BC-47ED-8C64-2BFB90EA1CF5}" presName="connTx" presStyleLbl="parChTrans1D2" presStyleIdx="13" presStyleCnt="17"/>
      <dgm:spPr/>
      <dgm:t>
        <a:bodyPr/>
        <a:lstStyle/>
        <a:p>
          <a:endParaRPr lang="fr-CA"/>
        </a:p>
      </dgm:t>
    </dgm:pt>
    <dgm:pt modelId="{AE307D5F-E429-46B0-BA40-A58C7A01944B}" type="pres">
      <dgm:prSet presAssocID="{F8A1D8AF-660A-418D-BFA2-EC4A394D0F19}" presName="node" presStyleLbl="node1" presStyleIdx="13" presStyleCnt="17" custScaleX="168773" custScaleY="178217" custRadScaleRad="137517" custRadScaleInc="-424700">
        <dgm:presLayoutVars>
          <dgm:bulletEnabled val="1"/>
        </dgm:presLayoutVars>
      </dgm:prSet>
      <dgm:spPr/>
      <dgm:t>
        <a:bodyPr/>
        <a:lstStyle/>
        <a:p>
          <a:endParaRPr lang="fr-CA"/>
        </a:p>
      </dgm:t>
    </dgm:pt>
    <dgm:pt modelId="{80EF76A5-AF1A-4E41-BE0F-CFB5BBE859F7}" type="pres">
      <dgm:prSet presAssocID="{624CC29E-E61A-4316-9D77-E4ADD9878CFF}" presName="Name9" presStyleLbl="parChTrans1D2" presStyleIdx="14" presStyleCnt="17"/>
      <dgm:spPr/>
      <dgm:t>
        <a:bodyPr/>
        <a:lstStyle/>
        <a:p>
          <a:endParaRPr lang="fr-CA"/>
        </a:p>
      </dgm:t>
    </dgm:pt>
    <dgm:pt modelId="{1699315E-276E-4C6A-B6C0-3EE265404103}" type="pres">
      <dgm:prSet presAssocID="{624CC29E-E61A-4316-9D77-E4ADD9878CFF}" presName="connTx" presStyleLbl="parChTrans1D2" presStyleIdx="14" presStyleCnt="17"/>
      <dgm:spPr/>
      <dgm:t>
        <a:bodyPr/>
        <a:lstStyle/>
        <a:p>
          <a:endParaRPr lang="fr-CA"/>
        </a:p>
      </dgm:t>
    </dgm:pt>
    <dgm:pt modelId="{B62946FF-12C1-4D4B-8364-ABBB011920D2}" type="pres">
      <dgm:prSet presAssocID="{F523F696-41F1-4611-B64B-BCBCD91631AD}" presName="node" presStyleLbl="node1" presStyleIdx="14" presStyleCnt="17" custScaleX="139692" custScaleY="139691" custRadScaleRad="142050" custRadScaleInc="124172">
        <dgm:presLayoutVars>
          <dgm:bulletEnabled val="1"/>
        </dgm:presLayoutVars>
      </dgm:prSet>
      <dgm:spPr/>
      <dgm:t>
        <a:bodyPr/>
        <a:lstStyle/>
        <a:p>
          <a:endParaRPr lang="fr-CA"/>
        </a:p>
      </dgm:t>
    </dgm:pt>
    <dgm:pt modelId="{1ACFAC44-DE1C-4FDD-9F24-64CFC2A69440}" type="pres">
      <dgm:prSet presAssocID="{77A513A7-D3BD-4AC9-BE50-5E1F93F97790}" presName="Name9" presStyleLbl="parChTrans1D2" presStyleIdx="15" presStyleCnt="17"/>
      <dgm:spPr/>
      <dgm:t>
        <a:bodyPr/>
        <a:lstStyle/>
        <a:p>
          <a:endParaRPr lang="fr-CA"/>
        </a:p>
      </dgm:t>
    </dgm:pt>
    <dgm:pt modelId="{F8C8AAE4-884E-4DBC-9406-C1525E661C4E}" type="pres">
      <dgm:prSet presAssocID="{77A513A7-D3BD-4AC9-BE50-5E1F93F97790}" presName="connTx" presStyleLbl="parChTrans1D2" presStyleIdx="15" presStyleCnt="17"/>
      <dgm:spPr/>
      <dgm:t>
        <a:bodyPr/>
        <a:lstStyle/>
        <a:p>
          <a:endParaRPr lang="fr-CA"/>
        </a:p>
      </dgm:t>
    </dgm:pt>
    <dgm:pt modelId="{2CC58378-D6F0-40AF-9CE8-3DB8A08E4CF0}" type="pres">
      <dgm:prSet presAssocID="{A549E953-7955-4F44-AC34-7CB29B23A81D}" presName="node" presStyleLbl="node1" presStyleIdx="15" presStyleCnt="17" custScaleX="190210" custScaleY="202632" custRadScaleRad="140522" custRadScaleInc="-286139">
        <dgm:presLayoutVars>
          <dgm:bulletEnabled val="1"/>
        </dgm:presLayoutVars>
      </dgm:prSet>
      <dgm:spPr/>
      <dgm:t>
        <a:bodyPr/>
        <a:lstStyle/>
        <a:p>
          <a:endParaRPr lang="fr-CA"/>
        </a:p>
      </dgm:t>
    </dgm:pt>
    <dgm:pt modelId="{4C1EA237-4968-4B8D-BC66-3BE7DAB2B1E3}" type="pres">
      <dgm:prSet presAssocID="{1A9EEC08-E409-4DB2-B890-8FFE7538F9DB}" presName="Name9" presStyleLbl="parChTrans1D2" presStyleIdx="16" presStyleCnt="17"/>
      <dgm:spPr/>
      <dgm:t>
        <a:bodyPr/>
        <a:lstStyle/>
        <a:p>
          <a:endParaRPr lang="fr-CA"/>
        </a:p>
      </dgm:t>
    </dgm:pt>
    <dgm:pt modelId="{4709A760-CDCA-4940-BFA4-0EA148753E88}" type="pres">
      <dgm:prSet presAssocID="{1A9EEC08-E409-4DB2-B890-8FFE7538F9DB}" presName="connTx" presStyleLbl="parChTrans1D2" presStyleIdx="16" presStyleCnt="17"/>
      <dgm:spPr/>
      <dgm:t>
        <a:bodyPr/>
        <a:lstStyle/>
        <a:p>
          <a:endParaRPr lang="fr-CA"/>
        </a:p>
      </dgm:t>
    </dgm:pt>
    <dgm:pt modelId="{3E6B8D06-6F7D-423C-95FE-B968A6C4EA41}" type="pres">
      <dgm:prSet presAssocID="{8874BEFC-B420-4623-9E79-DE2AEFA53652}" presName="node" presStyleLbl="node1" presStyleIdx="16" presStyleCnt="17" custScaleX="197676" custScaleY="182783" custRadScaleRad="73889" custRadScaleInc="196858">
        <dgm:presLayoutVars>
          <dgm:bulletEnabled val="1"/>
        </dgm:presLayoutVars>
      </dgm:prSet>
      <dgm:spPr/>
      <dgm:t>
        <a:bodyPr/>
        <a:lstStyle/>
        <a:p>
          <a:endParaRPr lang="fr-CA"/>
        </a:p>
      </dgm:t>
    </dgm:pt>
  </dgm:ptLst>
  <dgm:cxnLst>
    <dgm:cxn modelId="{F6C97C8F-F41A-4316-AFB6-10C03F701125}" type="presOf" srcId="{467662EA-A30B-456B-82F1-D024D0BFA4B9}" destId="{183D08C5-CFCB-4336-85DC-17379388B0C1}" srcOrd="0" destOrd="0" presId="urn:microsoft.com/office/officeart/2005/8/layout/radial1"/>
    <dgm:cxn modelId="{8751BB7C-27EC-46BA-A06D-7F8F6646A309}" type="presOf" srcId="{D78B215D-F05A-4E08-B33E-FA6FB2E4D0E2}" destId="{E3603644-6BF5-4B51-A67F-5E961DF34FF6}" srcOrd="0" destOrd="0" presId="urn:microsoft.com/office/officeart/2005/8/layout/radial1"/>
    <dgm:cxn modelId="{B6F60048-7CFB-41EC-B6E3-7C0F109FF29D}" type="presOf" srcId="{FFBD4B2D-328D-443B-9EB6-F008D9E922D4}" destId="{433FFA6D-57D4-4971-9861-3AEF39A669E9}" srcOrd="0" destOrd="0" presId="urn:microsoft.com/office/officeart/2005/8/layout/radial1"/>
    <dgm:cxn modelId="{44626909-5812-47B2-800A-F6D170D7DC06}" srcId="{72B4C36E-C5D2-4362-912F-07CF5957B29A}" destId="{6E6C5322-DC79-4679-AFCE-B5DEB6639610}" srcOrd="0" destOrd="0" parTransId="{F87300F7-E53F-4711-99A6-647B67580E00}" sibTransId="{CC7ECAF4-D274-44B2-80A5-118F291DB1BC}"/>
    <dgm:cxn modelId="{092F1913-F55F-4984-8493-E599954E63C9}" srcId="{6E6C5322-DC79-4679-AFCE-B5DEB6639610}" destId="{53D87F80-B733-432E-B787-722C6E05176B}" srcOrd="1" destOrd="0" parTransId="{53BCE434-E199-45F8-B830-55E60576C0C1}" sibTransId="{74CB035C-E23C-426B-9C5D-EFED1418DF3F}"/>
    <dgm:cxn modelId="{946CFD04-438E-4E1D-8D85-CBF8FAC29BB1}" srcId="{6E6C5322-DC79-4679-AFCE-B5DEB6639610}" destId="{DC3EA697-2309-4BDD-B934-620D93527037}" srcOrd="10" destOrd="0" parTransId="{2C0E76EC-BD55-4F2A-862E-F0962BF2B35C}" sibTransId="{4F55E0D5-69E8-4BD1-A475-016391E2858D}"/>
    <dgm:cxn modelId="{6C53DAB1-D93B-43FE-9DE3-C3A4395307F5}" type="presOf" srcId="{FE5A9196-A3CE-4B87-8D25-87B7FC66DCD9}" destId="{AC7A729F-3456-4542-9DA4-FBC2B1BBA452}" srcOrd="0" destOrd="0" presId="urn:microsoft.com/office/officeart/2005/8/layout/radial1"/>
    <dgm:cxn modelId="{426F4758-BA2E-4646-B04A-DAF7C4F2D303}" type="presOf" srcId="{72B4C36E-C5D2-4362-912F-07CF5957B29A}" destId="{E49A0254-3B1B-4346-AB0F-02C5A2D0321E}" srcOrd="0" destOrd="0" presId="urn:microsoft.com/office/officeart/2005/8/layout/radial1"/>
    <dgm:cxn modelId="{F5D76657-75AA-46A6-98B2-53FECB48C722}" srcId="{6E6C5322-DC79-4679-AFCE-B5DEB6639610}" destId="{FE5A9196-A3CE-4B87-8D25-87B7FC66DCD9}" srcOrd="5" destOrd="0" parTransId="{477DBBBC-AF47-4870-B58C-95F2BDF3AEBC}" sibTransId="{E9017D50-0C9A-4F3F-9983-18279F013727}"/>
    <dgm:cxn modelId="{CC7D1695-AC75-4767-9756-A75D7C6232A8}" type="presOf" srcId="{A549E953-7955-4F44-AC34-7CB29B23A81D}" destId="{2CC58378-D6F0-40AF-9CE8-3DB8A08E4CF0}" srcOrd="0" destOrd="0" presId="urn:microsoft.com/office/officeart/2005/8/layout/radial1"/>
    <dgm:cxn modelId="{B0AE26A4-0DB4-4C4A-97AB-A8F9FE378E63}" srcId="{6E6C5322-DC79-4679-AFCE-B5DEB6639610}" destId="{1D75E507-B661-47CC-B1F1-754BD7940E8F}" srcOrd="11" destOrd="0" parTransId="{2BE742F5-C956-472D-9213-2CA9CC5745B6}" sibTransId="{28ECC427-67AF-4818-BFC5-9D2A83F8026F}"/>
    <dgm:cxn modelId="{66FB131E-DE90-4468-A771-929EAC495D32}" type="presOf" srcId="{1252880E-6636-48E7-8443-F5725A08DD0D}" destId="{8CBB6F38-5076-47B6-BD74-C1A6E86BFA8B}" srcOrd="0" destOrd="0" presId="urn:microsoft.com/office/officeart/2005/8/layout/radial1"/>
    <dgm:cxn modelId="{E18CDE6F-CA39-4BCC-B927-8B05F1197BA4}" type="presOf" srcId="{2BE742F5-C956-472D-9213-2CA9CC5745B6}" destId="{4DDF6F14-510F-4AD3-926D-246AFD8B9D61}" srcOrd="0" destOrd="0" presId="urn:microsoft.com/office/officeart/2005/8/layout/radial1"/>
    <dgm:cxn modelId="{F0D0CB87-7EA9-4A73-B580-6BC42C0F04F8}" type="presOf" srcId="{F201D45A-A5FB-45C7-988E-8092E7B099EB}" destId="{8FEA12E3-147D-4FCA-9D08-AB8DD8152DF9}" srcOrd="0" destOrd="0" presId="urn:microsoft.com/office/officeart/2005/8/layout/radial1"/>
    <dgm:cxn modelId="{7735D134-4D49-4AEB-88EA-68B447370D98}" type="presOf" srcId="{2BE742F5-C956-472D-9213-2CA9CC5745B6}" destId="{BC81D5DA-2460-43CB-8D3C-F431EE81AD5D}" srcOrd="1" destOrd="0" presId="urn:microsoft.com/office/officeart/2005/8/layout/radial1"/>
    <dgm:cxn modelId="{1A038DDD-A018-402B-A696-40CD374169E8}" type="presOf" srcId="{D1DB511B-2840-4DA7-B225-462D582D011C}" destId="{C875F776-171B-417B-AB9E-38B401E3AE9A}" srcOrd="1" destOrd="0" presId="urn:microsoft.com/office/officeart/2005/8/layout/radial1"/>
    <dgm:cxn modelId="{CEFD41AC-1F6A-49B9-A80C-34EAC02BAE35}" type="presOf" srcId="{1446446E-48BC-47ED-8C64-2BFB90EA1CF5}" destId="{AAD1CB10-30D3-4D0C-848E-43D5CA06537A}" srcOrd="0" destOrd="0" presId="urn:microsoft.com/office/officeart/2005/8/layout/radial1"/>
    <dgm:cxn modelId="{6F457552-5DF0-4760-8E6D-FE5F0E3F449F}" type="presOf" srcId="{1A9EEC08-E409-4DB2-B890-8FFE7538F9DB}" destId="{4C1EA237-4968-4B8D-BC66-3BE7DAB2B1E3}" srcOrd="0" destOrd="0" presId="urn:microsoft.com/office/officeart/2005/8/layout/radial1"/>
    <dgm:cxn modelId="{F2D96C47-DD5E-444A-8B4B-4810EE0CD2C3}" type="presOf" srcId="{DC3EA697-2309-4BDD-B934-620D93527037}" destId="{C381AB37-1905-4A0D-97B7-67376CFFF004}" srcOrd="0" destOrd="0" presId="urn:microsoft.com/office/officeart/2005/8/layout/radial1"/>
    <dgm:cxn modelId="{F3A105F5-F480-45B6-8AAB-DC5712BD3B3F}" type="presOf" srcId="{37F7558D-76AC-4767-85C2-1F173D906EFB}" destId="{CE4E375E-D3AA-4512-A7E5-C92F259CB3FC}" srcOrd="0" destOrd="0" presId="urn:microsoft.com/office/officeart/2005/8/layout/radial1"/>
    <dgm:cxn modelId="{7AA8A8F9-2F26-4927-90FE-97AB98F0062C}" type="presOf" srcId="{88883763-1119-4770-9299-82A9B0BF780F}" destId="{08C47AE2-6670-426F-89DA-057E118DFCF4}" srcOrd="0" destOrd="0" presId="urn:microsoft.com/office/officeart/2005/8/layout/radial1"/>
    <dgm:cxn modelId="{8B2CC32A-CFD5-46FE-B8C9-7425BB479BBA}" type="presOf" srcId="{624CC29E-E61A-4316-9D77-E4ADD9878CFF}" destId="{1699315E-276E-4C6A-B6C0-3EE265404103}" srcOrd="1" destOrd="0" presId="urn:microsoft.com/office/officeart/2005/8/layout/radial1"/>
    <dgm:cxn modelId="{1FC64CC5-63B2-4CE9-B94F-03FEB7BE80F2}" type="presOf" srcId="{1252880E-6636-48E7-8443-F5725A08DD0D}" destId="{79A3D5AB-E7B9-40F1-A79E-EE7E360B697E}" srcOrd="1" destOrd="0" presId="urn:microsoft.com/office/officeart/2005/8/layout/radial1"/>
    <dgm:cxn modelId="{ADCF1E8E-68FC-4886-82B9-69BBFBF11190}" type="presOf" srcId="{53D87F80-B733-432E-B787-722C6E05176B}" destId="{E4EA7C23-AA24-4BF6-9CD2-5688A7A34A3C}" srcOrd="0" destOrd="0" presId="urn:microsoft.com/office/officeart/2005/8/layout/radial1"/>
    <dgm:cxn modelId="{C064D080-555A-436C-A74E-0E0628845C4E}" type="presOf" srcId="{77A513A7-D3BD-4AC9-BE50-5E1F93F97790}" destId="{F8C8AAE4-884E-4DBC-9406-C1525E661C4E}" srcOrd="1" destOrd="0" presId="urn:microsoft.com/office/officeart/2005/8/layout/radial1"/>
    <dgm:cxn modelId="{3BA5D693-6F66-4FDA-8ACE-5AF3AAD0A645}" type="presOf" srcId="{2C0E76EC-BD55-4F2A-862E-F0962BF2B35C}" destId="{F887B51E-D499-4062-98ED-A197D42953A8}" srcOrd="1" destOrd="0" presId="urn:microsoft.com/office/officeart/2005/8/layout/radial1"/>
    <dgm:cxn modelId="{51561EDD-1E2E-4CDE-9B17-7884C4E0913D}" type="presOf" srcId="{1A9EEC08-E409-4DB2-B890-8FFE7538F9DB}" destId="{4709A760-CDCA-4940-BFA4-0EA148753E88}" srcOrd="1" destOrd="0" presId="urn:microsoft.com/office/officeart/2005/8/layout/radial1"/>
    <dgm:cxn modelId="{5C86D585-7AAA-47B4-B4AC-D7A10B49EDE6}" type="presOf" srcId="{A78BF5AC-0596-4BB8-BB53-4AA211C74544}" destId="{ACF8A371-D860-48DF-AA7B-D4820B3F1E23}" srcOrd="0" destOrd="0" presId="urn:microsoft.com/office/officeart/2005/8/layout/radial1"/>
    <dgm:cxn modelId="{D32D89A4-FC18-4D47-B5A8-F1AA6E1ECDE5}" type="presOf" srcId="{2C0E76EC-BD55-4F2A-862E-F0962BF2B35C}" destId="{0B939706-A176-4172-9030-8A160005E984}" srcOrd="0" destOrd="0" presId="urn:microsoft.com/office/officeart/2005/8/layout/radial1"/>
    <dgm:cxn modelId="{9B5E01A1-0D23-44F1-8AB7-059B5E003863}" type="presOf" srcId="{1CD4388B-7CEE-435D-9CE9-24F3FEF97E5B}" destId="{977B4248-C990-41D6-BB15-AA3BD24CBB88}" srcOrd="1" destOrd="0" presId="urn:microsoft.com/office/officeart/2005/8/layout/radial1"/>
    <dgm:cxn modelId="{FF3DF9CD-F909-41D8-875D-3D7D15E0AD66}" type="presOf" srcId="{8BDAE67B-48C1-4DC6-B752-65E1A71CB5CE}" destId="{C9C1829B-3192-4C76-985A-83F77F5CB560}" srcOrd="0" destOrd="0" presId="urn:microsoft.com/office/officeart/2005/8/layout/radial1"/>
    <dgm:cxn modelId="{AF4B508F-1B21-400D-AAED-963398D98274}" type="presOf" srcId="{52A41A95-6078-406A-97D3-D0011D03501D}" destId="{0D231306-4875-401D-9478-7F58D015E16D}" srcOrd="1" destOrd="0" presId="urn:microsoft.com/office/officeart/2005/8/layout/radial1"/>
    <dgm:cxn modelId="{FFAA74CC-0AB1-400C-9598-23AB669A5753}" srcId="{6E6C5322-DC79-4679-AFCE-B5DEB6639610}" destId="{5FB8E028-C026-4858-926C-37734C22DFF8}" srcOrd="6" destOrd="0" parTransId="{FF76BD9B-320F-40D0-B309-33BD5A3D2F7D}" sibTransId="{437D218E-A44B-4638-A707-34CF4B6C145B}"/>
    <dgm:cxn modelId="{C372FD28-EEB6-4DD4-9C8A-329F9DBDA48C}" type="presOf" srcId="{030A9739-3902-4018-B5AF-BDAAF91474AD}" destId="{30405651-FB12-465D-A5E0-FF08E8BA6E12}" srcOrd="0" destOrd="0" presId="urn:microsoft.com/office/officeart/2005/8/layout/radial1"/>
    <dgm:cxn modelId="{059B65F0-2DA5-497F-9ABE-F7D4553AEC24}" srcId="{6E6C5322-DC79-4679-AFCE-B5DEB6639610}" destId="{88883763-1119-4770-9299-82A9B0BF780F}" srcOrd="0" destOrd="0" parTransId="{030A9739-3902-4018-B5AF-BDAAF91474AD}" sibTransId="{58EA858B-B210-4E6E-97C4-0A532B7C80A2}"/>
    <dgm:cxn modelId="{9C829909-A3FB-4C84-A191-FBD6646EB8D9}" srcId="{6E6C5322-DC79-4679-AFCE-B5DEB6639610}" destId="{F8A1D8AF-660A-418D-BFA2-EC4A394D0F19}" srcOrd="13" destOrd="0" parTransId="{1446446E-48BC-47ED-8C64-2BFB90EA1CF5}" sibTransId="{89F2202C-D207-42F5-AA0D-428C1F3AE88A}"/>
    <dgm:cxn modelId="{AC596E63-D1A3-4F28-9FB1-515374EAD56D}" srcId="{6E6C5322-DC79-4679-AFCE-B5DEB6639610}" destId="{F201D45A-A5FB-45C7-988E-8092E7B099EB}" srcOrd="7" destOrd="0" parTransId="{1CD4388B-7CEE-435D-9CE9-24F3FEF97E5B}" sibTransId="{0082A3F5-E2AC-4388-ADDF-21707258D65D}"/>
    <dgm:cxn modelId="{89B78212-CE33-4252-A195-1F3189EBAFDE}" type="presOf" srcId="{726A5B81-852A-4B73-B645-D809DE490FEE}" destId="{F8DC8B4D-71D4-4B54-BA1A-14DDBC4948BD}" srcOrd="1" destOrd="0" presId="urn:microsoft.com/office/officeart/2005/8/layout/radial1"/>
    <dgm:cxn modelId="{FD36D03A-8C28-4548-AECF-5E02873BFE27}" type="presOf" srcId="{FF76BD9B-320F-40D0-B309-33BD5A3D2F7D}" destId="{1CD68206-2BC6-4E64-99D9-FC5B98F5CF2F}" srcOrd="0" destOrd="0" presId="urn:microsoft.com/office/officeart/2005/8/layout/radial1"/>
    <dgm:cxn modelId="{ED593DE8-024E-49EE-B181-EED1060405C9}" type="presOf" srcId="{F8A1D8AF-660A-418D-BFA2-EC4A394D0F19}" destId="{AE307D5F-E429-46B0-BA40-A58C7A01944B}" srcOrd="0" destOrd="0" presId="urn:microsoft.com/office/officeart/2005/8/layout/radial1"/>
    <dgm:cxn modelId="{3A1A073F-E58C-470F-800C-D9E2EBF1AFFE}" type="presOf" srcId="{1CD4388B-7CEE-435D-9CE9-24F3FEF97E5B}" destId="{08E1CA34-2890-4C44-AAFA-8054AF2E8520}" srcOrd="0" destOrd="0" presId="urn:microsoft.com/office/officeart/2005/8/layout/radial1"/>
    <dgm:cxn modelId="{BECE74DB-D73E-4E64-B9E0-9870E17A3570}" type="presOf" srcId="{231B37DD-186B-4256-8015-E3701A94EC84}" destId="{D40AC69E-B2A6-456C-878D-7B64496AB80E}" srcOrd="0" destOrd="0" presId="urn:microsoft.com/office/officeart/2005/8/layout/radial1"/>
    <dgm:cxn modelId="{84FEB1DF-4F5E-45EB-B409-81587EB54495}" type="presOf" srcId="{52A41A95-6078-406A-97D3-D0011D03501D}" destId="{644163C5-39EF-4225-95F5-3EBC007EBC63}" srcOrd="0" destOrd="0" presId="urn:microsoft.com/office/officeart/2005/8/layout/radial1"/>
    <dgm:cxn modelId="{1B271B67-63AA-4357-B662-0CA237A9448C}" type="presOf" srcId="{4161B4C3-7FE1-449C-A860-08B8C926BB54}" destId="{2677D0F5-D69A-4B75-9807-D670191D3720}" srcOrd="0" destOrd="0" presId="urn:microsoft.com/office/officeart/2005/8/layout/radial1"/>
    <dgm:cxn modelId="{A6C8A690-A7B8-4BD6-B7CA-FCED0B8034DB}" type="presOf" srcId="{477DBBBC-AF47-4870-B58C-95F2BDF3AEBC}" destId="{DB84F6E8-6E5D-456E-9E24-EFA73C08CF6A}" srcOrd="1" destOrd="0" presId="urn:microsoft.com/office/officeart/2005/8/layout/radial1"/>
    <dgm:cxn modelId="{45CBEE53-7E08-4E88-B984-47D62A73AE2C}" srcId="{6E6C5322-DC79-4679-AFCE-B5DEB6639610}" destId="{231B37DD-186B-4256-8015-E3701A94EC84}" srcOrd="4" destOrd="0" parTransId="{1252880E-6636-48E7-8443-F5725A08DD0D}" sibTransId="{20CE8EE1-16BF-412E-BFF3-12E192FFBC79}"/>
    <dgm:cxn modelId="{5F196202-E0A3-4A03-BDE6-36A7F7949801}" type="presOf" srcId="{F523F696-41F1-4611-B64B-BCBCD91631AD}" destId="{B62946FF-12C1-4D4B-8364-ABBB011920D2}" srcOrd="0" destOrd="0" presId="urn:microsoft.com/office/officeart/2005/8/layout/radial1"/>
    <dgm:cxn modelId="{42A68279-7E52-408F-95AC-0DD1646E5BEF}" srcId="{6E6C5322-DC79-4679-AFCE-B5DEB6639610}" destId="{467662EA-A30B-456B-82F1-D024D0BFA4B9}" srcOrd="2" destOrd="0" parTransId="{D78B215D-F05A-4E08-B33E-FA6FB2E4D0E2}" sibTransId="{9A192434-A937-4EE5-8C02-90761892EFD8}"/>
    <dgm:cxn modelId="{3EDD569E-C351-47C6-8452-9599C7D0E477}" type="presOf" srcId="{1D75E507-B661-47CC-B1F1-754BD7940E8F}" destId="{9634AE44-9B36-4961-ABD8-150C870DBA09}" srcOrd="0" destOrd="0" presId="urn:microsoft.com/office/officeart/2005/8/layout/radial1"/>
    <dgm:cxn modelId="{73239654-ACD5-4875-A326-B0011AB69188}" type="presOf" srcId="{6E6C5322-DC79-4679-AFCE-B5DEB6639610}" destId="{20F73020-B7AF-4796-82D4-97B97E01F174}" srcOrd="0" destOrd="0" presId="urn:microsoft.com/office/officeart/2005/8/layout/radial1"/>
    <dgm:cxn modelId="{FA63ADE0-F0FD-4218-A440-648A9BF4B10F}" type="presOf" srcId="{53BCE434-E199-45F8-B830-55E60576C0C1}" destId="{38BD9BF5-6B04-4B9B-B1E0-E528D682F2F5}" srcOrd="1" destOrd="0" presId="urn:microsoft.com/office/officeart/2005/8/layout/radial1"/>
    <dgm:cxn modelId="{4B3C997F-1501-4B4A-BA80-ABDA6ABD2C4F}" type="presOf" srcId="{77A513A7-D3BD-4AC9-BE50-5E1F93F97790}" destId="{1ACFAC44-DE1C-4FDD-9F24-64CFC2A69440}" srcOrd="0" destOrd="0" presId="urn:microsoft.com/office/officeart/2005/8/layout/radial1"/>
    <dgm:cxn modelId="{AAFEB2C4-101C-4E09-A30E-703E6095B44C}" type="presOf" srcId="{726A5B81-852A-4B73-B645-D809DE490FEE}" destId="{6D8C8326-4F94-4BED-A931-CAD2F404A86E}" srcOrd="0" destOrd="0" presId="urn:microsoft.com/office/officeart/2005/8/layout/radial1"/>
    <dgm:cxn modelId="{88F72782-86B4-4E34-92E3-7E2A430AF765}" srcId="{6E6C5322-DC79-4679-AFCE-B5DEB6639610}" destId="{37F7558D-76AC-4767-85C2-1F173D906EFB}" srcOrd="12" destOrd="0" parTransId="{52A41A95-6078-406A-97D3-D0011D03501D}" sibTransId="{AB18AD7E-FFFF-48FB-9AD3-089355B2A0EB}"/>
    <dgm:cxn modelId="{0ED6D98B-E4E7-43E1-80C8-3E257B0B57F3}" type="presOf" srcId="{5FB8E028-C026-4858-926C-37734C22DFF8}" destId="{DA9C6EC8-A395-495D-9F0A-AFF1318FEA7F}" srcOrd="0" destOrd="0" presId="urn:microsoft.com/office/officeart/2005/8/layout/radial1"/>
    <dgm:cxn modelId="{52859096-D924-4222-A759-D5B7615FEEDF}" type="presOf" srcId="{1446446E-48BC-47ED-8C64-2BFB90EA1CF5}" destId="{B840F1AF-0AF3-4AB6-B1F7-7FA56E85F063}" srcOrd="1" destOrd="0" presId="urn:microsoft.com/office/officeart/2005/8/layout/radial1"/>
    <dgm:cxn modelId="{AB1A3B35-1957-49E6-95CE-682470771BB5}" type="presOf" srcId="{477DBBBC-AF47-4870-B58C-95F2BDF3AEBC}" destId="{863371C8-2C6B-48B0-A243-8A559A0A1D58}" srcOrd="0" destOrd="0" presId="urn:microsoft.com/office/officeart/2005/8/layout/radial1"/>
    <dgm:cxn modelId="{7C0CD7FA-010B-4B20-9212-08EB28ECFFA3}" srcId="{6E6C5322-DC79-4679-AFCE-B5DEB6639610}" destId="{8874BEFC-B420-4623-9E79-DE2AEFA53652}" srcOrd="16" destOrd="0" parTransId="{1A9EEC08-E409-4DB2-B890-8FFE7538F9DB}" sibTransId="{B972430B-B827-4279-B65D-B62CD6D79010}"/>
    <dgm:cxn modelId="{C24B9582-FE74-408C-B2A8-C7FDDCE0A865}" type="presOf" srcId="{D1DB511B-2840-4DA7-B225-462D582D011C}" destId="{1E20E342-501E-4439-9A66-B698EECF60ED}" srcOrd="0" destOrd="0" presId="urn:microsoft.com/office/officeart/2005/8/layout/radial1"/>
    <dgm:cxn modelId="{6EF09825-1B3C-4EBD-987A-B9A38C018928}" srcId="{6E6C5322-DC79-4679-AFCE-B5DEB6639610}" destId="{A78BF5AC-0596-4BB8-BB53-4AA211C74544}" srcOrd="9" destOrd="0" parTransId="{4161B4C3-7FE1-449C-A860-08B8C926BB54}" sibTransId="{50681585-7D0F-4D1B-9347-221EF230D79B}"/>
    <dgm:cxn modelId="{2BE39627-68D8-4DBA-BACE-9041F153BBA1}" srcId="{6E6C5322-DC79-4679-AFCE-B5DEB6639610}" destId="{A549E953-7955-4F44-AC34-7CB29B23A81D}" srcOrd="15" destOrd="0" parTransId="{77A513A7-D3BD-4AC9-BE50-5E1F93F97790}" sibTransId="{8ECAE408-6D38-4F87-B4EB-AECF73011360}"/>
    <dgm:cxn modelId="{A22FF31F-011C-472D-B17E-74DA9102BD97}" type="presOf" srcId="{030A9739-3902-4018-B5AF-BDAAF91474AD}" destId="{D45C0C3B-4CCD-4AFF-89BD-74BAD8DE503F}" srcOrd="1" destOrd="0" presId="urn:microsoft.com/office/officeart/2005/8/layout/radial1"/>
    <dgm:cxn modelId="{19AACE72-09CA-41C2-8DE7-AF4654C43BB8}" srcId="{6E6C5322-DC79-4679-AFCE-B5DEB6639610}" destId="{F523F696-41F1-4611-B64B-BCBCD91631AD}" srcOrd="14" destOrd="0" parTransId="{624CC29E-E61A-4316-9D77-E4ADD9878CFF}" sibTransId="{013F8008-0442-4207-BF82-AF436358934E}"/>
    <dgm:cxn modelId="{661FBA96-8C3C-4BF4-A78C-DC9D4C7E16B9}" srcId="{6E6C5322-DC79-4679-AFCE-B5DEB6639610}" destId="{8BDAE67B-48C1-4DC6-B752-65E1A71CB5CE}" srcOrd="3" destOrd="0" parTransId="{D1DB511B-2840-4DA7-B225-462D582D011C}" sibTransId="{D31A9730-49D8-41B5-97BB-A17038C44F53}"/>
    <dgm:cxn modelId="{8624A446-3277-431A-BBEE-47B523DA3E79}" type="presOf" srcId="{53BCE434-E199-45F8-B830-55E60576C0C1}" destId="{A7234C96-3705-4366-8944-0CA13C80C6FE}" srcOrd="0" destOrd="0" presId="urn:microsoft.com/office/officeart/2005/8/layout/radial1"/>
    <dgm:cxn modelId="{E1F35D3B-A24E-45C3-B3BB-0E11C9BB4D7C}" type="presOf" srcId="{4161B4C3-7FE1-449C-A860-08B8C926BB54}" destId="{BE22F5FF-52CA-4A73-BE1A-C16789F9EAB5}" srcOrd="1" destOrd="0" presId="urn:microsoft.com/office/officeart/2005/8/layout/radial1"/>
    <dgm:cxn modelId="{4DF76767-9365-43FF-BDC1-EEA257F03BD3}" type="presOf" srcId="{624CC29E-E61A-4316-9D77-E4ADD9878CFF}" destId="{80EF76A5-AF1A-4E41-BE0F-CFB5BBE859F7}" srcOrd="0" destOrd="0" presId="urn:microsoft.com/office/officeart/2005/8/layout/radial1"/>
    <dgm:cxn modelId="{3EE5FE79-A66D-4839-8679-51C13AC6D9E1}" srcId="{6E6C5322-DC79-4679-AFCE-B5DEB6639610}" destId="{FFBD4B2D-328D-443B-9EB6-F008D9E922D4}" srcOrd="8" destOrd="0" parTransId="{726A5B81-852A-4B73-B645-D809DE490FEE}" sibTransId="{CAA81FDA-CAFC-461D-8770-EF0BD13C14BB}"/>
    <dgm:cxn modelId="{F5FC5031-C475-4374-8BD4-AB2CFF385466}" type="presOf" srcId="{8874BEFC-B420-4623-9E79-DE2AEFA53652}" destId="{3E6B8D06-6F7D-423C-95FE-B968A6C4EA41}" srcOrd="0" destOrd="0" presId="urn:microsoft.com/office/officeart/2005/8/layout/radial1"/>
    <dgm:cxn modelId="{BDE0AAF3-F1C0-4DD6-8820-7BD70E93FE19}" type="presOf" srcId="{D78B215D-F05A-4E08-B33E-FA6FB2E4D0E2}" destId="{1F774916-DCBA-40BD-A074-79C4EC1C3661}" srcOrd="1" destOrd="0" presId="urn:microsoft.com/office/officeart/2005/8/layout/radial1"/>
    <dgm:cxn modelId="{204B042B-FF5D-45C5-8FD1-DFCADE6C60CD}" type="presOf" srcId="{FF76BD9B-320F-40D0-B309-33BD5A3D2F7D}" destId="{2FF9350E-636A-453F-9FAF-DF7637F298BC}" srcOrd="1" destOrd="0" presId="urn:microsoft.com/office/officeart/2005/8/layout/radial1"/>
    <dgm:cxn modelId="{DA6DC622-4A49-4585-9FB7-F2EE0AD305CF}" type="presParOf" srcId="{E49A0254-3B1B-4346-AB0F-02C5A2D0321E}" destId="{20F73020-B7AF-4796-82D4-97B97E01F174}" srcOrd="0" destOrd="0" presId="urn:microsoft.com/office/officeart/2005/8/layout/radial1"/>
    <dgm:cxn modelId="{82F54D25-BFE7-40BB-84B2-3619038F3433}" type="presParOf" srcId="{E49A0254-3B1B-4346-AB0F-02C5A2D0321E}" destId="{30405651-FB12-465D-A5E0-FF08E8BA6E12}" srcOrd="1" destOrd="0" presId="urn:microsoft.com/office/officeart/2005/8/layout/radial1"/>
    <dgm:cxn modelId="{8E8E8943-28CD-4622-BF6C-BF5E73AF13E2}" type="presParOf" srcId="{30405651-FB12-465D-A5E0-FF08E8BA6E12}" destId="{D45C0C3B-4CCD-4AFF-89BD-74BAD8DE503F}" srcOrd="0" destOrd="0" presId="urn:microsoft.com/office/officeart/2005/8/layout/radial1"/>
    <dgm:cxn modelId="{ABA8D078-5A17-4260-A2B9-E3EB2F6BE315}" type="presParOf" srcId="{E49A0254-3B1B-4346-AB0F-02C5A2D0321E}" destId="{08C47AE2-6670-426F-89DA-057E118DFCF4}" srcOrd="2" destOrd="0" presId="urn:microsoft.com/office/officeart/2005/8/layout/radial1"/>
    <dgm:cxn modelId="{84BF6089-9400-4AB1-9141-E809E3A0EEE2}" type="presParOf" srcId="{E49A0254-3B1B-4346-AB0F-02C5A2D0321E}" destId="{A7234C96-3705-4366-8944-0CA13C80C6FE}" srcOrd="3" destOrd="0" presId="urn:microsoft.com/office/officeart/2005/8/layout/radial1"/>
    <dgm:cxn modelId="{F2072D2C-05EB-422F-A256-D31A890B68D2}" type="presParOf" srcId="{A7234C96-3705-4366-8944-0CA13C80C6FE}" destId="{38BD9BF5-6B04-4B9B-B1E0-E528D682F2F5}" srcOrd="0" destOrd="0" presId="urn:microsoft.com/office/officeart/2005/8/layout/radial1"/>
    <dgm:cxn modelId="{9258A315-12DD-4722-9B9A-5FEC58D21F43}" type="presParOf" srcId="{E49A0254-3B1B-4346-AB0F-02C5A2D0321E}" destId="{E4EA7C23-AA24-4BF6-9CD2-5688A7A34A3C}" srcOrd="4" destOrd="0" presId="urn:microsoft.com/office/officeart/2005/8/layout/radial1"/>
    <dgm:cxn modelId="{5976BC39-CEDB-4D53-860C-602B9636F6FE}" type="presParOf" srcId="{E49A0254-3B1B-4346-AB0F-02C5A2D0321E}" destId="{E3603644-6BF5-4B51-A67F-5E961DF34FF6}" srcOrd="5" destOrd="0" presId="urn:microsoft.com/office/officeart/2005/8/layout/radial1"/>
    <dgm:cxn modelId="{1795608E-251F-41DB-B36A-874C866E4771}" type="presParOf" srcId="{E3603644-6BF5-4B51-A67F-5E961DF34FF6}" destId="{1F774916-DCBA-40BD-A074-79C4EC1C3661}" srcOrd="0" destOrd="0" presId="urn:microsoft.com/office/officeart/2005/8/layout/radial1"/>
    <dgm:cxn modelId="{B893E9C9-9E68-47D4-9120-F9EE34D6C973}" type="presParOf" srcId="{E49A0254-3B1B-4346-AB0F-02C5A2D0321E}" destId="{183D08C5-CFCB-4336-85DC-17379388B0C1}" srcOrd="6" destOrd="0" presId="urn:microsoft.com/office/officeart/2005/8/layout/radial1"/>
    <dgm:cxn modelId="{F9130A3E-8C98-42F5-9479-A7F198D8F495}" type="presParOf" srcId="{E49A0254-3B1B-4346-AB0F-02C5A2D0321E}" destId="{1E20E342-501E-4439-9A66-B698EECF60ED}" srcOrd="7" destOrd="0" presId="urn:microsoft.com/office/officeart/2005/8/layout/radial1"/>
    <dgm:cxn modelId="{D6CD4B4A-4A6B-4C81-B8B3-A424484993FE}" type="presParOf" srcId="{1E20E342-501E-4439-9A66-B698EECF60ED}" destId="{C875F776-171B-417B-AB9E-38B401E3AE9A}" srcOrd="0" destOrd="0" presId="urn:microsoft.com/office/officeart/2005/8/layout/radial1"/>
    <dgm:cxn modelId="{BA4CDAC8-405C-4397-B130-E946684357FD}" type="presParOf" srcId="{E49A0254-3B1B-4346-AB0F-02C5A2D0321E}" destId="{C9C1829B-3192-4C76-985A-83F77F5CB560}" srcOrd="8" destOrd="0" presId="urn:microsoft.com/office/officeart/2005/8/layout/radial1"/>
    <dgm:cxn modelId="{A0155A03-C467-40DA-B4AA-906C5B776D15}" type="presParOf" srcId="{E49A0254-3B1B-4346-AB0F-02C5A2D0321E}" destId="{8CBB6F38-5076-47B6-BD74-C1A6E86BFA8B}" srcOrd="9" destOrd="0" presId="urn:microsoft.com/office/officeart/2005/8/layout/radial1"/>
    <dgm:cxn modelId="{B6C651B3-7581-4907-8010-9716F5DB516E}" type="presParOf" srcId="{8CBB6F38-5076-47B6-BD74-C1A6E86BFA8B}" destId="{79A3D5AB-E7B9-40F1-A79E-EE7E360B697E}" srcOrd="0" destOrd="0" presId="urn:microsoft.com/office/officeart/2005/8/layout/radial1"/>
    <dgm:cxn modelId="{8437C2BD-BB03-4D48-B941-1804F4249953}" type="presParOf" srcId="{E49A0254-3B1B-4346-AB0F-02C5A2D0321E}" destId="{D40AC69E-B2A6-456C-878D-7B64496AB80E}" srcOrd="10" destOrd="0" presId="urn:microsoft.com/office/officeart/2005/8/layout/radial1"/>
    <dgm:cxn modelId="{9318303E-C974-44C8-A61E-41E040CE7319}" type="presParOf" srcId="{E49A0254-3B1B-4346-AB0F-02C5A2D0321E}" destId="{863371C8-2C6B-48B0-A243-8A559A0A1D58}" srcOrd="11" destOrd="0" presId="urn:microsoft.com/office/officeart/2005/8/layout/radial1"/>
    <dgm:cxn modelId="{2662E393-F4B1-4B65-9C03-AB752E9CCA25}" type="presParOf" srcId="{863371C8-2C6B-48B0-A243-8A559A0A1D58}" destId="{DB84F6E8-6E5D-456E-9E24-EFA73C08CF6A}" srcOrd="0" destOrd="0" presId="urn:microsoft.com/office/officeart/2005/8/layout/radial1"/>
    <dgm:cxn modelId="{70CC09F4-38DC-4B73-A66E-B8A8CCFE9CA5}" type="presParOf" srcId="{E49A0254-3B1B-4346-AB0F-02C5A2D0321E}" destId="{AC7A729F-3456-4542-9DA4-FBC2B1BBA452}" srcOrd="12" destOrd="0" presId="urn:microsoft.com/office/officeart/2005/8/layout/radial1"/>
    <dgm:cxn modelId="{62FA7D39-CADB-45F5-8CD1-EC7946907D05}" type="presParOf" srcId="{E49A0254-3B1B-4346-AB0F-02C5A2D0321E}" destId="{1CD68206-2BC6-4E64-99D9-FC5B98F5CF2F}" srcOrd="13" destOrd="0" presId="urn:microsoft.com/office/officeart/2005/8/layout/radial1"/>
    <dgm:cxn modelId="{3A508709-FE49-4E56-BB61-9C35B70C5AE0}" type="presParOf" srcId="{1CD68206-2BC6-4E64-99D9-FC5B98F5CF2F}" destId="{2FF9350E-636A-453F-9FAF-DF7637F298BC}" srcOrd="0" destOrd="0" presId="urn:microsoft.com/office/officeart/2005/8/layout/radial1"/>
    <dgm:cxn modelId="{9D97DE5E-6955-4CE8-99F5-898C56DF6325}" type="presParOf" srcId="{E49A0254-3B1B-4346-AB0F-02C5A2D0321E}" destId="{DA9C6EC8-A395-495D-9F0A-AFF1318FEA7F}" srcOrd="14" destOrd="0" presId="urn:microsoft.com/office/officeart/2005/8/layout/radial1"/>
    <dgm:cxn modelId="{488E6F78-CCBF-46B0-85B9-AD8CE9F1F92E}" type="presParOf" srcId="{E49A0254-3B1B-4346-AB0F-02C5A2D0321E}" destId="{08E1CA34-2890-4C44-AAFA-8054AF2E8520}" srcOrd="15" destOrd="0" presId="urn:microsoft.com/office/officeart/2005/8/layout/radial1"/>
    <dgm:cxn modelId="{7BC77A19-AF9F-4CB1-AE8E-28993A99C8DD}" type="presParOf" srcId="{08E1CA34-2890-4C44-AAFA-8054AF2E8520}" destId="{977B4248-C990-41D6-BB15-AA3BD24CBB88}" srcOrd="0" destOrd="0" presId="urn:microsoft.com/office/officeart/2005/8/layout/radial1"/>
    <dgm:cxn modelId="{96456F14-68B5-4C8A-9A9F-51F416D3316C}" type="presParOf" srcId="{E49A0254-3B1B-4346-AB0F-02C5A2D0321E}" destId="{8FEA12E3-147D-4FCA-9D08-AB8DD8152DF9}" srcOrd="16" destOrd="0" presId="urn:microsoft.com/office/officeart/2005/8/layout/radial1"/>
    <dgm:cxn modelId="{DCEBD55B-7A34-41DC-8272-EB428045546E}" type="presParOf" srcId="{E49A0254-3B1B-4346-AB0F-02C5A2D0321E}" destId="{6D8C8326-4F94-4BED-A931-CAD2F404A86E}" srcOrd="17" destOrd="0" presId="urn:microsoft.com/office/officeart/2005/8/layout/radial1"/>
    <dgm:cxn modelId="{D879A8CF-C90F-4AF0-B968-CEBC654D656E}" type="presParOf" srcId="{6D8C8326-4F94-4BED-A931-CAD2F404A86E}" destId="{F8DC8B4D-71D4-4B54-BA1A-14DDBC4948BD}" srcOrd="0" destOrd="0" presId="urn:microsoft.com/office/officeart/2005/8/layout/radial1"/>
    <dgm:cxn modelId="{754451A5-C021-43EF-9B32-0D5A6A2971B7}" type="presParOf" srcId="{E49A0254-3B1B-4346-AB0F-02C5A2D0321E}" destId="{433FFA6D-57D4-4971-9861-3AEF39A669E9}" srcOrd="18" destOrd="0" presId="urn:microsoft.com/office/officeart/2005/8/layout/radial1"/>
    <dgm:cxn modelId="{67EFB265-C313-49A0-84D2-4477AEC50887}" type="presParOf" srcId="{E49A0254-3B1B-4346-AB0F-02C5A2D0321E}" destId="{2677D0F5-D69A-4B75-9807-D670191D3720}" srcOrd="19" destOrd="0" presId="urn:microsoft.com/office/officeart/2005/8/layout/radial1"/>
    <dgm:cxn modelId="{67BFE8C9-F262-40EC-8053-01155844BF6D}" type="presParOf" srcId="{2677D0F5-D69A-4B75-9807-D670191D3720}" destId="{BE22F5FF-52CA-4A73-BE1A-C16789F9EAB5}" srcOrd="0" destOrd="0" presId="urn:microsoft.com/office/officeart/2005/8/layout/radial1"/>
    <dgm:cxn modelId="{E2CC00C4-EACB-428C-A6E7-2750377B4A6A}" type="presParOf" srcId="{E49A0254-3B1B-4346-AB0F-02C5A2D0321E}" destId="{ACF8A371-D860-48DF-AA7B-D4820B3F1E23}" srcOrd="20" destOrd="0" presId="urn:microsoft.com/office/officeart/2005/8/layout/radial1"/>
    <dgm:cxn modelId="{43418C14-27DC-4124-B7EF-F067DE9D8C30}" type="presParOf" srcId="{E49A0254-3B1B-4346-AB0F-02C5A2D0321E}" destId="{0B939706-A176-4172-9030-8A160005E984}" srcOrd="21" destOrd="0" presId="urn:microsoft.com/office/officeart/2005/8/layout/radial1"/>
    <dgm:cxn modelId="{1EA2D704-8F62-4B76-AD70-0FB6DB66230B}" type="presParOf" srcId="{0B939706-A176-4172-9030-8A160005E984}" destId="{F887B51E-D499-4062-98ED-A197D42953A8}" srcOrd="0" destOrd="0" presId="urn:microsoft.com/office/officeart/2005/8/layout/radial1"/>
    <dgm:cxn modelId="{775F9602-9851-434A-AB9A-4690C0722842}" type="presParOf" srcId="{E49A0254-3B1B-4346-AB0F-02C5A2D0321E}" destId="{C381AB37-1905-4A0D-97B7-67376CFFF004}" srcOrd="22" destOrd="0" presId="urn:microsoft.com/office/officeart/2005/8/layout/radial1"/>
    <dgm:cxn modelId="{6718F84E-46F5-4D6A-8C68-8807E546AFA2}" type="presParOf" srcId="{E49A0254-3B1B-4346-AB0F-02C5A2D0321E}" destId="{4DDF6F14-510F-4AD3-926D-246AFD8B9D61}" srcOrd="23" destOrd="0" presId="urn:microsoft.com/office/officeart/2005/8/layout/radial1"/>
    <dgm:cxn modelId="{7CB12E89-7C2C-47B7-B685-962C88959F16}" type="presParOf" srcId="{4DDF6F14-510F-4AD3-926D-246AFD8B9D61}" destId="{BC81D5DA-2460-43CB-8D3C-F431EE81AD5D}" srcOrd="0" destOrd="0" presId="urn:microsoft.com/office/officeart/2005/8/layout/radial1"/>
    <dgm:cxn modelId="{720DA0E0-D50B-47A5-B247-146647C33705}" type="presParOf" srcId="{E49A0254-3B1B-4346-AB0F-02C5A2D0321E}" destId="{9634AE44-9B36-4961-ABD8-150C870DBA09}" srcOrd="24" destOrd="0" presId="urn:microsoft.com/office/officeart/2005/8/layout/radial1"/>
    <dgm:cxn modelId="{E84059D7-8086-431D-A2D0-8C10A2BC3FB8}" type="presParOf" srcId="{E49A0254-3B1B-4346-AB0F-02C5A2D0321E}" destId="{644163C5-39EF-4225-95F5-3EBC007EBC63}" srcOrd="25" destOrd="0" presId="urn:microsoft.com/office/officeart/2005/8/layout/radial1"/>
    <dgm:cxn modelId="{D283B1A4-17DB-4EB4-A087-2C9E3B29E7B9}" type="presParOf" srcId="{644163C5-39EF-4225-95F5-3EBC007EBC63}" destId="{0D231306-4875-401D-9478-7F58D015E16D}" srcOrd="0" destOrd="0" presId="urn:microsoft.com/office/officeart/2005/8/layout/radial1"/>
    <dgm:cxn modelId="{08E223D0-69A9-4ADB-8450-E353BBCE2DCB}" type="presParOf" srcId="{E49A0254-3B1B-4346-AB0F-02C5A2D0321E}" destId="{CE4E375E-D3AA-4512-A7E5-C92F259CB3FC}" srcOrd="26" destOrd="0" presId="urn:microsoft.com/office/officeart/2005/8/layout/radial1"/>
    <dgm:cxn modelId="{EC6B2D7D-84FF-46CF-98E4-640A0F3471B0}" type="presParOf" srcId="{E49A0254-3B1B-4346-AB0F-02C5A2D0321E}" destId="{AAD1CB10-30D3-4D0C-848E-43D5CA06537A}" srcOrd="27" destOrd="0" presId="urn:microsoft.com/office/officeart/2005/8/layout/radial1"/>
    <dgm:cxn modelId="{B3106AA9-BECE-4B1E-9E5F-FA8D992FA682}" type="presParOf" srcId="{AAD1CB10-30D3-4D0C-848E-43D5CA06537A}" destId="{B840F1AF-0AF3-4AB6-B1F7-7FA56E85F063}" srcOrd="0" destOrd="0" presId="urn:microsoft.com/office/officeart/2005/8/layout/radial1"/>
    <dgm:cxn modelId="{1801C775-27F3-4B25-BBAB-8D4E8F7F9321}" type="presParOf" srcId="{E49A0254-3B1B-4346-AB0F-02C5A2D0321E}" destId="{AE307D5F-E429-46B0-BA40-A58C7A01944B}" srcOrd="28" destOrd="0" presId="urn:microsoft.com/office/officeart/2005/8/layout/radial1"/>
    <dgm:cxn modelId="{21C31D63-BA2C-435F-B42F-250B7E3EF562}" type="presParOf" srcId="{E49A0254-3B1B-4346-AB0F-02C5A2D0321E}" destId="{80EF76A5-AF1A-4E41-BE0F-CFB5BBE859F7}" srcOrd="29" destOrd="0" presId="urn:microsoft.com/office/officeart/2005/8/layout/radial1"/>
    <dgm:cxn modelId="{59E64907-7E2C-45A1-83D5-B500ED62FA20}" type="presParOf" srcId="{80EF76A5-AF1A-4E41-BE0F-CFB5BBE859F7}" destId="{1699315E-276E-4C6A-B6C0-3EE265404103}" srcOrd="0" destOrd="0" presId="urn:microsoft.com/office/officeart/2005/8/layout/radial1"/>
    <dgm:cxn modelId="{7649B9FF-3003-49A1-9B0B-FEAA478CC258}" type="presParOf" srcId="{E49A0254-3B1B-4346-AB0F-02C5A2D0321E}" destId="{B62946FF-12C1-4D4B-8364-ABBB011920D2}" srcOrd="30" destOrd="0" presId="urn:microsoft.com/office/officeart/2005/8/layout/radial1"/>
    <dgm:cxn modelId="{4C171645-E309-4723-82B7-6B604F2A96FF}" type="presParOf" srcId="{E49A0254-3B1B-4346-AB0F-02C5A2D0321E}" destId="{1ACFAC44-DE1C-4FDD-9F24-64CFC2A69440}" srcOrd="31" destOrd="0" presId="urn:microsoft.com/office/officeart/2005/8/layout/radial1"/>
    <dgm:cxn modelId="{89BD72C5-59EF-4F87-AC85-A7A635B7EC4F}" type="presParOf" srcId="{1ACFAC44-DE1C-4FDD-9F24-64CFC2A69440}" destId="{F8C8AAE4-884E-4DBC-9406-C1525E661C4E}" srcOrd="0" destOrd="0" presId="urn:microsoft.com/office/officeart/2005/8/layout/radial1"/>
    <dgm:cxn modelId="{D4A9DD81-E274-49C0-B6CC-C868CAF8B023}" type="presParOf" srcId="{E49A0254-3B1B-4346-AB0F-02C5A2D0321E}" destId="{2CC58378-D6F0-40AF-9CE8-3DB8A08E4CF0}" srcOrd="32" destOrd="0" presId="urn:microsoft.com/office/officeart/2005/8/layout/radial1"/>
    <dgm:cxn modelId="{37B27E34-0A66-4CE9-8ABC-2BBAC5EE41BB}" type="presParOf" srcId="{E49A0254-3B1B-4346-AB0F-02C5A2D0321E}" destId="{4C1EA237-4968-4B8D-BC66-3BE7DAB2B1E3}" srcOrd="33" destOrd="0" presId="urn:microsoft.com/office/officeart/2005/8/layout/radial1"/>
    <dgm:cxn modelId="{C5D02067-4B4C-4904-9E79-3BDAB021CA9C}" type="presParOf" srcId="{4C1EA237-4968-4B8D-BC66-3BE7DAB2B1E3}" destId="{4709A760-CDCA-4940-BFA4-0EA148753E88}" srcOrd="0" destOrd="0" presId="urn:microsoft.com/office/officeart/2005/8/layout/radial1"/>
    <dgm:cxn modelId="{B2E13059-54C6-4754-8A77-7E4DAB2496C4}" type="presParOf" srcId="{E49A0254-3B1B-4346-AB0F-02C5A2D0321E}" destId="{3E6B8D06-6F7D-423C-95FE-B968A6C4EA41}" srcOrd="34" destOrd="0" presId="urn:microsoft.com/office/officeart/2005/8/layout/radial1"/>
  </dgm:cxnLst>
  <dgm:bg/>
  <dgm:whole/>
  <dgm:extLst>
    <a:ext uri="{C62137D5-CB1D-491B-B009-E17868A290BF}">
      <dgm14:recolorImg xmlns:dgm14="http://schemas.microsoft.com/office/drawing/2010/diagram" xmlns="" val="1"/>
    </a:ext>
    <a:ext uri="http://schemas.microsoft.com/office/drawing/2008/diagram">
      <dsp:dataModelExt xmlns:dsp="http://schemas.microsoft.com/office/drawing/2008/diagram" xmlns=""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361F190-1BF5-4BA2-883A-EA2BCFD13FF6}" type="doc">
      <dgm:prSet loTypeId="urn:microsoft.com/office/officeart/2005/8/layout/process4" loCatId="list" qsTypeId="urn:microsoft.com/office/officeart/2005/8/quickstyle/simple1" qsCatId="simple" csTypeId="urn:microsoft.com/office/officeart/2005/8/colors/colorful3" csCatId="colorful" phldr="1"/>
      <dgm:spPr/>
      <dgm:t>
        <a:bodyPr/>
        <a:lstStyle/>
        <a:p>
          <a:endParaRPr lang="fr-CA"/>
        </a:p>
      </dgm:t>
    </dgm:pt>
    <dgm:pt modelId="{D63206BC-092D-4C4E-A4EC-A63597965223}">
      <dgm:prSet phldrT="[Texte]" custT="1"/>
      <dgm:spPr/>
      <dgm:t>
        <a:bodyPr/>
        <a:lstStyle/>
        <a:p>
          <a:r>
            <a:rPr lang="fr-CA" sz="2200" b="1" dirty="0" smtClean="0"/>
            <a:t>La nécessité pour la pratique du travail social</a:t>
          </a:r>
          <a:endParaRPr lang="fr-CA" sz="2200" b="1" dirty="0"/>
        </a:p>
      </dgm:t>
    </dgm:pt>
    <dgm:pt modelId="{496F4E33-0599-44A1-AB11-8E767CF1D906}" type="parTrans" cxnId="{37198665-A3A4-4C2F-8220-AC25471413E1}">
      <dgm:prSet/>
      <dgm:spPr/>
      <dgm:t>
        <a:bodyPr/>
        <a:lstStyle/>
        <a:p>
          <a:endParaRPr lang="fr-CA"/>
        </a:p>
      </dgm:t>
    </dgm:pt>
    <dgm:pt modelId="{3418306F-CEF1-486E-99F0-41613FD856FF}" type="sibTrans" cxnId="{37198665-A3A4-4C2F-8220-AC25471413E1}">
      <dgm:prSet/>
      <dgm:spPr/>
      <dgm:t>
        <a:bodyPr/>
        <a:lstStyle/>
        <a:p>
          <a:endParaRPr lang="fr-CA"/>
        </a:p>
      </dgm:t>
    </dgm:pt>
    <dgm:pt modelId="{BE76DC45-0680-437D-99DB-ACB4F182045A}">
      <dgm:prSet phldrT="[Texte]" custT="1"/>
      <dgm:spPr/>
      <dgm:t>
        <a:bodyPr/>
        <a:lstStyle/>
        <a:p>
          <a:pPr algn="ctr"/>
          <a:r>
            <a:rPr lang="fr-CA" sz="2200" b="1" dirty="0" smtClean="0"/>
            <a:t>pour y arriver s’inspirer des études suivantes</a:t>
          </a:r>
          <a:endParaRPr lang="fr-CA" sz="2200" b="1" dirty="0"/>
        </a:p>
      </dgm:t>
    </dgm:pt>
    <dgm:pt modelId="{DCC56838-AD68-42F9-B9B5-2986DE91924C}" type="parTrans" cxnId="{A6B7FCC7-BD85-40BE-9F36-9379BCBA20DA}">
      <dgm:prSet/>
      <dgm:spPr/>
      <dgm:t>
        <a:bodyPr/>
        <a:lstStyle/>
        <a:p>
          <a:endParaRPr lang="fr-CA"/>
        </a:p>
      </dgm:t>
    </dgm:pt>
    <dgm:pt modelId="{4064E7F2-BBC4-46D4-9CB8-90F5C2016E2E}" type="sibTrans" cxnId="{A6B7FCC7-BD85-40BE-9F36-9379BCBA20DA}">
      <dgm:prSet/>
      <dgm:spPr/>
      <dgm:t>
        <a:bodyPr/>
        <a:lstStyle/>
        <a:p>
          <a:endParaRPr lang="fr-CA"/>
        </a:p>
      </dgm:t>
    </dgm:pt>
    <dgm:pt modelId="{B2B42886-30AB-4A9D-AD15-E5099025E557}">
      <dgm:prSet phldrT="[Texte]" custT="1"/>
      <dgm:spPr/>
      <dgm:t>
        <a:bodyPr/>
        <a:lstStyle/>
        <a:p>
          <a:r>
            <a:rPr lang="fr-CA" sz="1400" b="0" dirty="0" smtClean="0"/>
            <a:t>de développer une aide formelle adaptée aux besoins des hommes en situation de pauvreté en misant sur leur capacité de résilience (L’espoir de s’en sortir) comme levier d’intervention.</a:t>
          </a:r>
          <a:endParaRPr lang="fr-CA" sz="1400" b="0" dirty="0"/>
        </a:p>
      </dgm:t>
    </dgm:pt>
    <dgm:pt modelId="{ABD78468-226D-45A7-ACD8-78EC1271CC7D}" type="parTrans" cxnId="{4F680A30-B0E9-4599-B12E-5085B8BD460E}">
      <dgm:prSet/>
      <dgm:spPr/>
      <dgm:t>
        <a:bodyPr/>
        <a:lstStyle/>
        <a:p>
          <a:endParaRPr lang="fr-CA"/>
        </a:p>
      </dgm:t>
    </dgm:pt>
    <dgm:pt modelId="{261FB8A3-5FDA-42C3-9EAC-37DE4732BBFC}" type="sibTrans" cxnId="{4F680A30-B0E9-4599-B12E-5085B8BD460E}">
      <dgm:prSet/>
      <dgm:spPr/>
      <dgm:t>
        <a:bodyPr/>
        <a:lstStyle/>
        <a:p>
          <a:endParaRPr lang="fr-CA"/>
        </a:p>
      </dgm:t>
    </dgm:pt>
    <dgm:pt modelId="{7AB7C0BD-67BA-4F92-B335-99422889133B}">
      <dgm:prSet phldrT="[Texte]" custT="1"/>
      <dgm:spPr/>
      <dgm:t>
        <a:bodyPr/>
        <a:lstStyle/>
        <a:p>
          <a:pPr algn="ctr"/>
          <a:r>
            <a:rPr lang="fr-CA" sz="1400" b="0" dirty="0" smtClean="0"/>
            <a:t>travailler à déconstruire la masculinité hégémonique et revendiquer, en alliance avec le mouvement social de lutte contre la pauvreté, un meilleur filet de sécurité sociale.</a:t>
          </a:r>
          <a:endParaRPr lang="fr-CA" sz="1400" b="0" dirty="0"/>
        </a:p>
      </dgm:t>
    </dgm:pt>
    <dgm:pt modelId="{20061F6C-DBA1-41D1-B51A-9C7E54CD13A7}" type="parTrans" cxnId="{D3054B7D-0BD3-4FFE-839B-F7AA7D49623F}">
      <dgm:prSet/>
      <dgm:spPr/>
      <dgm:t>
        <a:bodyPr/>
        <a:lstStyle/>
        <a:p>
          <a:endParaRPr lang="fr-CA"/>
        </a:p>
      </dgm:t>
    </dgm:pt>
    <dgm:pt modelId="{B702ACC2-B6DA-49A8-8981-DE15C153C10E}" type="sibTrans" cxnId="{D3054B7D-0BD3-4FFE-839B-F7AA7D49623F}">
      <dgm:prSet/>
      <dgm:spPr/>
      <dgm:t>
        <a:bodyPr/>
        <a:lstStyle/>
        <a:p>
          <a:endParaRPr lang="fr-CA"/>
        </a:p>
      </dgm:t>
    </dgm:pt>
    <dgm:pt modelId="{14DFFC87-F8FC-4D24-A371-1F8B62B3548B}">
      <dgm:prSet phldrT="[Texte]" custT="1"/>
      <dgm:spPr/>
      <dgm:t>
        <a:bodyPr/>
        <a:lstStyle/>
        <a:p>
          <a:pPr algn="ctr"/>
          <a:r>
            <a:rPr lang="fr-CA" sz="2200" b="1" dirty="0" smtClean="0"/>
            <a:t>         mais aussi agir sur les causes structurelles                                                                                          de la pauvreté des hommes</a:t>
          </a:r>
          <a:endParaRPr lang="fr-CA" sz="2200" b="1" dirty="0"/>
        </a:p>
      </dgm:t>
    </dgm:pt>
    <dgm:pt modelId="{DD8E4B8A-09F9-4472-B251-A2BF2CD48F67}" type="parTrans" cxnId="{133C9EDB-9029-43C9-9992-8249FECEBEC9}">
      <dgm:prSet/>
      <dgm:spPr/>
      <dgm:t>
        <a:bodyPr/>
        <a:lstStyle/>
        <a:p>
          <a:endParaRPr lang="fr-CA"/>
        </a:p>
      </dgm:t>
    </dgm:pt>
    <dgm:pt modelId="{91483CAD-3428-419F-96E3-693D846CECB8}" type="sibTrans" cxnId="{133C9EDB-9029-43C9-9992-8249FECEBEC9}">
      <dgm:prSet/>
      <dgm:spPr/>
      <dgm:t>
        <a:bodyPr/>
        <a:lstStyle/>
        <a:p>
          <a:endParaRPr lang="fr-CA"/>
        </a:p>
      </dgm:t>
    </dgm:pt>
    <dgm:pt modelId="{B98018F1-A96C-4A53-BA26-61230192047B}">
      <dgm:prSet phldrT="[Texte]" custT="1"/>
      <dgm:spPr/>
      <dgm:t>
        <a:bodyPr/>
        <a:lstStyle/>
        <a:p>
          <a:pPr algn="ctr"/>
          <a:r>
            <a:rPr lang="fr-CA" sz="1400" b="1" dirty="0" smtClean="0"/>
            <a:t>1)</a:t>
          </a:r>
          <a:r>
            <a:rPr lang="fr-CA" sz="1400" b="0" dirty="0" smtClean="0"/>
            <a:t> La </a:t>
          </a:r>
          <a:r>
            <a:rPr lang="fr-CA" sz="1400" b="0" dirty="0" err="1" smtClean="0"/>
            <a:t>métasynthèse</a:t>
          </a:r>
          <a:r>
            <a:rPr lang="fr-CA" sz="1400" b="0" dirty="0" smtClean="0"/>
            <a:t> sur les perceptions des hommes québécois de leurs besoins psychosociaux et de santé ainsi que leurs rapports aux services (Roy, et coll., 2014), </a:t>
          </a:r>
          <a:r>
            <a:rPr lang="fr-CA" sz="1400" b="1" dirty="0" smtClean="0"/>
            <a:t>2)</a:t>
          </a:r>
          <a:r>
            <a:rPr lang="fr-CA" sz="1400" b="0" dirty="0" smtClean="0"/>
            <a:t> les outils développés pour intervenir auprès des hommes plus traditionnels (Tremblay &amp; L'Heureux, 2010); </a:t>
          </a:r>
          <a:r>
            <a:rPr lang="fr-CA" sz="1400" b="1" dirty="0" smtClean="0"/>
            <a:t>3)</a:t>
          </a:r>
          <a:r>
            <a:rPr lang="fr-CA" sz="1400" b="0" dirty="0" smtClean="0"/>
            <a:t> la thèse de </a:t>
          </a:r>
          <a:r>
            <a:rPr lang="fr-CA" sz="1400" b="0" dirty="0" err="1" smtClean="0"/>
            <a:t>Dupéré</a:t>
          </a:r>
          <a:r>
            <a:rPr lang="fr-CA" sz="1400" b="0" dirty="0" smtClean="0"/>
            <a:t> (2011) et son chapitre sur les pratiques nuisibles ou aidantes identifiées par les hommes pauvres en rapport avec les services d’aide.</a:t>
          </a:r>
          <a:endParaRPr lang="fr-CA" sz="1400" b="0" dirty="0"/>
        </a:p>
      </dgm:t>
    </dgm:pt>
    <dgm:pt modelId="{6BF29ECB-7E9A-4DEC-8DE0-2300AD37AA23}" type="parTrans" cxnId="{4BC16500-E7E3-4227-90EA-85FF3921A596}">
      <dgm:prSet/>
      <dgm:spPr/>
      <dgm:t>
        <a:bodyPr/>
        <a:lstStyle/>
        <a:p>
          <a:endParaRPr lang="fr-CA"/>
        </a:p>
      </dgm:t>
    </dgm:pt>
    <dgm:pt modelId="{42A36901-8E5C-45FD-B3BF-F72CD93FC04D}" type="sibTrans" cxnId="{4BC16500-E7E3-4227-90EA-85FF3921A596}">
      <dgm:prSet/>
      <dgm:spPr/>
      <dgm:t>
        <a:bodyPr/>
        <a:lstStyle/>
        <a:p>
          <a:endParaRPr lang="fr-CA"/>
        </a:p>
      </dgm:t>
    </dgm:pt>
    <dgm:pt modelId="{A8DA2EAF-6F5A-4AA6-849F-C4622BF3CB8D}" type="pres">
      <dgm:prSet presAssocID="{1361F190-1BF5-4BA2-883A-EA2BCFD13FF6}" presName="Name0" presStyleCnt="0">
        <dgm:presLayoutVars>
          <dgm:dir/>
          <dgm:animLvl val="lvl"/>
          <dgm:resizeHandles val="exact"/>
        </dgm:presLayoutVars>
      </dgm:prSet>
      <dgm:spPr/>
      <dgm:t>
        <a:bodyPr/>
        <a:lstStyle/>
        <a:p>
          <a:endParaRPr lang="fr-CA"/>
        </a:p>
      </dgm:t>
    </dgm:pt>
    <dgm:pt modelId="{BC1FD92F-4394-4FD5-BAF4-022706A422CE}" type="pres">
      <dgm:prSet presAssocID="{14DFFC87-F8FC-4D24-A371-1F8B62B3548B}" presName="boxAndChildren" presStyleCnt="0"/>
      <dgm:spPr/>
    </dgm:pt>
    <dgm:pt modelId="{0F8438D6-DDAB-474F-A31A-41734F0ED19F}" type="pres">
      <dgm:prSet presAssocID="{14DFFC87-F8FC-4D24-A371-1F8B62B3548B}" presName="parentTextBox" presStyleLbl="node1" presStyleIdx="0" presStyleCnt="3"/>
      <dgm:spPr/>
      <dgm:t>
        <a:bodyPr/>
        <a:lstStyle/>
        <a:p>
          <a:endParaRPr lang="fr-CA"/>
        </a:p>
      </dgm:t>
    </dgm:pt>
    <dgm:pt modelId="{19F54970-06AC-4114-AD22-AEA4DE9BD155}" type="pres">
      <dgm:prSet presAssocID="{14DFFC87-F8FC-4D24-A371-1F8B62B3548B}" presName="entireBox" presStyleLbl="node1" presStyleIdx="0" presStyleCnt="3" custScaleY="85769"/>
      <dgm:spPr/>
      <dgm:t>
        <a:bodyPr/>
        <a:lstStyle/>
        <a:p>
          <a:endParaRPr lang="fr-CA"/>
        </a:p>
      </dgm:t>
    </dgm:pt>
    <dgm:pt modelId="{A2FD1676-1913-4B70-9FCD-E0D72869E889}" type="pres">
      <dgm:prSet presAssocID="{14DFFC87-F8FC-4D24-A371-1F8B62B3548B}" presName="descendantBox" presStyleCnt="0"/>
      <dgm:spPr/>
    </dgm:pt>
    <dgm:pt modelId="{0ADFDEA1-C686-4735-84DE-90D9CBA3D9EA}" type="pres">
      <dgm:prSet presAssocID="{7AB7C0BD-67BA-4F92-B335-99422889133B}" presName="childTextBox" presStyleLbl="fgAccFollowNode1" presStyleIdx="0" presStyleCnt="3" custScaleY="88857" custLinFactNeighborY="-9096">
        <dgm:presLayoutVars>
          <dgm:bulletEnabled val="1"/>
        </dgm:presLayoutVars>
      </dgm:prSet>
      <dgm:spPr/>
      <dgm:t>
        <a:bodyPr/>
        <a:lstStyle/>
        <a:p>
          <a:endParaRPr lang="fr-CA"/>
        </a:p>
      </dgm:t>
    </dgm:pt>
    <dgm:pt modelId="{CC053F3F-C888-4EBF-B73D-EE4273D022A3}" type="pres">
      <dgm:prSet presAssocID="{4064E7F2-BBC4-46D4-9CB8-90F5C2016E2E}" presName="sp" presStyleCnt="0"/>
      <dgm:spPr/>
    </dgm:pt>
    <dgm:pt modelId="{9D13678F-7E9A-46EB-B4E9-02351E6D9290}" type="pres">
      <dgm:prSet presAssocID="{BE76DC45-0680-437D-99DB-ACB4F182045A}" presName="arrowAndChildren" presStyleCnt="0"/>
      <dgm:spPr/>
    </dgm:pt>
    <dgm:pt modelId="{32734348-9484-4AE8-B073-F49D674E2004}" type="pres">
      <dgm:prSet presAssocID="{BE76DC45-0680-437D-99DB-ACB4F182045A}" presName="parentTextArrow" presStyleLbl="node1" presStyleIdx="0" presStyleCnt="3"/>
      <dgm:spPr/>
      <dgm:t>
        <a:bodyPr/>
        <a:lstStyle/>
        <a:p>
          <a:endParaRPr lang="fr-CA"/>
        </a:p>
      </dgm:t>
    </dgm:pt>
    <dgm:pt modelId="{113BF5EB-6E84-4869-AD5D-C02CD1A66D1C}" type="pres">
      <dgm:prSet presAssocID="{BE76DC45-0680-437D-99DB-ACB4F182045A}" presName="arrow" presStyleLbl="node1" presStyleIdx="1" presStyleCnt="3" custScaleY="79027" custLinFactNeighborY="-391"/>
      <dgm:spPr/>
      <dgm:t>
        <a:bodyPr/>
        <a:lstStyle/>
        <a:p>
          <a:endParaRPr lang="fr-CA"/>
        </a:p>
      </dgm:t>
    </dgm:pt>
    <dgm:pt modelId="{127E50CD-94BD-4D5D-8D35-16ECF76D656B}" type="pres">
      <dgm:prSet presAssocID="{BE76DC45-0680-437D-99DB-ACB4F182045A}" presName="descendantArrow" presStyleCnt="0"/>
      <dgm:spPr/>
    </dgm:pt>
    <dgm:pt modelId="{313F01EC-90E3-44BD-8C4F-E982C9FC800B}" type="pres">
      <dgm:prSet presAssocID="{B98018F1-A96C-4A53-BA26-61230192047B}" presName="childTextArrow" presStyleLbl="fgAccFollowNode1" presStyleIdx="1" presStyleCnt="3" custScaleY="103254">
        <dgm:presLayoutVars>
          <dgm:bulletEnabled val="1"/>
        </dgm:presLayoutVars>
      </dgm:prSet>
      <dgm:spPr/>
      <dgm:t>
        <a:bodyPr/>
        <a:lstStyle/>
        <a:p>
          <a:endParaRPr lang="fr-CA"/>
        </a:p>
      </dgm:t>
    </dgm:pt>
    <dgm:pt modelId="{0D42A57A-CD59-4930-9EDE-B1A46B47B121}" type="pres">
      <dgm:prSet presAssocID="{3418306F-CEF1-486E-99F0-41613FD856FF}" presName="sp" presStyleCnt="0"/>
      <dgm:spPr/>
      <dgm:t>
        <a:bodyPr/>
        <a:lstStyle/>
        <a:p>
          <a:endParaRPr lang="fr-CA"/>
        </a:p>
      </dgm:t>
    </dgm:pt>
    <dgm:pt modelId="{91377C16-7E6F-4C1C-9C38-662EB1D2622A}" type="pres">
      <dgm:prSet presAssocID="{D63206BC-092D-4C4E-A4EC-A63597965223}" presName="arrowAndChildren" presStyleCnt="0"/>
      <dgm:spPr/>
      <dgm:t>
        <a:bodyPr/>
        <a:lstStyle/>
        <a:p>
          <a:endParaRPr lang="fr-CA"/>
        </a:p>
      </dgm:t>
    </dgm:pt>
    <dgm:pt modelId="{C120DED1-90F8-4B0C-AC15-822EA0508BD3}" type="pres">
      <dgm:prSet presAssocID="{D63206BC-092D-4C4E-A4EC-A63597965223}" presName="parentTextArrow" presStyleLbl="node1" presStyleIdx="1" presStyleCnt="3"/>
      <dgm:spPr/>
      <dgm:t>
        <a:bodyPr/>
        <a:lstStyle/>
        <a:p>
          <a:endParaRPr lang="fr-CA"/>
        </a:p>
      </dgm:t>
    </dgm:pt>
    <dgm:pt modelId="{57B6D35E-D5E3-48E8-BBD6-D7D80444C4DA}" type="pres">
      <dgm:prSet presAssocID="{D63206BC-092D-4C4E-A4EC-A63597965223}" presName="arrow" presStyleLbl="node1" presStyleIdx="2" presStyleCnt="3" custAng="0" custScaleY="74758"/>
      <dgm:spPr/>
      <dgm:t>
        <a:bodyPr/>
        <a:lstStyle/>
        <a:p>
          <a:endParaRPr lang="fr-CA"/>
        </a:p>
      </dgm:t>
    </dgm:pt>
    <dgm:pt modelId="{403D33DD-3F7E-4637-8EED-04FFBFD8CDD8}" type="pres">
      <dgm:prSet presAssocID="{D63206BC-092D-4C4E-A4EC-A63597965223}" presName="descendantArrow" presStyleCnt="0"/>
      <dgm:spPr/>
      <dgm:t>
        <a:bodyPr/>
        <a:lstStyle/>
        <a:p>
          <a:endParaRPr lang="fr-CA"/>
        </a:p>
      </dgm:t>
    </dgm:pt>
    <dgm:pt modelId="{EE4CB38E-9541-4F6B-9125-3E2A6CE5911E}" type="pres">
      <dgm:prSet presAssocID="{B2B42886-30AB-4A9D-AD15-E5099025E557}" presName="childTextArrow" presStyleLbl="fgAccFollowNode1" presStyleIdx="2" presStyleCnt="3" custScaleY="67560">
        <dgm:presLayoutVars>
          <dgm:bulletEnabled val="1"/>
        </dgm:presLayoutVars>
      </dgm:prSet>
      <dgm:spPr/>
      <dgm:t>
        <a:bodyPr/>
        <a:lstStyle/>
        <a:p>
          <a:endParaRPr lang="fr-CA"/>
        </a:p>
      </dgm:t>
    </dgm:pt>
  </dgm:ptLst>
  <dgm:cxnLst>
    <dgm:cxn modelId="{3557C369-2568-49AE-AEAD-13336BAC5FCC}" type="presOf" srcId="{14DFFC87-F8FC-4D24-A371-1F8B62B3548B}" destId="{0F8438D6-DDAB-474F-A31A-41734F0ED19F}" srcOrd="0" destOrd="0" presId="urn:microsoft.com/office/officeart/2005/8/layout/process4"/>
    <dgm:cxn modelId="{441C0431-A285-46D3-A20A-169792D00ED0}" type="presOf" srcId="{14DFFC87-F8FC-4D24-A371-1F8B62B3548B}" destId="{19F54970-06AC-4114-AD22-AEA4DE9BD155}" srcOrd="1" destOrd="0" presId="urn:microsoft.com/office/officeart/2005/8/layout/process4"/>
    <dgm:cxn modelId="{4F680A30-B0E9-4599-B12E-5085B8BD460E}" srcId="{D63206BC-092D-4C4E-A4EC-A63597965223}" destId="{B2B42886-30AB-4A9D-AD15-E5099025E557}" srcOrd="0" destOrd="0" parTransId="{ABD78468-226D-45A7-ACD8-78EC1271CC7D}" sibTransId="{261FB8A3-5FDA-42C3-9EAC-37DE4732BBFC}"/>
    <dgm:cxn modelId="{CC67572D-82C2-4904-BB9B-9CD05F73BCF5}" type="presOf" srcId="{D63206BC-092D-4C4E-A4EC-A63597965223}" destId="{C120DED1-90F8-4B0C-AC15-822EA0508BD3}" srcOrd="0" destOrd="0" presId="urn:microsoft.com/office/officeart/2005/8/layout/process4"/>
    <dgm:cxn modelId="{F31871DC-DE8D-4525-A795-018C841F754F}" type="presOf" srcId="{B2B42886-30AB-4A9D-AD15-E5099025E557}" destId="{EE4CB38E-9541-4F6B-9125-3E2A6CE5911E}" srcOrd="0" destOrd="0" presId="urn:microsoft.com/office/officeart/2005/8/layout/process4"/>
    <dgm:cxn modelId="{4B3CADBD-26BA-4AF9-A1C4-5BCA50F1BAB8}" type="presOf" srcId="{1361F190-1BF5-4BA2-883A-EA2BCFD13FF6}" destId="{A8DA2EAF-6F5A-4AA6-849F-C4622BF3CB8D}" srcOrd="0" destOrd="0" presId="urn:microsoft.com/office/officeart/2005/8/layout/process4"/>
    <dgm:cxn modelId="{A6B7FCC7-BD85-40BE-9F36-9379BCBA20DA}" srcId="{1361F190-1BF5-4BA2-883A-EA2BCFD13FF6}" destId="{BE76DC45-0680-437D-99DB-ACB4F182045A}" srcOrd="1" destOrd="0" parTransId="{DCC56838-AD68-42F9-B9B5-2986DE91924C}" sibTransId="{4064E7F2-BBC4-46D4-9CB8-90F5C2016E2E}"/>
    <dgm:cxn modelId="{7432A69A-2619-4492-BF4E-52B81A759D96}" type="presOf" srcId="{D63206BC-092D-4C4E-A4EC-A63597965223}" destId="{57B6D35E-D5E3-48E8-BBD6-D7D80444C4DA}" srcOrd="1" destOrd="0" presId="urn:microsoft.com/office/officeart/2005/8/layout/process4"/>
    <dgm:cxn modelId="{9B4F1464-02C0-4075-8899-C6824A1559AD}" type="presOf" srcId="{BE76DC45-0680-437D-99DB-ACB4F182045A}" destId="{113BF5EB-6E84-4869-AD5D-C02CD1A66D1C}" srcOrd="1" destOrd="0" presId="urn:microsoft.com/office/officeart/2005/8/layout/process4"/>
    <dgm:cxn modelId="{37198665-A3A4-4C2F-8220-AC25471413E1}" srcId="{1361F190-1BF5-4BA2-883A-EA2BCFD13FF6}" destId="{D63206BC-092D-4C4E-A4EC-A63597965223}" srcOrd="0" destOrd="0" parTransId="{496F4E33-0599-44A1-AB11-8E767CF1D906}" sibTransId="{3418306F-CEF1-486E-99F0-41613FD856FF}"/>
    <dgm:cxn modelId="{4B05891E-8DB7-4870-BD1A-FFBC5AB860E8}" type="presOf" srcId="{7AB7C0BD-67BA-4F92-B335-99422889133B}" destId="{0ADFDEA1-C686-4735-84DE-90D9CBA3D9EA}" srcOrd="0" destOrd="0" presId="urn:microsoft.com/office/officeart/2005/8/layout/process4"/>
    <dgm:cxn modelId="{4BC16500-E7E3-4227-90EA-85FF3921A596}" srcId="{BE76DC45-0680-437D-99DB-ACB4F182045A}" destId="{B98018F1-A96C-4A53-BA26-61230192047B}" srcOrd="0" destOrd="0" parTransId="{6BF29ECB-7E9A-4DEC-8DE0-2300AD37AA23}" sibTransId="{42A36901-8E5C-45FD-B3BF-F72CD93FC04D}"/>
    <dgm:cxn modelId="{133C9EDB-9029-43C9-9992-8249FECEBEC9}" srcId="{1361F190-1BF5-4BA2-883A-EA2BCFD13FF6}" destId="{14DFFC87-F8FC-4D24-A371-1F8B62B3548B}" srcOrd="2" destOrd="0" parTransId="{DD8E4B8A-09F9-4472-B251-A2BF2CD48F67}" sibTransId="{91483CAD-3428-419F-96E3-693D846CECB8}"/>
    <dgm:cxn modelId="{BB8824B3-99F0-4870-8577-068D3F5EBF8E}" type="presOf" srcId="{BE76DC45-0680-437D-99DB-ACB4F182045A}" destId="{32734348-9484-4AE8-B073-F49D674E2004}" srcOrd="0" destOrd="0" presId="urn:microsoft.com/office/officeart/2005/8/layout/process4"/>
    <dgm:cxn modelId="{D3054B7D-0BD3-4FFE-839B-F7AA7D49623F}" srcId="{14DFFC87-F8FC-4D24-A371-1F8B62B3548B}" destId="{7AB7C0BD-67BA-4F92-B335-99422889133B}" srcOrd="0" destOrd="0" parTransId="{20061F6C-DBA1-41D1-B51A-9C7E54CD13A7}" sibTransId="{B702ACC2-B6DA-49A8-8981-DE15C153C10E}"/>
    <dgm:cxn modelId="{6DBF7E4A-4689-4C15-A2DB-D4D5D054CCEF}" type="presOf" srcId="{B98018F1-A96C-4A53-BA26-61230192047B}" destId="{313F01EC-90E3-44BD-8C4F-E982C9FC800B}" srcOrd="0" destOrd="0" presId="urn:microsoft.com/office/officeart/2005/8/layout/process4"/>
    <dgm:cxn modelId="{E43EF94B-F529-417E-8F07-344353632960}" type="presParOf" srcId="{A8DA2EAF-6F5A-4AA6-849F-C4622BF3CB8D}" destId="{BC1FD92F-4394-4FD5-BAF4-022706A422CE}" srcOrd="0" destOrd="0" presId="urn:microsoft.com/office/officeart/2005/8/layout/process4"/>
    <dgm:cxn modelId="{9B7D78DD-8F23-4792-B919-26E4A1099245}" type="presParOf" srcId="{BC1FD92F-4394-4FD5-BAF4-022706A422CE}" destId="{0F8438D6-DDAB-474F-A31A-41734F0ED19F}" srcOrd="0" destOrd="0" presId="urn:microsoft.com/office/officeart/2005/8/layout/process4"/>
    <dgm:cxn modelId="{A9B1EBCB-F42E-40A3-B03A-43853FF263A2}" type="presParOf" srcId="{BC1FD92F-4394-4FD5-BAF4-022706A422CE}" destId="{19F54970-06AC-4114-AD22-AEA4DE9BD155}" srcOrd="1" destOrd="0" presId="urn:microsoft.com/office/officeart/2005/8/layout/process4"/>
    <dgm:cxn modelId="{AD49C2BC-295A-4ED0-83A7-764832AF4563}" type="presParOf" srcId="{BC1FD92F-4394-4FD5-BAF4-022706A422CE}" destId="{A2FD1676-1913-4B70-9FCD-E0D72869E889}" srcOrd="2" destOrd="0" presId="urn:microsoft.com/office/officeart/2005/8/layout/process4"/>
    <dgm:cxn modelId="{1900C4C0-CEFA-4A40-AAC9-458CF4FB99C5}" type="presParOf" srcId="{A2FD1676-1913-4B70-9FCD-E0D72869E889}" destId="{0ADFDEA1-C686-4735-84DE-90D9CBA3D9EA}" srcOrd="0" destOrd="0" presId="urn:microsoft.com/office/officeart/2005/8/layout/process4"/>
    <dgm:cxn modelId="{D8B84665-78A3-4DC1-9A30-8DE2D32A0AB2}" type="presParOf" srcId="{A8DA2EAF-6F5A-4AA6-849F-C4622BF3CB8D}" destId="{CC053F3F-C888-4EBF-B73D-EE4273D022A3}" srcOrd="1" destOrd="0" presId="urn:microsoft.com/office/officeart/2005/8/layout/process4"/>
    <dgm:cxn modelId="{7A11957B-03A4-410F-A2D9-C9418FA8B796}" type="presParOf" srcId="{A8DA2EAF-6F5A-4AA6-849F-C4622BF3CB8D}" destId="{9D13678F-7E9A-46EB-B4E9-02351E6D9290}" srcOrd="2" destOrd="0" presId="urn:microsoft.com/office/officeart/2005/8/layout/process4"/>
    <dgm:cxn modelId="{2B576F5E-9230-4F64-B444-DAB875BDA240}" type="presParOf" srcId="{9D13678F-7E9A-46EB-B4E9-02351E6D9290}" destId="{32734348-9484-4AE8-B073-F49D674E2004}" srcOrd="0" destOrd="0" presId="urn:microsoft.com/office/officeart/2005/8/layout/process4"/>
    <dgm:cxn modelId="{A1A2E615-A30E-4495-9311-4D2A8728224B}" type="presParOf" srcId="{9D13678F-7E9A-46EB-B4E9-02351E6D9290}" destId="{113BF5EB-6E84-4869-AD5D-C02CD1A66D1C}" srcOrd="1" destOrd="0" presId="urn:microsoft.com/office/officeart/2005/8/layout/process4"/>
    <dgm:cxn modelId="{F56CE4BF-E721-4A55-8CB5-602EFD9921B4}" type="presParOf" srcId="{9D13678F-7E9A-46EB-B4E9-02351E6D9290}" destId="{127E50CD-94BD-4D5D-8D35-16ECF76D656B}" srcOrd="2" destOrd="0" presId="urn:microsoft.com/office/officeart/2005/8/layout/process4"/>
    <dgm:cxn modelId="{9F5E1186-6209-42F0-B438-08D935D2B2F6}" type="presParOf" srcId="{127E50CD-94BD-4D5D-8D35-16ECF76D656B}" destId="{313F01EC-90E3-44BD-8C4F-E982C9FC800B}" srcOrd="0" destOrd="0" presId="urn:microsoft.com/office/officeart/2005/8/layout/process4"/>
    <dgm:cxn modelId="{0D7167F3-C4D3-404F-A810-63E2194EE1F5}" type="presParOf" srcId="{A8DA2EAF-6F5A-4AA6-849F-C4622BF3CB8D}" destId="{0D42A57A-CD59-4930-9EDE-B1A46B47B121}" srcOrd="3" destOrd="0" presId="urn:microsoft.com/office/officeart/2005/8/layout/process4"/>
    <dgm:cxn modelId="{F49F9531-8F1E-4914-A9CB-E00E68CA3458}" type="presParOf" srcId="{A8DA2EAF-6F5A-4AA6-849F-C4622BF3CB8D}" destId="{91377C16-7E6F-4C1C-9C38-662EB1D2622A}" srcOrd="4" destOrd="0" presId="urn:microsoft.com/office/officeart/2005/8/layout/process4"/>
    <dgm:cxn modelId="{46B9CE58-40F0-452F-A09C-D4E77A57DFCC}" type="presParOf" srcId="{91377C16-7E6F-4C1C-9C38-662EB1D2622A}" destId="{C120DED1-90F8-4B0C-AC15-822EA0508BD3}" srcOrd="0" destOrd="0" presId="urn:microsoft.com/office/officeart/2005/8/layout/process4"/>
    <dgm:cxn modelId="{B6C0FE6D-B569-45E9-A639-34E21A44A6C8}" type="presParOf" srcId="{91377C16-7E6F-4C1C-9C38-662EB1D2622A}" destId="{57B6D35E-D5E3-48E8-BBD6-D7D80444C4DA}" srcOrd="1" destOrd="0" presId="urn:microsoft.com/office/officeart/2005/8/layout/process4"/>
    <dgm:cxn modelId="{31D09BFA-A716-454E-8D27-66E56A8F33EB}" type="presParOf" srcId="{91377C16-7E6F-4C1C-9C38-662EB1D2622A}" destId="{403D33DD-3F7E-4637-8EED-04FFBFD8CDD8}" srcOrd="2" destOrd="0" presId="urn:microsoft.com/office/officeart/2005/8/layout/process4"/>
    <dgm:cxn modelId="{3FEF7DDE-CD0B-4909-9D21-4B191ECEF66E}" type="presParOf" srcId="{403D33DD-3F7E-4637-8EED-04FFBFD8CDD8}" destId="{EE4CB38E-9541-4F6B-9125-3E2A6CE5911E}" srcOrd="0" destOrd="0" presId="urn:microsoft.com/office/officeart/2005/8/layout/process4"/>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D0A7A4B1-F67F-4361-8483-6950ABBA97BD}">
      <dsp:nvSpPr>
        <dsp:cNvPr id="0" name=""/>
        <dsp:cNvSpPr/>
      </dsp:nvSpPr>
      <dsp:spPr>
        <a:xfrm>
          <a:off x="1988817" y="369955"/>
          <a:ext cx="5020397" cy="5020397"/>
        </a:xfrm>
        <a:prstGeom prst="pie">
          <a:avLst>
            <a:gd name="adj1" fmla="val 16200000"/>
            <a:gd name="adj2" fmla="val 20520000"/>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fr-CA" sz="1200" b="1" kern="1200" dirty="0" smtClean="0"/>
            <a:t>Pourquoi s’intéresser aux hommes en situation de pauvreté ?</a:t>
          </a:r>
          <a:endParaRPr lang="fr-CA" sz="1200" kern="1200" dirty="0"/>
        </a:p>
      </dsp:txBody>
      <dsp:txXfrm>
        <a:off x="4607791" y="1213860"/>
        <a:ext cx="1613699" cy="1075799"/>
      </dsp:txXfrm>
    </dsp:sp>
    <dsp:sp modelId="{2C30DA9A-7DCA-4BDC-BB12-D97546B54BF0}">
      <dsp:nvSpPr>
        <dsp:cNvPr id="0" name=""/>
        <dsp:cNvSpPr/>
      </dsp:nvSpPr>
      <dsp:spPr>
        <a:xfrm>
          <a:off x="2031849" y="503832"/>
          <a:ext cx="5020397" cy="5020397"/>
        </a:xfrm>
        <a:prstGeom prst="pie">
          <a:avLst>
            <a:gd name="adj1" fmla="val 20520000"/>
            <a:gd name="adj2" fmla="val 3240000"/>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fr-CA" sz="1200" b="1" kern="1200" dirty="0" smtClean="0"/>
            <a:t>Y a-t-il une pertinence sociale de s’y intéresser ? </a:t>
          </a:r>
          <a:endParaRPr lang="fr-CA" sz="1200" kern="1200" dirty="0"/>
        </a:p>
      </dsp:txBody>
      <dsp:txXfrm>
        <a:off x="5265224" y="2797676"/>
        <a:ext cx="1494166" cy="1195332"/>
      </dsp:txXfrm>
    </dsp:sp>
    <dsp:sp modelId="{63143568-84F7-441F-BA79-05E7FD19B7C6}">
      <dsp:nvSpPr>
        <dsp:cNvPr id="0" name=""/>
        <dsp:cNvSpPr/>
      </dsp:nvSpPr>
      <dsp:spPr>
        <a:xfrm>
          <a:off x="1918293" y="586310"/>
          <a:ext cx="5020397" cy="5020397"/>
        </a:xfrm>
        <a:prstGeom prst="pie">
          <a:avLst>
            <a:gd name="adj1" fmla="val 3240000"/>
            <a:gd name="adj2" fmla="val 7560000"/>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fr-CA" sz="1200" b="1" kern="1200" dirty="0" smtClean="0"/>
            <a:t>Quelle était la question  de départ et quelle méthode  a été utilisée pour y répondre ?</a:t>
          </a:r>
          <a:endParaRPr lang="fr-CA" sz="1200" b="1" kern="1200" dirty="0"/>
        </a:p>
      </dsp:txBody>
      <dsp:txXfrm>
        <a:off x="3711292" y="4112542"/>
        <a:ext cx="1434399" cy="1314866"/>
      </dsp:txXfrm>
    </dsp:sp>
    <dsp:sp modelId="{5373D260-2AC0-47E0-84C8-1F98ABAF8299}">
      <dsp:nvSpPr>
        <dsp:cNvPr id="0" name=""/>
        <dsp:cNvSpPr/>
      </dsp:nvSpPr>
      <dsp:spPr>
        <a:xfrm>
          <a:off x="1804736" y="503832"/>
          <a:ext cx="5020397" cy="5020397"/>
        </a:xfrm>
        <a:prstGeom prst="pie">
          <a:avLst>
            <a:gd name="adj1" fmla="val 7560000"/>
            <a:gd name="adj2" fmla="val 1188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fr-CA" sz="1200" b="1" kern="1200" dirty="0" smtClean="0"/>
            <a:t>Qu’est-ce que cette thèse m’a appris sur la réalité des hommes en situation de pauvreté ?</a:t>
          </a:r>
          <a:endParaRPr lang="fr-CA" sz="1200" kern="1200" dirty="0"/>
        </a:p>
      </dsp:txBody>
      <dsp:txXfrm>
        <a:off x="2097593" y="2797676"/>
        <a:ext cx="1494166" cy="1195332"/>
      </dsp:txXfrm>
    </dsp:sp>
    <dsp:sp modelId="{6BFEB54E-B215-4EA9-A8CB-5D13523BAA6B}">
      <dsp:nvSpPr>
        <dsp:cNvPr id="0" name=""/>
        <dsp:cNvSpPr/>
      </dsp:nvSpPr>
      <dsp:spPr>
        <a:xfrm>
          <a:off x="1847768" y="369955"/>
          <a:ext cx="5020397" cy="5020397"/>
        </a:xfrm>
        <a:prstGeom prst="pie">
          <a:avLst>
            <a:gd name="adj1" fmla="val 11880000"/>
            <a:gd name="adj2" fmla="val 16200000"/>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5240" tIns="15240" rIns="15240" bIns="15240" numCol="1" spcCol="1270" anchor="ctr" anchorCtr="0">
          <a:noAutofit/>
        </a:bodyPr>
        <a:lstStyle/>
        <a:p>
          <a:pPr lvl="0" algn="ctr" defTabSz="533400" rtl="0">
            <a:lnSpc>
              <a:spcPct val="90000"/>
            </a:lnSpc>
            <a:spcBef>
              <a:spcPct val="0"/>
            </a:spcBef>
            <a:spcAft>
              <a:spcPct val="35000"/>
            </a:spcAft>
          </a:pPr>
          <a:r>
            <a:rPr lang="fr-CA" sz="1200" b="1" kern="1200" dirty="0" smtClean="0"/>
            <a:t>Quels apprentissages peut-on en tirer pour améliorer la santé et le bien-être des hommes en situation de pauvreté ?</a:t>
          </a:r>
          <a:endParaRPr lang="fr-CA" sz="1200" b="1" kern="1200" dirty="0"/>
        </a:p>
      </dsp:txBody>
      <dsp:txXfrm>
        <a:off x="2635492" y="1213860"/>
        <a:ext cx="1613699" cy="1075799"/>
      </dsp:txXfrm>
    </dsp:sp>
    <dsp:sp modelId="{09B1465A-5630-4C4C-8663-068F3008535A}">
      <dsp:nvSpPr>
        <dsp:cNvPr id="0" name=""/>
        <dsp:cNvSpPr/>
      </dsp:nvSpPr>
      <dsp:spPr>
        <a:xfrm>
          <a:off x="1677794" y="59168"/>
          <a:ext cx="5641970" cy="5641970"/>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D6FA1EA0-C03C-47E0-9EAC-DB4C7480F305}">
      <dsp:nvSpPr>
        <dsp:cNvPr id="0" name=""/>
        <dsp:cNvSpPr/>
      </dsp:nvSpPr>
      <dsp:spPr>
        <a:xfrm>
          <a:off x="1721410" y="193002"/>
          <a:ext cx="5641970" cy="5641970"/>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38A1F0A-67CD-4059-8D43-E332CF7656BD}">
      <dsp:nvSpPr>
        <dsp:cNvPr id="0" name=""/>
        <dsp:cNvSpPr/>
      </dsp:nvSpPr>
      <dsp:spPr>
        <a:xfrm>
          <a:off x="1607506" y="275732"/>
          <a:ext cx="5641970" cy="5641970"/>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A24B1BB6-3696-4927-8BF2-95B1619D8A4F}">
      <dsp:nvSpPr>
        <dsp:cNvPr id="0" name=""/>
        <dsp:cNvSpPr/>
      </dsp:nvSpPr>
      <dsp:spPr>
        <a:xfrm>
          <a:off x="1493603" y="193002"/>
          <a:ext cx="5641970" cy="5641970"/>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BF9A884-9F46-45BB-A542-C63C1ECBCB11}">
      <dsp:nvSpPr>
        <dsp:cNvPr id="0" name=""/>
        <dsp:cNvSpPr/>
      </dsp:nvSpPr>
      <dsp:spPr>
        <a:xfrm>
          <a:off x="1537218" y="59168"/>
          <a:ext cx="5641970" cy="5641970"/>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radial1">
  <dgm:title val=""/>
  <dgm:desc val=""/>
  <dgm:catLst>
    <dgm:cat type="relationship" pri="22000"/>
    <dgm:cat type="cycle" pri="10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w" for="ch" forName="node" refType="w" refFor="ch" refForName="centerShape" op="equ"/>
      <dgm:constr type="sp" refType="w" refFor="ch" refForName="node" fact="0.3"/>
      <dgm:constr type="sibSp" refType="w" refFor="ch" refForName="node" fact="0.3"/>
      <dgm:constr type="primFontSz" for="ch" forName="centerShape" val="65"/>
      <dgm:constr type="primFontSz" for="des" forName="node" op="equ" val="65"/>
      <dgm:constr type="primFontSz" for="des" forName="connTx" val="55"/>
      <dgm:constr type="primFontSz" for="des" forName="connTx" refType="primFontSz" refFor="ch" refForName="centerShape" op="lte" fact="0.8"/>
    </dgm:constrLst>
    <dgm:ruleLst/>
    <dgm:forEach name="Name6"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name="Name7" axis="ch">
        <dgm:forEach name="Name8" axis="self" ptType="parTrans">
          <dgm:layoutNode name="Name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connDist"/>
              <dgm:constr type="userA" for="ch" refType="connDist"/>
              <dgm:constr type="w" val="1"/>
              <dgm:constr type="h" val="5"/>
              <dgm:constr type="begPad"/>
              <dgm:constr type="endPad"/>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w" val="NaN" fact="0.8" max="NaN"/>
                <dgm:rule type="h" val="NaN" fact="1" max="NaN"/>
                <dgm:rule type="primFontSz" val="5" fact="NaN" max="NaN"/>
              </dgm:ruleLst>
            </dgm:layoutNode>
          </dgm:layoutNode>
        </dgm:forEach>
        <dgm:forEach name="Name10" axis="self" ptType="node">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forEach>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56414" cy="465455"/>
          </a:xfrm>
          <a:prstGeom prst="rect">
            <a:avLst/>
          </a:prstGeom>
        </p:spPr>
        <p:txBody>
          <a:bodyPr vert="horz" lIns="93497" tIns="46749" rIns="93497" bIns="46749" rtlCol="0"/>
          <a:lstStyle>
            <a:lvl1pPr algn="l">
              <a:defRPr sz="1200"/>
            </a:lvl1pPr>
          </a:lstStyle>
          <a:p>
            <a:endParaRPr lang="fr-CA"/>
          </a:p>
        </p:txBody>
      </p:sp>
      <p:sp>
        <p:nvSpPr>
          <p:cNvPr id="3" name="Espace réservé de la date 2"/>
          <p:cNvSpPr>
            <a:spLocks noGrp="1"/>
          </p:cNvSpPr>
          <p:nvPr>
            <p:ph type="dt" idx="1"/>
          </p:nvPr>
        </p:nvSpPr>
        <p:spPr>
          <a:xfrm>
            <a:off x="3995217" y="0"/>
            <a:ext cx="3056414" cy="465455"/>
          </a:xfrm>
          <a:prstGeom prst="rect">
            <a:avLst/>
          </a:prstGeom>
        </p:spPr>
        <p:txBody>
          <a:bodyPr vert="horz" lIns="93497" tIns="46749" rIns="93497" bIns="46749" rtlCol="0"/>
          <a:lstStyle>
            <a:lvl1pPr algn="r">
              <a:defRPr sz="1200"/>
            </a:lvl1pPr>
          </a:lstStyle>
          <a:p>
            <a:fld id="{0692BB90-BCF9-4C29-BCD5-25762D26B9A7}" type="datetimeFigureOut">
              <a:rPr lang="fr-CA" smtClean="0"/>
              <a:pPr/>
              <a:t>2017-04-19</a:t>
            </a:fld>
            <a:endParaRPr lang="fr-CA"/>
          </a:p>
        </p:txBody>
      </p:sp>
      <p:sp>
        <p:nvSpPr>
          <p:cNvPr id="4" name="Espace réservé de l'image des diapositives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fr-CA"/>
          </a:p>
        </p:txBody>
      </p:sp>
      <p:sp>
        <p:nvSpPr>
          <p:cNvPr id="5" name="Espace réservé des commentaires 4"/>
          <p:cNvSpPr>
            <a:spLocks noGrp="1"/>
          </p:cNvSpPr>
          <p:nvPr>
            <p:ph type="body" sz="quarter" idx="3"/>
          </p:nvPr>
        </p:nvSpPr>
        <p:spPr>
          <a:xfrm>
            <a:off x="705327" y="4421823"/>
            <a:ext cx="5642610" cy="4189095"/>
          </a:xfrm>
          <a:prstGeom prst="rect">
            <a:avLst/>
          </a:prstGeom>
        </p:spPr>
        <p:txBody>
          <a:bodyPr vert="horz" lIns="93497" tIns="46749" rIns="93497" bIns="46749"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842029"/>
            <a:ext cx="3056414" cy="465455"/>
          </a:xfrm>
          <a:prstGeom prst="rect">
            <a:avLst/>
          </a:prstGeom>
        </p:spPr>
        <p:txBody>
          <a:bodyPr vert="horz" lIns="93497" tIns="46749" rIns="93497" bIns="46749"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995217" y="8842029"/>
            <a:ext cx="3056414" cy="465455"/>
          </a:xfrm>
          <a:prstGeom prst="rect">
            <a:avLst/>
          </a:prstGeom>
        </p:spPr>
        <p:txBody>
          <a:bodyPr vert="horz" lIns="93497" tIns="46749" rIns="93497" bIns="46749" rtlCol="0" anchor="b"/>
          <a:lstStyle>
            <a:lvl1pPr algn="r">
              <a:defRPr sz="1200"/>
            </a:lvl1pPr>
          </a:lstStyle>
          <a:p>
            <a:fld id="{3F273FAA-AB97-4840-A7B1-5B73F86586E2}" type="slidenum">
              <a:rPr lang="fr-CA" smtClean="0"/>
              <a:pPr/>
              <a:t>‹N°›</a:t>
            </a:fld>
            <a:endParaRPr lang="fr-CA"/>
          </a:p>
        </p:txBody>
      </p:sp>
    </p:spTree>
    <p:extLst>
      <p:ext uri="{BB962C8B-B14F-4D97-AF65-F5344CB8AC3E}">
        <p14:creationId xmlns:p14="http://schemas.microsoft.com/office/powerpoint/2010/main" xmlns="" val="368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Cet organisme a été créé en 1962 pour jouer un rôle consultatif auprès du gouvernement fédéral pour ce qui concerne les questions touchant au bien-être social. Chaque année, celui-ci produisait des rapports sur l’évolution de la pauvreté au Canada ainsi que des avis et des recommandations visant à faire reculer la pauvreté. Il a été aboli en 2012 par le gouvernement Harper.</a:t>
            </a:r>
            <a:endParaRPr lang="fr-CA" dirty="0"/>
          </a:p>
        </p:txBody>
      </p:sp>
      <p:sp>
        <p:nvSpPr>
          <p:cNvPr id="4" name="Espace réservé du numéro de diapositive 3"/>
          <p:cNvSpPr>
            <a:spLocks noGrp="1"/>
          </p:cNvSpPr>
          <p:nvPr>
            <p:ph type="sldNum" sz="quarter" idx="10"/>
          </p:nvPr>
        </p:nvSpPr>
        <p:spPr/>
        <p:txBody>
          <a:bodyPr/>
          <a:lstStyle/>
          <a:p>
            <a:fld id="{3F273FAA-AB97-4840-A7B1-5B73F86586E2}" type="slidenum">
              <a:rPr lang="fr-CA" smtClean="0"/>
              <a:pPr/>
              <a:t>7</a:t>
            </a:fld>
            <a:endParaRPr lang="fr-CA"/>
          </a:p>
        </p:txBody>
      </p:sp>
    </p:spTree>
    <p:extLst>
      <p:ext uri="{BB962C8B-B14F-4D97-AF65-F5344CB8AC3E}">
        <p14:creationId xmlns:p14="http://schemas.microsoft.com/office/powerpoint/2010/main" xmlns="" val="17679525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CA" dirty="0" smtClean="0"/>
              <a:t>Les hommes sont socialisés pour projeter la force, l'individualité, l'autonomie, la domination, le stoïcisme et l'agression physique, et d'éviter les manifestations d'émotion ou d'une vulnérabilité qui pourrait être interprété comme une faiblesse. Ces orientations culturelles et opportunités structurelles se combinent pour accroître les risques pour la santé.</a:t>
            </a:r>
            <a:endParaRPr lang="fr-CA" dirty="0"/>
          </a:p>
        </p:txBody>
      </p:sp>
      <p:sp>
        <p:nvSpPr>
          <p:cNvPr id="4" name="Espace réservé du numéro de diapositive 3"/>
          <p:cNvSpPr>
            <a:spLocks noGrp="1"/>
          </p:cNvSpPr>
          <p:nvPr>
            <p:ph type="sldNum" sz="quarter" idx="10"/>
          </p:nvPr>
        </p:nvSpPr>
        <p:spPr/>
        <p:txBody>
          <a:bodyPr/>
          <a:lstStyle/>
          <a:p>
            <a:fld id="{3F273FAA-AB97-4840-A7B1-5B73F86586E2}" type="slidenum">
              <a:rPr lang="fr-CA" smtClean="0"/>
              <a:pPr/>
              <a:t>11</a:t>
            </a:fld>
            <a:endParaRPr lang="fr-CA"/>
          </a:p>
        </p:txBody>
      </p:sp>
    </p:spTree>
    <p:extLst>
      <p:ext uri="{BB962C8B-B14F-4D97-AF65-F5344CB8AC3E}">
        <p14:creationId xmlns:p14="http://schemas.microsoft.com/office/powerpoint/2010/main" xmlns="" val="13476063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3F273FAA-AB97-4840-A7B1-5B73F86586E2}" type="slidenum">
              <a:rPr lang="fr-CA" smtClean="0"/>
              <a:pPr/>
              <a:t>15</a:t>
            </a:fld>
            <a:endParaRPr lang="fr-CA"/>
          </a:p>
        </p:txBody>
      </p:sp>
    </p:spTree>
    <p:extLst>
      <p:ext uri="{BB962C8B-B14F-4D97-AF65-F5344CB8AC3E}">
        <p14:creationId xmlns:p14="http://schemas.microsoft.com/office/powerpoint/2010/main" xmlns="" val="1308040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CA"/>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CA"/>
          </a:p>
        </p:txBody>
      </p:sp>
      <p:sp>
        <p:nvSpPr>
          <p:cNvPr id="4" name="Espace réservé de la date 3"/>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703290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3437535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CA"/>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202405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948891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CA"/>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11"/>
          </p:nvPr>
        </p:nvSpPr>
        <p:spPr/>
        <p:txBody>
          <a:bodyPr/>
          <a:lstStyle/>
          <a:p>
            <a:endParaRPr lang="fr-CA"/>
          </a:p>
        </p:txBody>
      </p:sp>
      <p:sp>
        <p:nvSpPr>
          <p:cNvPr id="6" name="Espace réservé du numéro de diapositive 5"/>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788926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e la date 4"/>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4145209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CA"/>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7" name="Espace réservé de la date 6"/>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8" name="Espace réservé du pied de page 7"/>
          <p:cNvSpPr>
            <a:spLocks noGrp="1"/>
          </p:cNvSpPr>
          <p:nvPr>
            <p:ph type="ftr" sz="quarter" idx="11"/>
          </p:nvPr>
        </p:nvSpPr>
        <p:spPr/>
        <p:txBody>
          <a:bodyPr/>
          <a:lstStyle/>
          <a:p>
            <a:endParaRPr lang="fr-CA"/>
          </a:p>
        </p:txBody>
      </p:sp>
      <p:sp>
        <p:nvSpPr>
          <p:cNvPr id="9" name="Espace réservé du numéro de diapositive 8"/>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052119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CA"/>
          </a:p>
        </p:txBody>
      </p:sp>
      <p:sp>
        <p:nvSpPr>
          <p:cNvPr id="3" name="Espace réservé de la date 2"/>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4" name="Espace réservé du pied de page 3"/>
          <p:cNvSpPr>
            <a:spLocks noGrp="1"/>
          </p:cNvSpPr>
          <p:nvPr>
            <p:ph type="ftr" sz="quarter" idx="11"/>
          </p:nvPr>
        </p:nvSpPr>
        <p:spPr/>
        <p:txBody>
          <a:bodyPr/>
          <a:lstStyle/>
          <a:p>
            <a:endParaRPr lang="fr-CA"/>
          </a:p>
        </p:txBody>
      </p:sp>
      <p:sp>
        <p:nvSpPr>
          <p:cNvPr id="5" name="Espace réservé du numéro de diapositive 4"/>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3978440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3" name="Espace réservé du pied de page 2"/>
          <p:cNvSpPr>
            <a:spLocks noGrp="1"/>
          </p:cNvSpPr>
          <p:nvPr>
            <p:ph type="ftr" sz="quarter" idx="11"/>
          </p:nvPr>
        </p:nvSpPr>
        <p:spPr/>
        <p:txBody>
          <a:bodyPr/>
          <a:lstStyle/>
          <a:p>
            <a:endParaRPr lang="fr-CA"/>
          </a:p>
        </p:txBody>
      </p:sp>
      <p:sp>
        <p:nvSpPr>
          <p:cNvPr id="4" name="Espace réservé du numéro de diapositive 3"/>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330663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CA"/>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28178397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CA"/>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A"/>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13C851AF-A52A-4CF0-A752-BFC8B4968C2F}" type="datetimeFigureOut">
              <a:rPr lang="fr-CA" smtClean="0"/>
              <a:pPr/>
              <a:t>2017-04-19</a:t>
            </a:fld>
            <a:endParaRPr lang="fr-CA"/>
          </a:p>
        </p:txBody>
      </p:sp>
      <p:sp>
        <p:nvSpPr>
          <p:cNvPr id="6" name="Espace réservé du pied de page 5"/>
          <p:cNvSpPr>
            <a:spLocks noGrp="1"/>
          </p:cNvSpPr>
          <p:nvPr>
            <p:ph type="ftr" sz="quarter" idx="11"/>
          </p:nvPr>
        </p:nvSpPr>
        <p:spPr/>
        <p:txBody>
          <a:bodyPr/>
          <a:lstStyle/>
          <a:p>
            <a:endParaRPr lang="fr-CA"/>
          </a:p>
        </p:txBody>
      </p:sp>
      <p:sp>
        <p:nvSpPr>
          <p:cNvPr id="7" name="Espace réservé du numéro de diapositive 6"/>
          <p:cNvSpPr>
            <a:spLocks noGrp="1"/>
          </p:cNvSpPr>
          <p:nvPr>
            <p:ph type="sldNum" sz="quarter" idx="12"/>
          </p:nvPr>
        </p:nvSpPr>
        <p:spPr/>
        <p:txBody>
          <a:body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7714709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CA"/>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C851AF-A52A-4CF0-A752-BFC8B4968C2F}" type="datetimeFigureOut">
              <a:rPr lang="fr-CA" smtClean="0"/>
              <a:pPr/>
              <a:t>2017-04-19</a:t>
            </a:fld>
            <a:endParaRPr lang="fr-CA"/>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A"/>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FCC7867-1917-43E9-96DB-CDE4BE699C6B}" type="slidenum">
              <a:rPr lang="fr-CA" smtClean="0"/>
              <a:pPr/>
              <a:t>‹N°›</a:t>
            </a:fld>
            <a:endParaRPr lang="fr-CA"/>
          </a:p>
        </p:txBody>
      </p:sp>
    </p:spTree>
    <p:extLst>
      <p:ext uri="{BB962C8B-B14F-4D97-AF65-F5344CB8AC3E}">
        <p14:creationId xmlns:p14="http://schemas.microsoft.com/office/powerpoint/2010/main" xmlns="" val="3029210167"/>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5" Type="http://schemas.microsoft.com/office/2007/relationships/hdphoto" Target="../media/hdphoto2.wdp"/><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3" Type="http://schemas.openxmlformats.org/officeDocument/2006/relationships/hyperlink" Target="http://www.theses.ulaval.ca/2011/28277/28277.pdf" TargetMode="External"/><Relationship Id="rId2" Type="http://schemas.openxmlformats.org/officeDocument/2006/relationships/hyperlink" Target="http://classiques.uqac.ca/" TargetMode="External"/><Relationship Id="rId1" Type="http://schemas.openxmlformats.org/officeDocument/2006/relationships/slideLayout" Target="../slideLayouts/slideLayout2.xml"/><Relationship Id="rId5" Type="http://schemas.openxmlformats.org/officeDocument/2006/relationships/hyperlink" Target="http://www.ncbi.nlm.nih.gov/pmc/articles/PMC1447828/" TargetMode="External"/><Relationship Id="rId4" Type="http://schemas.openxmlformats.org/officeDocument/2006/relationships/hyperlink" Target="http://id.erudit.org/iderudit/1010438ar"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stat.gouv.qc.ca/statistiques/conditions-vie-societe/revenu/faible-revenu/mod1_hh_1_5_6_0.htm" TargetMode="Externa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stat.gouv.qc.ca/statistiques/conditions-vie-societe/revenu/faible-revenu/mod1_hh_1_5_8_0.htm" TargetMode="External"/><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2606" y="1421458"/>
            <a:ext cx="8136904" cy="1442591"/>
          </a:xfrm>
        </p:spPr>
        <p:txBody>
          <a:bodyPr>
            <a:normAutofit/>
          </a:bodyPr>
          <a:lstStyle/>
          <a:p>
            <a:r>
              <a:rPr lang="fr-CA" sz="2700" i="1" dirty="0" smtClean="0"/>
              <a:t>La pauvreté au masculin :</a:t>
            </a:r>
            <a:br>
              <a:rPr lang="fr-CA" sz="2700" i="1" dirty="0" smtClean="0"/>
            </a:br>
            <a:r>
              <a:rPr lang="fr-CA" sz="2800" b="1" dirty="0"/>
              <a:t>d</a:t>
            </a:r>
            <a:r>
              <a:rPr lang="fr-CA" sz="2800" b="1" dirty="0" smtClean="0"/>
              <a:t>e </a:t>
            </a:r>
            <a:r>
              <a:rPr lang="fr-CA" sz="2800" b="1" dirty="0"/>
              <a:t>l’autoréalisation de soi à la « vie nue </a:t>
            </a:r>
            <a:r>
              <a:rPr lang="fr-CA" sz="2800" b="1" dirty="0" smtClean="0"/>
              <a:t>»</a:t>
            </a:r>
            <a:endParaRPr lang="fr-CA" sz="2700" dirty="0"/>
          </a:p>
        </p:txBody>
      </p:sp>
      <p:sp>
        <p:nvSpPr>
          <p:cNvPr id="3" name="Sous-titre 2"/>
          <p:cNvSpPr>
            <a:spLocks noGrp="1"/>
          </p:cNvSpPr>
          <p:nvPr>
            <p:ph type="subTitle" idx="1"/>
          </p:nvPr>
        </p:nvSpPr>
        <p:spPr>
          <a:xfrm>
            <a:off x="2273871" y="4221088"/>
            <a:ext cx="4915940" cy="838944"/>
          </a:xfrm>
        </p:spPr>
        <p:style>
          <a:lnRef idx="1">
            <a:schemeClr val="dk1"/>
          </a:lnRef>
          <a:fillRef idx="2">
            <a:schemeClr val="dk1"/>
          </a:fillRef>
          <a:effectRef idx="1">
            <a:schemeClr val="dk1"/>
          </a:effectRef>
          <a:fontRef idx="minor">
            <a:schemeClr val="dk1"/>
          </a:fontRef>
        </p:style>
        <p:txBody>
          <a:bodyPr>
            <a:noAutofit/>
          </a:bodyPr>
          <a:lstStyle/>
          <a:p>
            <a:pPr>
              <a:spcBef>
                <a:spcPts val="0"/>
              </a:spcBef>
            </a:pPr>
            <a:r>
              <a:rPr lang="fr-CA" sz="2000" dirty="0" smtClean="0">
                <a:solidFill>
                  <a:srgbClr val="7030A0"/>
                </a:solidFill>
              </a:rPr>
              <a:t>Présentation de Jean-Yves Desgagnés</a:t>
            </a:r>
          </a:p>
          <a:p>
            <a:pPr>
              <a:spcBef>
                <a:spcPts val="0"/>
              </a:spcBef>
            </a:pPr>
            <a:r>
              <a:rPr lang="fr-CA" sz="2000" dirty="0">
                <a:solidFill>
                  <a:srgbClr val="7030A0"/>
                </a:solidFill>
              </a:rPr>
              <a:t>p</a:t>
            </a:r>
            <a:r>
              <a:rPr lang="fr-CA" sz="2000" dirty="0" smtClean="0">
                <a:solidFill>
                  <a:srgbClr val="7030A0"/>
                </a:solidFill>
              </a:rPr>
              <a:t>rofesseur en travail social à l’UQAR</a:t>
            </a:r>
          </a:p>
          <a:p>
            <a:pPr>
              <a:spcBef>
                <a:spcPts val="0"/>
              </a:spcBef>
            </a:pPr>
            <a:r>
              <a:rPr lang="fr-CA" sz="2000" dirty="0">
                <a:solidFill>
                  <a:srgbClr val="7030A0"/>
                </a:solidFill>
              </a:rPr>
              <a:t> </a:t>
            </a:r>
            <a:endParaRPr lang="fr-CA" sz="1400" dirty="0">
              <a:solidFill>
                <a:srgbClr val="7030A0"/>
              </a:solidFill>
            </a:endParaRPr>
          </a:p>
        </p:txBody>
      </p:sp>
      <p:pic>
        <p:nvPicPr>
          <p:cNvPr id="4" name="Image 3" descr="Résultats de recherche d'images pour « les invincibles radio canada »"/>
          <p:cNvPicPr/>
          <p:nvPr/>
        </p:nvPicPr>
        <p:blipFill>
          <a:blip r:embed="rId2" cstate="print">
            <a:extLst>
              <a:ext uri="{BEBA8EAE-BF5A-486C-A8C5-ECC9F3942E4B}">
                <a14:imgProps xmlns:a14="http://schemas.microsoft.com/office/drawing/2010/main" xmlns="">
                  <a14:imgLayer r:embed="rId3">
                    <a14:imgEffect>
                      <a14:sharpenSoften amount="50000"/>
                    </a14:imgEffect>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536241" y="341338"/>
            <a:ext cx="2182485" cy="1440160"/>
          </a:xfrm>
          <a:prstGeom prst="rect">
            <a:avLst/>
          </a:prstGeom>
          <a:ln>
            <a:noFill/>
          </a:ln>
          <a:effectLst>
            <a:softEdge rad="112500"/>
          </a:effectLst>
        </p:spPr>
      </p:pic>
      <p:sp>
        <p:nvSpPr>
          <p:cNvPr id="8" name="AutoShape 2" descr="Résultats de recherche d'images pour « la théorie du K.O. »"/>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sp>
        <p:nvSpPr>
          <p:cNvPr id="9" name="AutoShape 4" descr="Résultats de recherche d'images pour « la théorie du K.O. »"/>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xmlns="">
                <a:solidFill>
                  <a:srgbClr val="FFFFFF"/>
                </a:solidFill>
              </a14:hiddenFill>
            </a:ext>
          </a:extLst>
        </p:spPr>
        <p:txBody>
          <a:bodyPr vert="horz" wrap="square" lIns="91440" tIns="45720" rIns="91440" bIns="45720" numCol="1" anchor="t" anchorCtr="0" compatLnSpc="1">
            <a:prstTxWarp prst="textNoShape">
              <a:avLst/>
            </a:prstTxWarp>
          </a:bodyPr>
          <a:lstStyle/>
          <a:p>
            <a:endParaRPr lang="fr-CA"/>
          </a:p>
        </p:txBody>
      </p:sp>
      <p:pic>
        <p:nvPicPr>
          <p:cNvPr id="1029" name="Picture 5"/>
          <p:cNvPicPr>
            <a:picLocks noChangeAspect="1" noChangeArrowheads="1"/>
          </p:cNvPicPr>
          <p:nvPr/>
        </p:nvPicPr>
        <p:blipFill>
          <a:blip r:embed="rId4" cstate="print">
            <a:extLst>
              <a:ext uri="{BEBA8EAE-BF5A-486C-A8C5-ECC9F3942E4B}">
                <a14:imgProps xmlns:a14="http://schemas.microsoft.com/office/drawing/2010/main" xmlns="">
                  <a14:imgLayer r:embed="rId5">
                    <a14:imgEffect>
                      <a14:saturation sat="0"/>
                    </a14:imgEffect>
                  </a14:imgLayer>
                </a14:imgProps>
              </a:ext>
              <a:ext uri="{28A0092B-C50C-407E-A947-70E740481C1C}">
                <a14:useLocalDpi xmlns:a14="http://schemas.microsoft.com/office/drawing/2010/main" xmlns="" val="0"/>
              </a:ext>
            </a:extLst>
          </a:blip>
          <a:srcRect/>
          <a:stretch>
            <a:fillRect/>
          </a:stretch>
        </p:blipFill>
        <p:spPr bwMode="auto">
          <a:xfrm>
            <a:off x="6007634" y="2645594"/>
            <a:ext cx="2542766" cy="1423949"/>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10" name="ZoneTexte 9"/>
          <p:cNvSpPr txBox="1"/>
          <p:nvPr/>
        </p:nvSpPr>
        <p:spPr>
          <a:xfrm>
            <a:off x="839825" y="5445224"/>
            <a:ext cx="7784033" cy="954107"/>
          </a:xfrm>
          <a:prstGeom prst="rect">
            <a:avLst/>
          </a:prstGeom>
          <a:noFill/>
        </p:spPr>
        <p:txBody>
          <a:bodyPr wrap="square" rtlCol="0">
            <a:spAutoFit/>
          </a:bodyPr>
          <a:lstStyle/>
          <a:p>
            <a:pPr algn="ctr"/>
            <a:r>
              <a:rPr lang="fr-CA" sz="1100" dirty="0" smtClean="0">
                <a:solidFill>
                  <a:srgbClr val="7030A0"/>
                </a:solidFill>
              </a:rPr>
              <a:t>dans le cadre du</a:t>
            </a:r>
          </a:p>
          <a:p>
            <a:pPr algn="ctr"/>
            <a:r>
              <a:rPr lang="fr-CA" sz="1100" dirty="0" smtClean="0">
                <a:solidFill>
                  <a:srgbClr val="7030A0"/>
                </a:solidFill>
              </a:rPr>
              <a:t>3e </a:t>
            </a:r>
            <a:r>
              <a:rPr lang="fr-CA" sz="1100" dirty="0">
                <a:solidFill>
                  <a:srgbClr val="7030A0"/>
                </a:solidFill>
              </a:rPr>
              <a:t>Rendez-vous national en santé et bien-être des </a:t>
            </a:r>
            <a:r>
              <a:rPr lang="fr-CA" sz="1100" dirty="0" smtClean="0">
                <a:solidFill>
                  <a:srgbClr val="7030A0"/>
                </a:solidFill>
              </a:rPr>
              <a:t>hommes</a:t>
            </a:r>
          </a:p>
          <a:p>
            <a:pPr algn="ctr"/>
            <a:r>
              <a:rPr lang="fr-CA" sz="1200" b="1" dirty="0" smtClean="0">
                <a:solidFill>
                  <a:srgbClr val="7030A0"/>
                </a:solidFill>
              </a:rPr>
              <a:t>Vers une stratégie nationale en santé et bien-être des hommes</a:t>
            </a:r>
          </a:p>
          <a:p>
            <a:pPr algn="ctr"/>
            <a:endParaRPr lang="fr-CA" sz="1100" dirty="0" smtClean="0">
              <a:solidFill>
                <a:srgbClr val="7030A0"/>
              </a:solidFill>
            </a:endParaRPr>
          </a:p>
          <a:p>
            <a:pPr algn="ctr"/>
            <a:r>
              <a:rPr lang="fr-CA" sz="1100" dirty="0" smtClean="0">
                <a:solidFill>
                  <a:srgbClr val="7030A0"/>
                </a:solidFill>
              </a:rPr>
              <a:t>Québec, le 20 avril 2017</a:t>
            </a:r>
          </a:p>
        </p:txBody>
      </p:sp>
    </p:spTree>
    <p:extLst>
      <p:ext uri="{BB962C8B-B14F-4D97-AF65-F5344CB8AC3E}">
        <p14:creationId xmlns:p14="http://schemas.microsoft.com/office/powerpoint/2010/main" xmlns="" val="3983445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772816"/>
            <a:ext cx="6984776" cy="3312368"/>
          </a:xfrm>
        </p:spPr>
        <p:style>
          <a:lnRef idx="0">
            <a:schemeClr val="accent3"/>
          </a:lnRef>
          <a:fillRef idx="3">
            <a:schemeClr val="accent3"/>
          </a:fillRef>
          <a:effectRef idx="3">
            <a:schemeClr val="accent3"/>
          </a:effectRef>
          <a:fontRef idx="minor">
            <a:schemeClr val="lt1"/>
          </a:fontRef>
        </p:style>
        <p:txBody>
          <a:bodyPr>
            <a:noAutofit/>
          </a:bodyPr>
          <a:lstStyle/>
          <a:p>
            <a:r>
              <a:rPr lang="fr-CA" sz="3200" b="1" dirty="0" smtClean="0">
                <a:solidFill>
                  <a:schemeClr val="tx1"/>
                </a:solidFill>
              </a:rPr>
              <a:t>Une dimension scientifique</a:t>
            </a:r>
            <a:r>
              <a:rPr lang="fr-CA" sz="3200" b="1" dirty="0" smtClean="0"/>
              <a:t/>
            </a:r>
            <a:br>
              <a:rPr lang="fr-CA" sz="3200" b="1" dirty="0" smtClean="0"/>
            </a:br>
            <a:r>
              <a:rPr lang="fr-CA" sz="3200" b="1" dirty="0"/>
              <a:t/>
            </a:r>
            <a:br>
              <a:rPr lang="fr-CA" sz="3200" b="1" dirty="0"/>
            </a:br>
            <a:r>
              <a:rPr lang="fr-CA" sz="3200" b="1" dirty="0" smtClean="0"/>
              <a:t>Le peu de </a:t>
            </a:r>
            <a:br>
              <a:rPr lang="fr-CA" sz="3200" b="1" dirty="0" smtClean="0"/>
            </a:br>
            <a:r>
              <a:rPr lang="fr-CA" sz="3200" b="1" dirty="0" smtClean="0"/>
              <a:t>connaissances scientifiques</a:t>
            </a:r>
            <a:br>
              <a:rPr lang="fr-CA" sz="3200" b="1" dirty="0" smtClean="0"/>
            </a:br>
            <a:r>
              <a:rPr lang="fr-CA" sz="3200" b="1" dirty="0" smtClean="0"/>
              <a:t>existantes sur le sujet</a:t>
            </a:r>
          </a:p>
        </p:txBody>
      </p:sp>
    </p:spTree>
    <p:extLst>
      <p:ext uri="{BB962C8B-B14F-4D97-AF65-F5344CB8AC3E}">
        <p14:creationId xmlns:p14="http://schemas.microsoft.com/office/powerpoint/2010/main" xmlns="" val="31108220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Espace réservé du contenu 8"/>
          <p:cNvGraphicFramePr>
            <a:graphicFrameLocks noGrp="1"/>
          </p:cNvGraphicFramePr>
          <p:nvPr>
            <p:ph idx="1"/>
            <p:extLst>
              <p:ext uri="{D42A27DB-BD31-4B8C-83A1-F6EECF244321}">
                <p14:modId xmlns:p14="http://schemas.microsoft.com/office/powerpoint/2010/main" xmlns="" val="2258558923"/>
              </p:ext>
            </p:extLst>
          </p:nvPr>
        </p:nvGraphicFramePr>
        <p:xfrm>
          <a:off x="457200" y="332656"/>
          <a:ext cx="8229600" cy="62646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Rectangle à coins arrondis 3"/>
          <p:cNvSpPr/>
          <p:nvPr/>
        </p:nvSpPr>
        <p:spPr>
          <a:xfrm>
            <a:off x="1763688" y="2420888"/>
            <a:ext cx="3240360" cy="2398072"/>
          </a:xfrm>
          <a:prstGeom prst="wedgeRoundRectCallout">
            <a:avLst>
              <a:gd name="adj1" fmla="val -44616"/>
              <a:gd name="adj2" fmla="val 67086"/>
              <a:gd name="adj3" fmla="val 16667"/>
            </a:avLst>
          </a:prstGeom>
        </p:spPr>
        <p:style>
          <a:lnRef idx="1">
            <a:schemeClr val="accent5"/>
          </a:lnRef>
          <a:fillRef idx="2">
            <a:schemeClr val="accent5"/>
          </a:fillRef>
          <a:effectRef idx="1">
            <a:schemeClr val="accent5"/>
          </a:effectRef>
          <a:fontRef idx="minor">
            <a:schemeClr val="dk1"/>
          </a:fontRef>
        </p:style>
        <p:txBody>
          <a:bodyPr rtlCol="0" anchor="ctr"/>
          <a:lstStyle/>
          <a:p>
            <a:pPr algn="just"/>
            <a:r>
              <a:rPr lang="fr-CA" sz="1400" b="1" dirty="0"/>
              <a:t>Les hommes sont socialisés pour projeter la force, l'individualité, l'autonomie, la domination, le stoïcisme et l'agression physique, et d'éviter les manifestations d'émotion ou d'une vulnérabilité qui pourrait être interprété comme une faiblesse. Ces orientations culturelles et opportunités </a:t>
            </a:r>
            <a:r>
              <a:rPr lang="fr-CA" sz="1400" b="1" dirty="0" smtClean="0"/>
              <a:t>structurelles se </a:t>
            </a:r>
            <a:r>
              <a:rPr lang="fr-CA" sz="1400" b="1" dirty="0"/>
              <a:t>combinent pour accroître les risques pour la santé.(</a:t>
            </a:r>
            <a:r>
              <a:rPr lang="fr-CA" sz="1400" b="1" dirty="0">
                <a:solidFill>
                  <a:schemeClr val="tx1"/>
                </a:solidFill>
              </a:rPr>
              <a:t>Williams, </a:t>
            </a:r>
            <a:r>
              <a:rPr lang="fr-CA" sz="1400" b="1" dirty="0" smtClean="0">
                <a:solidFill>
                  <a:schemeClr val="tx1"/>
                </a:solidFill>
              </a:rPr>
              <a:t>2003</a:t>
            </a:r>
            <a:r>
              <a:rPr lang="fr-CA" sz="1400" b="1" dirty="0" smtClean="0"/>
              <a:t>)</a:t>
            </a:r>
            <a:endParaRPr lang="fr-CA" sz="1400" b="1" dirty="0"/>
          </a:p>
        </p:txBody>
      </p:sp>
    </p:spTree>
    <p:extLst>
      <p:ext uri="{BB962C8B-B14F-4D97-AF65-F5344CB8AC3E}">
        <p14:creationId xmlns:p14="http://schemas.microsoft.com/office/powerpoint/2010/main" xmlns="" val="131030293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graphicEl>
                                              <a:dgm id="{DBC3E271-7BBC-4BF3-8700-A629AF12F8C5}"/>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graphicEl>
                                              <a:dgm id="{A0860C30-B9F3-41EF-A0A7-DB965B8F6477}"/>
                                            </p:graphic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graphicEl>
                                              <a:dgm id="{48DE7B67-D01D-447C-838D-AB2B59629A40}"/>
                                            </p:graphic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graphicEl>
                                              <a:dgm id="{5380F6A8-B98E-4A91-8493-4F2411B0DF3F}"/>
                                            </p:graphic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fade">
                                      <p:cBhvr>
                                        <p:cTn id="23" dur="1000"/>
                                        <p:tgtEl>
                                          <p:spTgt spid="4"/>
                                        </p:tgtEl>
                                      </p:cBhvr>
                                    </p:animEffect>
                                    <p:anim calcmode="lin" valueType="num">
                                      <p:cBhvr>
                                        <p:cTn id="24" dur="1000" fill="hold"/>
                                        <p:tgtEl>
                                          <p:spTgt spid="4"/>
                                        </p:tgtEl>
                                        <p:attrNameLst>
                                          <p:attrName>ppt_x</p:attrName>
                                        </p:attrNameLst>
                                      </p:cBhvr>
                                      <p:tavLst>
                                        <p:tav tm="0">
                                          <p:val>
                                            <p:strVal val="#ppt_x"/>
                                          </p:val>
                                        </p:tav>
                                        <p:tav tm="100000">
                                          <p:val>
                                            <p:strVal val="#ppt_x"/>
                                          </p:val>
                                        </p:tav>
                                      </p:tavLst>
                                    </p:anim>
                                    <p:anim calcmode="lin" valueType="num">
                                      <p:cBhvr>
                                        <p:cTn id="25"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lvlOne"/>
        </p:bldSub>
      </p:bldGraphic>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204864"/>
            <a:ext cx="6264696" cy="1800200"/>
          </a:xfrm>
        </p:spPr>
        <p:style>
          <a:lnRef idx="1">
            <a:schemeClr val="dk1"/>
          </a:lnRef>
          <a:fillRef idx="1002">
            <a:schemeClr val="lt1"/>
          </a:fillRef>
          <a:effectRef idx="1">
            <a:schemeClr val="dk1"/>
          </a:effectRef>
          <a:fontRef idx="minor">
            <a:schemeClr val="dk1"/>
          </a:fontRef>
        </p:style>
        <p:txBody>
          <a:bodyPr>
            <a:noAutofit/>
          </a:bodyPr>
          <a:lstStyle/>
          <a:p>
            <a:r>
              <a:rPr lang="fr-CA" sz="2400" b="1" dirty="0"/>
              <a:t>Quelle était la question  de départ et quelle méthode  a été utilisée pour y répondre ?</a:t>
            </a:r>
          </a:p>
        </p:txBody>
      </p:sp>
      <p:sp>
        <p:nvSpPr>
          <p:cNvPr id="4" name="Rectangle à coins arrondis 3"/>
          <p:cNvSpPr/>
          <p:nvPr/>
        </p:nvSpPr>
        <p:spPr>
          <a:xfrm>
            <a:off x="3959002" y="192585"/>
            <a:ext cx="3600400" cy="1652239"/>
          </a:xfrm>
          <a:prstGeom prst="wedgeRoundRectCallout">
            <a:avLst>
              <a:gd name="adj1" fmla="val -62818"/>
              <a:gd name="adj2" fmla="val 103589"/>
              <a:gd name="adj3" fmla="val 16667"/>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CA" sz="2200" b="1" dirty="0" smtClean="0"/>
              <a:t>L’expérience de pauvreté </a:t>
            </a:r>
          </a:p>
          <a:p>
            <a:pPr algn="ctr"/>
            <a:r>
              <a:rPr lang="fr-CA" sz="2200" b="1" dirty="0" smtClean="0"/>
              <a:t>vécue par des hommes </a:t>
            </a:r>
          </a:p>
          <a:p>
            <a:pPr algn="ctr"/>
            <a:r>
              <a:rPr lang="fr-CA" sz="2200" b="1" dirty="0" smtClean="0"/>
              <a:t>est-elle influencée par leur socialisation de genre ?</a:t>
            </a:r>
          </a:p>
        </p:txBody>
      </p:sp>
      <p:sp>
        <p:nvSpPr>
          <p:cNvPr id="6" name="Rectangle à coins arrondis 5"/>
          <p:cNvSpPr/>
          <p:nvPr/>
        </p:nvSpPr>
        <p:spPr>
          <a:xfrm>
            <a:off x="539552" y="4581128"/>
            <a:ext cx="5616624" cy="1944216"/>
          </a:xfrm>
          <a:prstGeom prst="wedgeRoundRectCallout">
            <a:avLst>
              <a:gd name="adj1" fmla="val 51351"/>
              <a:gd name="adj2" fmla="val -109082"/>
              <a:gd name="adj3" fmla="val 16667"/>
            </a:avLst>
          </a:prstGeom>
        </p:spPr>
        <p:style>
          <a:lnRef idx="1">
            <a:schemeClr val="accent2"/>
          </a:lnRef>
          <a:fillRef idx="2">
            <a:schemeClr val="accent2"/>
          </a:fillRef>
          <a:effectRef idx="1">
            <a:schemeClr val="accent2"/>
          </a:effectRef>
          <a:fontRef idx="minor">
            <a:schemeClr val="dk1"/>
          </a:fontRef>
        </p:style>
        <p:txBody>
          <a:bodyPr rtlCol="0" anchor="ctr"/>
          <a:lstStyle/>
          <a:p>
            <a:pPr algn="ctr">
              <a:lnSpc>
                <a:spcPct val="115000"/>
              </a:lnSpc>
            </a:pPr>
            <a:r>
              <a:rPr lang="fr-CA" b="1" dirty="0">
                <a:ea typeface="Calibri"/>
                <a:cs typeface="Times New Roman"/>
              </a:rPr>
              <a:t>Méthode d’analyse</a:t>
            </a:r>
            <a:endParaRPr lang="fr-CA" dirty="0">
              <a:ea typeface="Calibri"/>
              <a:cs typeface="Times New Roman"/>
            </a:endParaRPr>
          </a:p>
          <a:p>
            <a:pPr algn="ctr">
              <a:lnSpc>
                <a:spcPct val="115000"/>
              </a:lnSpc>
            </a:pPr>
            <a:r>
              <a:rPr lang="fr-CA" sz="1600" dirty="0">
                <a:ea typeface="Calibri"/>
                <a:cs typeface="Times New Roman"/>
              </a:rPr>
              <a:t>Une analyse qualitative par catégories </a:t>
            </a:r>
            <a:r>
              <a:rPr lang="fr-CA" sz="1600" dirty="0" err="1">
                <a:ea typeface="Calibri"/>
                <a:cs typeface="Times New Roman"/>
              </a:rPr>
              <a:t>conceptualisantes</a:t>
            </a:r>
            <a:r>
              <a:rPr lang="fr-CA" sz="1600" dirty="0">
                <a:ea typeface="Calibri"/>
                <a:cs typeface="Times New Roman"/>
              </a:rPr>
              <a:t> </a:t>
            </a:r>
          </a:p>
          <a:p>
            <a:pPr algn="ctr">
              <a:lnSpc>
                <a:spcPct val="115000"/>
              </a:lnSpc>
            </a:pPr>
            <a:r>
              <a:rPr lang="fr-CA" sz="1600" b="1" dirty="0">
                <a:ea typeface="Calibri"/>
                <a:cs typeface="Times New Roman"/>
              </a:rPr>
              <a:t>de Paillé et </a:t>
            </a:r>
            <a:r>
              <a:rPr lang="fr-CA" sz="1600" b="1" dirty="0" err="1">
                <a:ea typeface="Calibri"/>
                <a:cs typeface="Times New Roman"/>
              </a:rPr>
              <a:t>Mucchieli</a:t>
            </a:r>
            <a:r>
              <a:rPr lang="fr-CA" sz="1600" b="1" dirty="0">
                <a:ea typeface="Calibri"/>
                <a:cs typeface="Times New Roman"/>
              </a:rPr>
              <a:t> (2012) </a:t>
            </a:r>
          </a:p>
          <a:p>
            <a:pPr algn="ctr">
              <a:lnSpc>
                <a:spcPct val="115000"/>
              </a:lnSpc>
            </a:pPr>
            <a:r>
              <a:rPr lang="fr-CA" dirty="0">
                <a:ea typeface="Calibri"/>
                <a:cs typeface="Times New Roman"/>
              </a:rPr>
              <a:t>inspirée de la théorisation ancrée (</a:t>
            </a:r>
            <a:r>
              <a:rPr lang="fr-CA" i="1" dirty="0" err="1">
                <a:ea typeface="Calibri"/>
                <a:cs typeface="Times New Roman"/>
              </a:rPr>
              <a:t>grounded</a:t>
            </a:r>
            <a:r>
              <a:rPr lang="fr-CA" i="1" dirty="0">
                <a:ea typeface="Calibri"/>
                <a:cs typeface="Times New Roman"/>
              </a:rPr>
              <a:t> </a:t>
            </a:r>
            <a:r>
              <a:rPr lang="fr-CA" i="1" dirty="0" err="1">
                <a:ea typeface="Calibri"/>
                <a:cs typeface="Times New Roman"/>
              </a:rPr>
              <a:t>theory</a:t>
            </a:r>
            <a:r>
              <a:rPr lang="fr-CA" i="1" dirty="0">
                <a:ea typeface="Calibri"/>
                <a:cs typeface="Times New Roman"/>
              </a:rPr>
              <a:t>)</a:t>
            </a:r>
          </a:p>
          <a:p>
            <a:pPr algn="ctr">
              <a:lnSpc>
                <a:spcPct val="115000"/>
              </a:lnSpc>
            </a:pPr>
            <a:r>
              <a:rPr lang="fr-CA" sz="1200" dirty="0">
                <a:ea typeface="Calibri"/>
                <a:cs typeface="Times New Roman"/>
              </a:rPr>
              <a:t>(</a:t>
            </a:r>
            <a:r>
              <a:rPr lang="de-DE" sz="1200" dirty="0">
                <a:ea typeface="Calibri"/>
                <a:cs typeface="Times New Roman"/>
              </a:rPr>
              <a:t>Glaser &amp; </a:t>
            </a:r>
            <a:r>
              <a:rPr lang="de-DE" sz="1200" dirty="0" err="1">
                <a:ea typeface="Calibri"/>
                <a:cs typeface="Times New Roman"/>
              </a:rPr>
              <a:t>Strauss</a:t>
            </a:r>
            <a:r>
              <a:rPr lang="de-DE" sz="1200" dirty="0">
                <a:ea typeface="Calibri"/>
                <a:cs typeface="Times New Roman"/>
              </a:rPr>
              <a:t>, 1967, </a:t>
            </a:r>
            <a:r>
              <a:rPr lang="de-DE" sz="1200" dirty="0" err="1">
                <a:ea typeface="Calibri"/>
                <a:cs typeface="Times New Roman"/>
              </a:rPr>
              <a:t>Strauss</a:t>
            </a:r>
            <a:r>
              <a:rPr lang="de-DE" sz="1200" dirty="0">
                <a:ea typeface="Calibri"/>
                <a:cs typeface="Times New Roman"/>
              </a:rPr>
              <a:t> &amp; Corbin, 2004; </a:t>
            </a:r>
            <a:r>
              <a:rPr lang="de-DE" sz="1200" dirty="0" err="1">
                <a:ea typeface="Calibri"/>
                <a:cs typeface="Times New Roman"/>
              </a:rPr>
              <a:t>Charrmaz</a:t>
            </a:r>
            <a:r>
              <a:rPr lang="de-DE" sz="1200" dirty="0">
                <a:ea typeface="Calibri"/>
                <a:cs typeface="Times New Roman"/>
              </a:rPr>
              <a:t>, 2006; Clark, 2005 </a:t>
            </a:r>
            <a:r>
              <a:rPr lang="fr-CA" sz="1200" dirty="0">
                <a:ea typeface="Calibri"/>
                <a:cs typeface="Times New Roman"/>
              </a:rPr>
              <a:t>)</a:t>
            </a:r>
          </a:p>
        </p:txBody>
      </p:sp>
    </p:spTree>
    <p:extLst>
      <p:ext uri="{BB962C8B-B14F-4D97-AF65-F5344CB8AC3E}">
        <p14:creationId xmlns:p14="http://schemas.microsoft.com/office/powerpoint/2010/main" xmlns="" val="297212985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2"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6"/>
                                        </p:tgtEl>
                                        <p:attrNameLst>
                                          <p:attrName>style.visibility</p:attrName>
                                        </p:attrNameLst>
                                      </p:cBhvr>
                                      <p:to>
                                        <p:strVal val="visible"/>
                                      </p:to>
                                    </p:set>
                                    <p:animEffect transition="in" filter="fade">
                                      <p:cBhvr>
                                        <p:cTn id="18" dur="1000"/>
                                        <p:tgtEl>
                                          <p:spTgt spid="6"/>
                                        </p:tgtEl>
                                      </p:cBhvr>
                                    </p:animEffect>
                                    <p:anim calcmode="lin" valueType="num">
                                      <p:cBhvr>
                                        <p:cTn id="19" dur="1000" fill="hold"/>
                                        <p:tgtEl>
                                          <p:spTgt spid="6"/>
                                        </p:tgtEl>
                                        <p:attrNameLst>
                                          <p:attrName>ppt_x</p:attrName>
                                        </p:attrNameLst>
                                      </p:cBhvr>
                                      <p:tavLst>
                                        <p:tav tm="0">
                                          <p:val>
                                            <p:strVal val="#ppt_x"/>
                                          </p:val>
                                        </p:tav>
                                        <p:tav tm="100000">
                                          <p:val>
                                            <p:strVal val="#ppt_x"/>
                                          </p:val>
                                        </p:tav>
                                      </p:tavLst>
                                    </p:anim>
                                    <p:anim calcmode="lin" valueType="num">
                                      <p:cBhvr>
                                        <p:cTn id="20"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1" name="Connecteur droit 20"/>
          <p:cNvCxnSpPr>
            <a:stCxn id="7" idx="1"/>
          </p:cNvCxnSpPr>
          <p:nvPr/>
        </p:nvCxnSpPr>
        <p:spPr>
          <a:xfrm flipH="1" flipV="1">
            <a:off x="4364965" y="3992666"/>
            <a:ext cx="1398727" cy="1656184"/>
          </a:xfrm>
          <a:prstGeom prst="line">
            <a:avLst/>
          </a:prstGeom>
        </p:spPr>
        <p:style>
          <a:lnRef idx="2">
            <a:schemeClr val="accent1"/>
          </a:lnRef>
          <a:fillRef idx="0">
            <a:schemeClr val="accent1"/>
          </a:fillRef>
          <a:effectRef idx="1">
            <a:schemeClr val="accent1"/>
          </a:effectRef>
          <a:fontRef idx="minor">
            <a:schemeClr val="tx1"/>
          </a:fontRef>
        </p:style>
      </p:cxnSp>
      <p:cxnSp>
        <p:nvCxnSpPr>
          <p:cNvPr id="11" name="Connecteur droit 10"/>
          <p:cNvCxnSpPr/>
          <p:nvPr/>
        </p:nvCxnSpPr>
        <p:spPr>
          <a:xfrm flipV="1">
            <a:off x="2972648" y="3992666"/>
            <a:ext cx="1470624" cy="1570720"/>
          </a:xfrm>
          <a:prstGeom prst="line">
            <a:avLst/>
          </a:prstGeom>
        </p:spPr>
        <p:style>
          <a:lnRef idx="2">
            <a:schemeClr val="accent1"/>
          </a:lnRef>
          <a:fillRef idx="0">
            <a:schemeClr val="accent1"/>
          </a:fillRef>
          <a:effectRef idx="1">
            <a:schemeClr val="accent1"/>
          </a:effectRef>
          <a:fontRef idx="minor">
            <a:schemeClr val="tx1"/>
          </a:fontRef>
        </p:style>
      </p:cxnSp>
      <p:cxnSp>
        <p:nvCxnSpPr>
          <p:cNvPr id="15" name="Connecteur droit 14"/>
          <p:cNvCxnSpPr/>
          <p:nvPr/>
        </p:nvCxnSpPr>
        <p:spPr>
          <a:xfrm flipV="1">
            <a:off x="4443272" y="2290756"/>
            <a:ext cx="1289845" cy="1701910"/>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Connecteur droit 8"/>
          <p:cNvCxnSpPr>
            <a:stCxn id="4" idx="3"/>
          </p:cNvCxnSpPr>
          <p:nvPr/>
        </p:nvCxnSpPr>
        <p:spPr>
          <a:xfrm>
            <a:off x="2910351" y="2434771"/>
            <a:ext cx="1532921" cy="1557895"/>
          </a:xfrm>
          <a:prstGeom prst="line">
            <a:avLst/>
          </a:prstGeom>
        </p:spPr>
        <p:style>
          <a:lnRef idx="2">
            <a:schemeClr val="accent1"/>
          </a:lnRef>
          <a:fillRef idx="0">
            <a:schemeClr val="accent1"/>
          </a:fillRef>
          <a:effectRef idx="1">
            <a:schemeClr val="accent1"/>
          </a:effectRef>
          <a:fontRef idx="minor">
            <a:schemeClr val="tx1"/>
          </a:fontRef>
        </p:style>
      </p:cxnSp>
      <p:sp>
        <p:nvSpPr>
          <p:cNvPr id="2" name="Titre 1"/>
          <p:cNvSpPr>
            <a:spLocks noGrp="1"/>
          </p:cNvSpPr>
          <p:nvPr>
            <p:ph type="title"/>
          </p:nvPr>
        </p:nvSpPr>
        <p:spPr>
          <a:xfrm>
            <a:off x="3347864" y="212930"/>
            <a:ext cx="2190815" cy="864096"/>
          </a:xfrm>
        </p:spPr>
        <p:style>
          <a:lnRef idx="1">
            <a:schemeClr val="accent1"/>
          </a:lnRef>
          <a:fillRef idx="2">
            <a:schemeClr val="accent1"/>
          </a:fillRef>
          <a:effectRef idx="1">
            <a:schemeClr val="accent1"/>
          </a:effectRef>
          <a:fontRef idx="minor">
            <a:schemeClr val="dk1"/>
          </a:fontRef>
        </p:style>
        <p:txBody>
          <a:bodyPr>
            <a:noAutofit/>
          </a:bodyPr>
          <a:lstStyle/>
          <a:p>
            <a:r>
              <a:rPr lang="fr-CA" sz="2400" b="1" dirty="0" smtClean="0"/>
              <a:t/>
            </a:r>
            <a:br>
              <a:rPr lang="fr-CA" sz="2400" b="1" dirty="0" smtClean="0"/>
            </a:br>
            <a:r>
              <a:rPr lang="fr-CA" sz="2400" b="1" dirty="0" smtClean="0"/>
              <a:t>ÉCHANTILLON </a:t>
            </a:r>
            <a:br>
              <a:rPr lang="fr-CA" sz="2400" b="1" dirty="0" smtClean="0"/>
            </a:br>
            <a:endParaRPr lang="fr-CA" sz="3200" dirty="0"/>
          </a:p>
        </p:txBody>
      </p:sp>
      <p:sp>
        <p:nvSpPr>
          <p:cNvPr id="3" name="Ellipse 2"/>
          <p:cNvSpPr/>
          <p:nvPr/>
        </p:nvSpPr>
        <p:spPr>
          <a:xfrm>
            <a:off x="3367865" y="3344594"/>
            <a:ext cx="2150813" cy="129614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sz="2400" dirty="0" smtClean="0"/>
              <a:t>17 entrevues</a:t>
            </a:r>
            <a:endParaRPr lang="fr-CA" sz="2400" dirty="0"/>
          </a:p>
        </p:txBody>
      </p:sp>
      <p:sp>
        <p:nvSpPr>
          <p:cNvPr id="4" name="Rectangle à coins arrondis 3"/>
          <p:cNvSpPr/>
          <p:nvPr/>
        </p:nvSpPr>
        <p:spPr>
          <a:xfrm>
            <a:off x="390071" y="1426659"/>
            <a:ext cx="2520280" cy="2016224"/>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fr-CA" dirty="0" smtClean="0"/>
              <a:t>Âge</a:t>
            </a:r>
          </a:p>
          <a:p>
            <a:pPr algn="ctr"/>
            <a:endParaRPr lang="fr-CA" dirty="0"/>
          </a:p>
          <a:p>
            <a:r>
              <a:rPr lang="fr-CA" dirty="0" smtClean="0"/>
              <a:t>Moins de 29 ans:  	2</a:t>
            </a:r>
          </a:p>
          <a:p>
            <a:r>
              <a:rPr lang="fr-CA" dirty="0" smtClean="0"/>
              <a:t>30-44 ans : 	4</a:t>
            </a:r>
          </a:p>
          <a:p>
            <a:r>
              <a:rPr lang="fr-CA" dirty="0" smtClean="0"/>
              <a:t>45-59 ans: 	10</a:t>
            </a:r>
          </a:p>
          <a:p>
            <a:r>
              <a:rPr lang="fr-CA" dirty="0" smtClean="0"/>
              <a:t>60 ans et + :	1</a:t>
            </a:r>
            <a:endParaRPr lang="fr-CA" dirty="0"/>
          </a:p>
        </p:txBody>
      </p:sp>
      <p:sp>
        <p:nvSpPr>
          <p:cNvPr id="5" name="Rectangle à coins arrondis 4"/>
          <p:cNvSpPr/>
          <p:nvPr/>
        </p:nvSpPr>
        <p:spPr>
          <a:xfrm>
            <a:off x="5733117" y="1422008"/>
            <a:ext cx="2640924" cy="2016224"/>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fr-CA" dirty="0" smtClean="0"/>
              <a:t>Scolarité</a:t>
            </a:r>
          </a:p>
          <a:p>
            <a:pPr algn="ctr"/>
            <a:endParaRPr lang="fr-CA" dirty="0"/>
          </a:p>
          <a:p>
            <a:r>
              <a:rPr lang="fr-CA" dirty="0" smtClean="0"/>
              <a:t>Moins d’un sec. V :  13</a:t>
            </a:r>
          </a:p>
          <a:p>
            <a:r>
              <a:rPr lang="fr-CA" dirty="0" smtClean="0"/>
              <a:t>DEC : 		  2</a:t>
            </a:r>
          </a:p>
          <a:p>
            <a:r>
              <a:rPr lang="fr-CA" dirty="0" smtClean="0"/>
              <a:t>BAC : 	 	  2</a:t>
            </a:r>
          </a:p>
          <a:p>
            <a:endParaRPr lang="fr-CA" dirty="0" smtClean="0"/>
          </a:p>
        </p:txBody>
      </p:sp>
      <p:sp>
        <p:nvSpPr>
          <p:cNvPr id="6" name="Rectangle à coins arrondis 5"/>
          <p:cNvSpPr/>
          <p:nvPr/>
        </p:nvSpPr>
        <p:spPr>
          <a:xfrm>
            <a:off x="538759" y="4469382"/>
            <a:ext cx="2640924" cy="2016224"/>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fr-CA" dirty="0" smtClean="0"/>
              <a:t>Expérience de travail</a:t>
            </a:r>
          </a:p>
          <a:p>
            <a:pPr algn="ctr"/>
            <a:endParaRPr lang="fr-CA" dirty="0"/>
          </a:p>
          <a:p>
            <a:pPr algn="ctr"/>
            <a:r>
              <a:rPr lang="fr-CA" dirty="0" err="1" smtClean="0"/>
              <a:t>Nbre</a:t>
            </a:r>
            <a:r>
              <a:rPr lang="fr-CA" dirty="0" smtClean="0"/>
              <a:t> d’emplois</a:t>
            </a:r>
          </a:p>
          <a:p>
            <a:pPr algn="ctr"/>
            <a:r>
              <a:rPr lang="fr-CA" dirty="0" smtClean="0"/>
              <a:t>1 à 10</a:t>
            </a:r>
          </a:p>
          <a:p>
            <a:r>
              <a:rPr lang="fr-CA" dirty="0" err="1" smtClean="0"/>
              <a:t>Nbre</a:t>
            </a:r>
            <a:r>
              <a:rPr lang="fr-CA" dirty="0" smtClean="0"/>
              <a:t> d’années de travail</a:t>
            </a:r>
          </a:p>
          <a:p>
            <a:pPr algn="ctr"/>
            <a:r>
              <a:rPr lang="fr-CA" dirty="0" smtClean="0"/>
              <a:t>5 à 35 ans</a:t>
            </a:r>
          </a:p>
        </p:txBody>
      </p:sp>
      <p:sp>
        <p:nvSpPr>
          <p:cNvPr id="7" name="Rectangle à coins arrondis 6"/>
          <p:cNvSpPr/>
          <p:nvPr/>
        </p:nvSpPr>
        <p:spPr>
          <a:xfrm>
            <a:off x="5763692" y="4640738"/>
            <a:ext cx="2640924" cy="2016224"/>
          </a:xfrm>
          <a:prstGeom prst="roundRect">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fr-CA" dirty="0" smtClean="0"/>
              <a:t>Statut à l’aide sociale</a:t>
            </a:r>
          </a:p>
          <a:p>
            <a:pPr algn="ctr"/>
            <a:endParaRPr lang="fr-CA" dirty="0"/>
          </a:p>
          <a:p>
            <a:r>
              <a:rPr lang="fr-CA" dirty="0" smtClean="0"/>
              <a:t>Sans contrainte: 	10</a:t>
            </a:r>
          </a:p>
          <a:p>
            <a:r>
              <a:rPr lang="fr-CA" dirty="0" err="1" smtClean="0"/>
              <a:t>Cont</a:t>
            </a:r>
            <a:r>
              <a:rPr lang="fr-CA" dirty="0" smtClean="0"/>
              <a:t>. Temporaire:	 3 </a:t>
            </a:r>
          </a:p>
          <a:p>
            <a:r>
              <a:rPr lang="fr-CA" dirty="0" err="1" smtClean="0"/>
              <a:t>Cont</a:t>
            </a:r>
            <a:r>
              <a:rPr lang="fr-CA" dirty="0" smtClean="0"/>
              <a:t>. Sévère :	 3</a:t>
            </a:r>
          </a:p>
          <a:p>
            <a:r>
              <a:rPr lang="fr-CA" dirty="0" err="1" smtClean="0"/>
              <a:t>Séc</a:t>
            </a:r>
            <a:r>
              <a:rPr lang="fr-CA" dirty="0" smtClean="0"/>
              <a:t>. Vieillesse :         1</a:t>
            </a:r>
          </a:p>
        </p:txBody>
      </p:sp>
      <p:sp>
        <p:nvSpPr>
          <p:cNvPr id="8" name="Ellipse 7"/>
          <p:cNvSpPr/>
          <p:nvPr/>
        </p:nvSpPr>
        <p:spPr>
          <a:xfrm>
            <a:off x="467544" y="187367"/>
            <a:ext cx="2649842" cy="91181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lnSpc>
                <a:spcPts val="1200"/>
              </a:lnSpc>
            </a:pPr>
            <a:r>
              <a:rPr lang="fr-CA" sz="1200" dirty="0" smtClean="0"/>
              <a:t>Des données</a:t>
            </a:r>
          </a:p>
          <a:p>
            <a:pPr algn="ctr">
              <a:lnSpc>
                <a:spcPts val="1200"/>
              </a:lnSpc>
            </a:pPr>
            <a:r>
              <a:rPr lang="fr-CA" sz="1200" dirty="0" smtClean="0"/>
              <a:t>secondaires d’une recherche du CRÉMIS réalisée en 2006-2007</a:t>
            </a:r>
            <a:endParaRPr lang="fr-CA" sz="1200" dirty="0"/>
          </a:p>
        </p:txBody>
      </p:sp>
      <p:sp>
        <p:nvSpPr>
          <p:cNvPr id="13" name="Ellipse 12"/>
          <p:cNvSpPr/>
          <p:nvPr/>
        </p:nvSpPr>
        <p:spPr>
          <a:xfrm>
            <a:off x="5763692" y="261131"/>
            <a:ext cx="2950743" cy="767694"/>
          </a:xfrm>
          <a:prstGeom prst="ellipse">
            <a:avLst/>
          </a:prstGeom>
        </p:spPr>
        <p:style>
          <a:lnRef idx="1">
            <a:schemeClr val="dk1"/>
          </a:lnRef>
          <a:fillRef idx="2">
            <a:schemeClr val="dk1"/>
          </a:fillRef>
          <a:effectRef idx="1">
            <a:schemeClr val="dk1"/>
          </a:effectRef>
          <a:fontRef idx="minor">
            <a:schemeClr val="dk1"/>
          </a:fontRef>
        </p:style>
        <p:txBody>
          <a:bodyPr rtlCol="0" anchor="ctr"/>
          <a:lstStyle/>
          <a:p>
            <a:pPr algn="ctr">
              <a:lnSpc>
                <a:spcPts val="1200"/>
              </a:lnSpc>
            </a:pPr>
            <a:r>
              <a:rPr lang="fr-CA" sz="1200" dirty="0" smtClean="0"/>
              <a:t>40 entrevues réalisées à partir d’un guide d’entrevue à questions ouvertes </a:t>
            </a:r>
          </a:p>
        </p:txBody>
      </p:sp>
      <p:cxnSp>
        <p:nvCxnSpPr>
          <p:cNvPr id="12" name="Connecteur droit 11"/>
          <p:cNvCxnSpPr>
            <a:stCxn id="2" idx="1"/>
            <a:endCxn id="8" idx="6"/>
          </p:cNvCxnSpPr>
          <p:nvPr/>
        </p:nvCxnSpPr>
        <p:spPr>
          <a:xfrm flipH="1" flipV="1">
            <a:off x="3117386" y="643274"/>
            <a:ext cx="230478" cy="1704"/>
          </a:xfrm>
          <a:prstGeom prst="line">
            <a:avLst/>
          </a:prstGeom>
        </p:spPr>
        <p:style>
          <a:lnRef idx="2">
            <a:schemeClr val="dk1"/>
          </a:lnRef>
          <a:fillRef idx="0">
            <a:schemeClr val="dk1"/>
          </a:fillRef>
          <a:effectRef idx="1">
            <a:schemeClr val="dk1"/>
          </a:effectRef>
          <a:fontRef idx="minor">
            <a:schemeClr val="tx1"/>
          </a:fontRef>
        </p:style>
      </p:cxnSp>
      <p:cxnSp>
        <p:nvCxnSpPr>
          <p:cNvPr id="16" name="Connecteur droit 15"/>
          <p:cNvCxnSpPr>
            <a:stCxn id="2" idx="3"/>
            <a:endCxn id="13" idx="2"/>
          </p:cNvCxnSpPr>
          <p:nvPr/>
        </p:nvCxnSpPr>
        <p:spPr>
          <a:xfrm>
            <a:off x="5538679" y="644978"/>
            <a:ext cx="225013" cy="0"/>
          </a:xfrm>
          <a:prstGeom prst="line">
            <a:avLst/>
          </a:prstGeom>
        </p:spPr>
        <p:style>
          <a:lnRef idx="2">
            <a:schemeClr val="dk1"/>
          </a:lnRef>
          <a:fillRef idx="0">
            <a:schemeClr val="dk1"/>
          </a:fillRef>
          <a:effectRef idx="1">
            <a:schemeClr val="dk1"/>
          </a:effectRef>
          <a:fontRef idx="minor">
            <a:schemeClr val="tx1"/>
          </a:fontRef>
        </p:style>
      </p:cxnSp>
      <p:sp>
        <p:nvSpPr>
          <p:cNvPr id="19" name="Rectangle 18"/>
          <p:cNvSpPr/>
          <p:nvPr/>
        </p:nvSpPr>
        <p:spPr>
          <a:xfrm>
            <a:off x="3826737" y="1548735"/>
            <a:ext cx="1233069" cy="504058"/>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r>
              <a:rPr lang="fr-CA" dirty="0" smtClean="0"/>
              <a:t>27 entrevues</a:t>
            </a:r>
            <a:endParaRPr lang="fr-CA" dirty="0"/>
          </a:p>
        </p:txBody>
      </p:sp>
      <p:cxnSp>
        <p:nvCxnSpPr>
          <p:cNvPr id="22" name="Connecteur droit avec flèche 21"/>
          <p:cNvCxnSpPr>
            <a:stCxn id="2" idx="2"/>
            <a:endCxn id="19" idx="0"/>
          </p:cNvCxnSpPr>
          <p:nvPr/>
        </p:nvCxnSpPr>
        <p:spPr>
          <a:xfrm>
            <a:off x="4443272" y="1077026"/>
            <a:ext cx="0" cy="471709"/>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8" name="Connecteur droit avec flèche 27"/>
          <p:cNvCxnSpPr>
            <a:stCxn id="19" idx="2"/>
            <a:endCxn id="3" idx="0"/>
          </p:cNvCxnSpPr>
          <p:nvPr/>
        </p:nvCxnSpPr>
        <p:spPr>
          <a:xfrm>
            <a:off x="4443272" y="2052793"/>
            <a:ext cx="0" cy="129180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p14="http://schemas.microsoft.com/office/powerpoint/2010/main" xmlns="" val="137559831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animEffect transition="in" filter="fade">
                                      <p:cBhvr>
                                        <p:cTn id="11" dur="1000"/>
                                        <p:tgtEl>
                                          <p:spTgt spid="12"/>
                                        </p:tgtEl>
                                      </p:cBhvr>
                                    </p:animEffect>
                                    <p:anim calcmode="lin" valueType="num">
                                      <p:cBhvr>
                                        <p:cTn id="12" dur="1000" fill="hold"/>
                                        <p:tgtEl>
                                          <p:spTgt spid="12"/>
                                        </p:tgtEl>
                                        <p:attrNameLst>
                                          <p:attrName>ppt_x</p:attrName>
                                        </p:attrNameLst>
                                      </p:cBhvr>
                                      <p:tavLst>
                                        <p:tav tm="0">
                                          <p:val>
                                            <p:strVal val="#ppt_x"/>
                                          </p:val>
                                        </p:tav>
                                        <p:tav tm="100000">
                                          <p:val>
                                            <p:strVal val="#ppt_x"/>
                                          </p:val>
                                        </p:tav>
                                      </p:tavLst>
                                    </p:anim>
                                    <p:anim calcmode="lin" valueType="num">
                                      <p:cBhvr>
                                        <p:cTn id="13" dur="1000" fill="hold"/>
                                        <p:tgtEl>
                                          <p:spTgt spid="12"/>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1000"/>
                                        <p:tgtEl>
                                          <p:spTgt spid="8"/>
                                        </p:tgtEl>
                                      </p:cBhvr>
                                    </p:animEffect>
                                    <p:anim calcmode="lin" valueType="num">
                                      <p:cBhvr>
                                        <p:cTn id="17" dur="1000" fill="hold"/>
                                        <p:tgtEl>
                                          <p:spTgt spid="8"/>
                                        </p:tgtEl>
                                        <p:attrNameLst>
                                          <p:attrName>ppt_x</p:attrName>
                                        </p:attrNameLst>
                                      </p:cBhvr>
                                      <p:tavLst>
                                        <p:tav tm="0">
                                          <p:val>
                                            <p:strVal val="#ppt_x"/>
                                          </p:val>
                                        </p:tav>
                                        <p:tav tm="100000">
                                          <p:val>
                                            <p:strVal val="#ppt_x"/>
                                          </p:val>
                                        </p:tav>
                                      </p:tavLst>
                                    </p:anim>
                                    <p:anim calcmode="lin" valueType="num">
                                      <p:cBhvr>
                                        <p:cTn id="18"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47" presetClass="entr" presetSubtype="0" fill="hold" nodeType="click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par>
                                <p:cTn id="26" presetID="47" presetClass="entr" presetSubtype="0" fill="hold" grpId="0" nodeType="with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1"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anim calcmode="lin" valueType="num">
                                      <p:cBhvr additive="base">
                                        <p:cTn id="35" dur="500" fill="hold"/>
                                        <p:tgtEl>
                                          <p:spTgt spid="22"/>
                                        </p:tgtEl>
                                        <p:attrNameLst>
                                          <p:attrName>ppt_x</p:attrName>
                                        </p:attrNameLst>
                                      </p:cBhvr>
                                      <p:tavLst>
                                        <p:tav tm="0">
                                          <p:val>
                                            <p:strVal val="#ppt_x"/>
                                          </p:val>
                                        </p:tav>
                                        <p:tav tm="100000">
                                          <p:val>
                                            <p:strVal val="#ppt_x"/>
                                          </p:val>
                                        </p:tav>
                                      </p:tavLst>
                                    </p:anim>
                                    <p:anim calcmode="lin" valueType="num">
                                      <p:cBhvr additive="base">
                                        <p:cTn id="36" dur="500" fill="hold"/>
                                        <p:tgtEl>
                                          <p:spTgt spid="22"/>
                                        </p:tgtEl>
                                        <p:attrNameLst>
                                          <p:attrName>ppt_y</p:attrName>
                                        </p:attrNameLst>
                                      </p:cBhvr>
                                      <p:tavLst>
                                        <p:tav tm="0">
                                          <p:val>
                                            <p:strVal val="0-#ppt_h/2"/>
                                          </p:val>
                                        </p:tav>
                                        <p:tav tm="100000">
                                          <p:val>
                                            <p:strVal val="#ppt_y"/>
                                          </p:val>
                                        </p:tav>
                                      </p:tavLst>
                                    </p:anim>
                                  </p:childTnLst>
                                </p:cTn>
                              </p:par>
                              <p:par>
                                <p:cTn id="37" presetID="2" presetClass="entr" presetSubtype="1" fill="hold" grpId="0" nodeType="withEffect">
                                  <p:stCondLst>
                                    <p:cond delay="0"/>
                                  </p:stCondLst>
                                  <p:childTnLst>
                                    <p:set>
                                      <p:cBhvr>
                                        <p:cTn id="38" dur="1" fill="hold">
                                          <p:stCondLst>
                                            <p:cond delay="0"/>
                                          </p:stCondLst>
                                        </p:cTn>
                                        <p:tgtEl>
                                          <p:spTgt spid="19"/>
                                        </p:tgtEl>
                                        <p:attrNameLst>
                                          <p:attrName>style.visibility</p:attrName>
                                        </p:attrNameLst>
                                      </p:cBhvr>
                                      <p:to>
                                        <p:strVal val="visible"/>
                                      </p:to>
                                    </p:set>
                                    <p:anim calcmode="lin" valueType="num">
                                      <p:cBhvr additive="base">
                                        <p:cTn id="39" dur="500" fill="hold"/>
                                        <p:tgtEl>
                                          <p:spTgt spid="19"/>
                                        </p:tgtEl>
                                        <p:attrNameLst>
                                          <p:attrName>ppt_x</p:attrName>
                                        </p:attrNameLst>
                                      </p:cBhvr>
                                      <p:tavLst>
                                        <p:tav tm="0">
                                          <p:val>
                                            <p:strVal val="#ppt_x"/>
                                          </p:val>
                                        </p:tav>
                                        <p:tav tm="100000">
                                          <p:val>
                                            <p:strVal val="#ppt_x"/>
                                          </p:val>
                                        </p:tav>
                                      </p:tavLst>
                                    </p:anim>
                                    <p:anim calcmode="lin" valueType="num">
                                      <p:cBhvr additive="base">
                                        <p:cTn id="40" dur="500" fill="hold"/>
                                        <p:tgtEl>
                                          <p:spTgt spid="19"/>
                                        </p:tgtEl>
                                        <p:attrNameLst>
                                          <p:attrName>ppt_y</p:attrName>
                                        </p:attrNameLst>
                                      </p:cBhvr>
                                      <p:tavLst>
                                        <p:tav tm="0">
                                          <p:val>
                                            <p:strVal val="0-#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1" fill="hold" nodeType="clickEffect">
                                  <p:stCondLst>
                                    <p:cond delay="0"/>
                                  </p:stCondLst>
                                  <p:childTnLst>
                                    <p:set>
                                      <p:cBhvr>
                                        <p:cTn id="44" dur="1" fill="hold">
                                          <p:stCondLst>
                                            <p:cond delay="0"/>
                                          </p:stCondLst>
                                        </p:cTn>
                                        <p:tgtEl>
                                          <p:spTgt spid="28"/>
                                        </p:tgtEl>
                                        <p:attrNameLst>
                                          <p:attrName>style.visibility</p:attrName>
                                        </p:attrNameLst>
                                      </p:cBhvr>
                                      <p:to>
                                        <p:strVal val="visible"/>
                                      </p:to>
                                    </p:set>
                                    <p:anim calcmode="lin" valueType="num">
                                      <p:cBhvr additive="base">
                                        <p:cTn id="45" dur="500" fill="hold"/>
                                        <p:tgtEl>
                                          <p:spTgt spid="28"/>
                                        </p:tgtEl>
                                        <p:attrNameLst>
                                          <p:attrName>ppt_x</p:attrName>
                                        </p:attrNameLst>
                                      </p:cBhvr>
                                      <p:tavLst>
                                        <p:tav tm="0">
                                          <p:val>
                                            <p:strVal val="#ppt_x"/>
                                          </p:val>
                                        </p:tav>
                                        <p:tav tm="100000">
                                          <p:val>
                                            <p:strVal val="#ppt_x"/>
                                          </p:val>
                                        </p:tav>
                                      </p:tavLst>
                                    </p:anim>
                                    <p:anim calcmode="lin" valueType="num">
                                      <p:cBhvr additive="base">
                                        <p:cTn id="46" dur="500" fill="hold"/>
                                        <p:tgtEl>
                                          <p:spTgt spid="28"/>
                                        </p:tgtEl>
                                        <p:attrNameLst>
                                          <p:attrName>ppt_y</p:attrName>
                                        </p:attrNameLst>
                                      </p:cBhvr>
                                      <p:tavLst>
                                        <p:tav tm="0">
                                          <p:val>
                                            <p:strVal val="0-#ppt_h/2"/>
                                          </p:val>
                                        </p:tav>
                                        <p:tav tm="100000">
                                          <p:val>
                                            <p:strVal val="#ppt_y"/>
                                          </p:val>
                                        </p:tav>
                                      </p:tavLst>
                                    </p:anim>
                                  </p:childTnLst>
                                </p:cTn>
                              </p:par>
                              <p:par>
                                <p:cTn id="47" presetID="2" presetClass="entr" presetSubtype="1" fill="hold" grpId="0" nodeType="withEffect">
                                  <p:stCondLst>
                                    <p:cond delay="0"/>
                                  </p:stCondLst>
                                  <p:childTnLst>
                                    <p:set>
                                      <p:cBhvr>
                                        <p:cTn id="48" dur="1" fill="hold">
                                          <p:stCondLst>
                                            <p:cond delay="0"/>
                                          </p:stCondLst>
                                        </p:cTn>
                                        <p:tgtEl>
                                          <p:spTgt spid="3"/>
                                        </p:tgtEl>
                                        <p:attrNameLst>
                                          <p:attrName>style.visibility</p:attrName>
                                        </p:attrNameLst>
                                      </p:cBhvr>
                                      <p:to>
                                        <p:strVal val="visible"/>
                                      </p:to>
                                    </p:set>
                                    <p:anim calcmode="lin" valueType="num">
                                      <p:cBhvr additive="base">
                                        <p:cTn id="49" dur="500" fill="hold"/>
                                        <p:tgtEl>
                                          <p:spTgt spid="3"/>
                                        </p:tgtEl>
                                        <p:attrNameLst>
                                          <p:attrName>ppt_x</p:attrName>
                                        </p:attrNameLst>
                                      </p:cBhvr>
                                      <p:tavLst>
                                        <p:tav tm="0">
                                          <p:val>
                                            <p:strVal val="#ppt_x"/>
                                          </p:val>
                                        </p:tav>
                                        <p:tav tm="100000">
                                          <p:val>
                                            <p:strVal val="#ppt_x"/>
                                          </p:val>
                                        </p:tav>
                                      </p:tavLst>
                                    </p:anim>
                                    <p:anim calcmode="lin" valueType="num">
                                      <p:cBhvr additive="base">
                                        <p:cTn id="50"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2" presetClass="entr" presetSubtype="4" fill="hold"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down)">
                                      <p:cBhvr>
                                        <p:cTn id="55" dur="500"/>
                                        <p:tgtEl>
                                          <p:spTgt spid="9"/>
                                        </p:tgtEl>
                                      </p:cBhvr>
                                    </p:animEffect>
                                  </p:childTnLst>
                                </p:cTn>
                              </p:par>
                              <p:par>
                                <p:cTn id="56" presetID="22" presetClass="entr" presetSubtype="4" fill="hold" grpId="0" nodeType="withEffect">
                                  <p:stCondLst>
                                    <p:cond delay="0"/>
                                  </p:stCondLst>
                                  <p:childTnLst>
                                    <p:set>
                                      <p:cBhvr>
                                        <p:cTn id="57" dur="1" fill="hold">
                                          <p:stCondLst>
                                            <p:cond delay="0"/>
                                          </p:stCondLst>
                                        </p:cTn>
                                        <p:tgtEl>
                                          <p:spTgt spid="4"/>
                                        </p:tgtEl>
                                        <p:attrNameLst>
                                          <p:attrName>style.visibility</p:attrName>
                                        </p:attrNameLst>
                                      </p:cBhvr>
                                      <p:to>
                                        <p:strVal val="visible"/>
                                      </p:to>
                                    </p:set>
                                    <p:animEffect transition="in" filter="wipe(down)">
                                      <p:cBhvr>
                                        <p:cTn id="58" dur="500"/>
                                        <p:tgtEl>
                                          <p:spTgt spid="4"/>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4" fill="hold" grpId="0" nodeType="clickEffect">
                                  <p:stCondLst>
                                    <p:cond delay="0"/>
                                  </p:stCondLst>
                                  <p:childTnLst>
                                    <p:set>
                                      <p:cBhvr>
                                        <p:cTn id="62" dur="1" fill="hold">
                                          <p:stCondLst>
                                            <p:cond delay="0"/>
                                          </p:stCondLst>
                                        </p:cTn>
                                        <p:tgtEl>
                                          <p:spTgt spid="5"/>
                                        </p:tgtEl>
                                        <p:attrNameLst>
                                          <p:attrName>style.visibility</p:attrName>
                                        </p:attrNameLst>
                                      </p:cBhvr>
                                      <p:to>
                                        <p:strVal val="visible"/>
                                      </p:to>
                                    </p:set>
                                    <p:animEffect transition="in" filter="wipe(down)">
                                      <p:cBhvr>
                                        <p:cTn id="63" dur="500"/>
                                        <p:tgtEl>
                                          <p:spTgt spid="5"/>
                                        </p:tgtEl>
                                      </p:cBhvr>
                                    </p:animEffect>
                                  </p:childTnLst>
                                </p:cTn>
                              </p:par>
                              <p:par>
                                <p:cTn id="64" presetID="22" presetClass="entr" presetSubtype="4" fill="hold" nodeType="withEffect">
                                  <p:stCondLst>
                                    <p:cond delay="0"/>
                                  </p:stCondLst>
                                  <p:childTnLst>
                                    <p:set>
                                      <p:cBhvr>
                                        <p:cTn id="65" dur="1" fill="hold">
                                          <p:stCondLst>
                                            <p:cond delay="0"/>
                                          </p:stCondLst>
                                        </p:cTn>
                                        <p:tgtEl>
                                          <p:spTgt spid="15"/>
                                        </p:tgtEl>
                                        <p:attrNameLst>
                                          <p:attrName>style.visibility</p:attrName>
                                        </p:attrNameLst>
                                      </p:cBhvr>
                                      <p:to>
                                        <p:strVal val="visible"/>
                                      </p:to>
                                    </p:set>
                                    <p:animEffect transition="in" filter="wipe(down)">
                                      <p:cBhvr>
                                        <p:cTn id="66" dur="500"/>
                                        <p:tgtEl>
                                          <p:spTgt spid="1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4" fill="hold" nodeType="clickEffect">
                                  <p:stCondLst>
                                    <p:cond delay="0"/>
                                  </p:stCondLst>
                                  <p:childTnLst>
                                    <p:set>
                                      <p:cBhvr>
                                        <p:cTn id="70" dur="1" fill="hold">
                                          <p:stCondLst>
                                            <p:cond delay="0"/>
                                          </p:stCondLst>
                                        </p:cTn>
                                        <p:tgtEl>
                                          <p:spTgt spid="11"/>
                                        </p:tgtEl>
                                        <p:attrNameLst>
                                          <p:attrName>style.visibility</p:attrName>
                                        </p:attrNameLst>
                                      </p:cBhvr>
                                      <p:to>
                                        <p:strVal val="visible"/>
                                      </p:to>
                                    </p:set>
                                    <p:animEffect transition="in" filter="wipe(down)">
                                      <p:cBhvr>
                                        <p:cTn id="71" dur="500"/>
                                        <p:tgtEl>
                                          <p:spTgt spid="11"/>
                                        </p:tgtEl>
                                      </p:cBhvr>
                                    </p:animEffect>
                                  </p:childTnLst>
                                </p:cTn>
                              </p:par>
                              <p:par>
                                <p:cTn id="72" presetID="22" presetClass="entr" presetSubtype="4" fill="hold" grpId="0" nodeType="withEffect">
                                  <p:stCondLst>
                                    <p:cond delay="0"/>
                                  </p:stCondLst>
                                  <p:childTnLst>
                                    <p:set>
                                      <p:cBhvr>
                                        <p:cTn id="73" dur="1" fill="hold">
                                          <p:stCondLst>
                                            <p:cond delay="0"/>
                                          </p:stCondLst>
                                        </p:cTn>
                                        <p:tgtEl>
                                          <p:spTgt spid="6"/>
                                        </p:tgtEl>
                                        <p:attrNameLst>
                                          <p:attrName>style.visibility</p:attrName>
                                        </p:attrNameLst>
                                      </p:cBhvr>
                                      <p:to>
                                        <p:strVal val="visible"/>
                                      </p:to>
                                    </p:set>
                                    <p:animEffect transition="in" filter="wipe(down)">
                                      <p:cBhvr>
                                        <p:cTn id="74" dur="500"/>
                                        <p:tgtEl>
                                          <p:spTgt spid="6"/>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4" fill="hold" nodeType="clickEffect">
                                  <p:stCondLst>
                                    <p:cond delay="0"/>
                                  </p:stCondLst>
                                  <p:childTnLst>
                                    <p:set>
                                      <p:cBhvr>
                                        <p:cTn id="78" dur="1" fill="hold">
                                          <p:stCondLst>
                                            <p:cond delay="0"/>
                                          </p:stCondLst>
                                        </p:cTn>
                                        <p:tgtEl>
                                          <p:spTgt spid="21"/>
                                        </p:tgtEl>
                                        <p:attrNameLst>
                                          <p:attrName>style.visibility</p:attrName>
                                        </p:attrNameLst>
                                      </p:cBhvr>
                                      <p:to>
                                        <p:strVal val="visible"/>
                                      </p:to>
                                    </p:set>
                                    <p:animEffect transition="in" filter="wipe(down)">
                                      <p:cBhvr>
                                        <p:cTn id="79" dur="500"/>
                                        <p:tgtEl>
                                          <p:spTgt spid="21"/>
                                        </p:tgtEl>
                                      </p:cBhvr>
                                    </p:animEffect>
                                  </p:childTnLst>
                                </p:cTn>
                              </p:par>
                              <p:par>
                                <p:cTn id="80" presetID="22" presetClass="entr" presetSubtype="4" fill="hold" grpId="0" nodeType="withEffect">
                                  <p:stCondLst>
                                    <p:cond delay="0"/>
                                  </p:stCondLst>
                                  <p:childTnLst>
                                    <p:set>
                                      <p:cBhvr>
                                        <p:cTn id="81" dur="1" fill="hold">
                                          <p:stCondLst>
                                            <p:cond delay="0"/>
                                          </p:stCondLst>
                                        </p:cTn>
                                        <p:tgtEl>
                                          <p:spTgt spid="7"/>
                                        </p:tgtEl>
                                        <p:attrNameLst>
                                          <p:attrName>style.visibility</p:attrName>
                                        </p:attrNameLst>
                                      </p:cBhvr>
                                      <p:to>
                                        <p:strVal val="visible"/>
                                      </p:to>
                                    </p:set>
                                    <p:animEffect transition="in" filter="wipe(down)">
                                      <p:cBhvr>
                                        <p:cTn id="82"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13" grpId="0" animBg="1"/>
      <p:bldP spid="19"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03648" y="2636912"/>
            <a:ext cx="6264696" cy="1800200"/>
          </a:xfrm>
        </p:spPr>
        <p:style>
          <a:lnRef idx="1">
            <a:schemeClr val="dk1"/>
          </a:lnRef>
          <a:fillRef idx="1002">
            <a:schemeClr val="lt1"/>
          </a:fillRef>
          <a:effectRef idx="1">
            <a:schemeClr val="dk1"/>
          </a:effectRef>
          <a:fontRef idx="minor">
            <a:schemeClr val="dk1"/>
          </a:fontRef>
        </p:style>
        <p:txBody>
          <a:bodyPr>
            <a:noAutofit/>
          </a:bodyPr>
          <a:lstStyle/>
          <a:p>
            <a:r>
              <a:rPr lang="fr-CA" sz="2400" b="1" dirty="0" smtClean="0"/>
              <a:t>Qu’est-ce que cette thèse </a:t>
            </a:r>
            <a:br>
              <a:rPr lang="fr-CA" sz="2400" b="1" dirty="0" smtClean="0"/>
            </a:br>
            <a:r>
              <a:rPr lang="fr-CA" sz="2400" b="1" dirty="0" smtClean="0"/>
              <a:t>m’a appris sur la réalité</a:t>
            </a:r>
            <a:br>
              <a:rPr lang="fr-CA" sz="2400" b="1" dirty="0" smtClean="0"/>
            </a:br>
            <a:r>
              <a:rPr lang="fr-CA" sz="2400" b="1" dirty="0" smtClean="0"/>
              <a:t>des </a:t>
            </a:r>
            <a:r>
              <a:rPr lang="fr-CA" sz="2400" b="1" dirty="0"/>
              <a:t>hommes </a:t>
            </a:r>
            <a:r>
              <a:rPr lang="fr-CA" sz="2400" b="1" dirty="0" smtClean="0"/>
              <a:t>en situation de pauvreté </a:t>
            </a:r>
            <a:r>
              <a:rPr lang="fr-CA" sz="2400" b="1" dirty="0"/>
              <a:t>?</a:t>
            </a:r>
            <a:endParaRPr lang="fr-CA" sz="3200" dirty="0"/>
          </a:p>
        </p:txBody>
      </p:sp>
    </p:spTree>
    <p:extLst>
      <p:ext uri="{BB962C8B-B14F-4D97-AF65-F5344CB8AC3E}">
        <p14:creationId xmlns:p14="http://schemas.microsoft.com/office/powerpoint/2010/main" xmlns="" val="14340395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Diagramme 7"/>
          <p:cNvGraphicFramePr/>
          <p:nvPr>
            <p:extLst>
              <p:ext uri="{D42A27DB-BD31-4B8C-83A1-F6EECF244321}">
                <p14:modId xmlns:p14="http://schemas.microsoft.com/office/powerpoint/2010/main" xmlns="" val="3560524396"/>
              </p:ext>
            </p:extLst>
          </p:nvPr>
        </p:nvGraphicFramePr>
        <p:xfrm>
          <a:off x="251520" y="116632"/>
          <a:ext cx="8640960" cy="655272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xmlns="" val="3016192816"/>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p:cTn id="7" dur="1000" fill="hold"/>
                                        <p:tgtEl>
                                          <p:spTgt spid="8"/>
                                        </p:tgtEl>
                                        <p:attrNameLst>
                                          <p:attrName>ppt_w</p:attrName>
                                        </p:attrNameLst>
                                      </p:cBhvr>
                                      <p:tavLst>
                                        <p:tav tm="0">
                                          <p:val>
                                            <p:fltVal val="0"/>
                                          </p:val>
                                        </p:tav>
                                        <p:tav tm="100000">
                                          <p:val>
                                            <p:strVal val="#ppt_w"/>
                                          </p:val>
                                        </p:tav>
                                      </p:tavLst>
                                    </p:anim>
                                    <p:anim calcmode="lin" valueType="num">
                                      <p:cBhvr>
                                        <p:cTn id="8" dur="1000" fill="hold"/>
                                        <p:tgtEl>
                                          <p:spTgt spid="8"/>
                                        </p:tgtEl>
                                        <p:attrNameLst>
                                          <p:attrName>ppt_h</p:attrName>
                                        </p:attrNameLst>
                                      </p:cBhvr>
                                      <p:tavLst>
                                        <p:tav tm="0">
                                          <p:val>
                                            <p:fltVal val="0"/>
                                          </p:val>
                                        </p:tav>
                                        <p:tav tm="100000">
                                          <p:val>
                                            <p:strVal val="#ppt_h"/>
                                          </p:val>
                                        </p:tav>
                                      </p:tavLst>
                                    </p:anim>
                                    <p:anim calcmode="lin" valueType="num">
                                      <p:cBhvr>
                                        <p:cTn id="9" dur="1000" fill="hold"/>
                                        <p:tgtEl>
                                          <p:spTgt spid="8"/>
                                        </p:tgtEl>
                                        <p:attrNameLst>
                                          <p:attrName>style.rotation</p:attrName>
                                        </p:attrNameLst>
                                      </p:cBhvr>
                                      <p:tavLst>
                                        <p:tav tm="0">
                                          <p:val>
                                            <p:fltVal val="90"/>
                                          </p:val>
                                        </p:tav>
                                        <p:tav tm="100000">
                                          <p:val>
                                            <p:fltVal val="0"/>
                                          </p:val>
                                        </p:tav>
                                      </p:tavLst>
                                    </p:anim>
                                    <p:animEffect transition="in" filter="fade">
                                      <p:cBhvr>
                                        <p:cTn id="1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8" grpId="0">
        <p:bldAsOne/>
      </p:bldGraphic>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47664" y="2420888"/>
            <a:ext cx="6264696" cy="1800200"/>
          </a:xfrm>
        </p:spPr>
        <p:style>
          <a:lnRef idx="1">
            <a:schemeClr val="dk1"/>
          </a:lnRef>
          <a:fillRef idx="1002">
            <a:schemeClr val="lt1"/>
          </a:fillRef>
          <a:effectRef idx="1">
            <a:schemeClr val="dk1"/>
          </a:effectRef>
          <a:fontRef idx="minor">
            <a:schemeClr val="dk1"/>
          </a:fontRef>
        </p:style>
        <p:txBody>
          <a:bodyPr>
            <a:noAutofit/>
          </a:bodyPr>
          <a:lstStyle/>
          <a:p>
            <a:r>
              <a:rPr lang="fr-CA" sz="2400" b="1" dirty="0" smtClean="0"/>
              <a:t>Au-delà des histoires singulières:</a:t>
            </a:r>
            <a:br>
              <a:rPr lang="fr-CA" sz="2400" b="1" dirty="0" smtClean="0"/>
            </a:br>
            <a:r>
              <a:rPr lang="fr-CA" sz="2400" b="1" dirty="0" smtClean="0"/>
              <a:t/>
            </a:r>
            <a:br>
              <a:rPr lang="fr-CA" sz="2400" b="1" dirty="0" smtClean="0"/>
            </a:br>
            <a:r>
              <a:rPr lang="fr-CA" sz="2400" b="1" dirty="0" smtClean="0"/>
              <a:t>Un parcours type allant </a:t>
            </a:r>
            <a:br>
              <a:rPr lang="fr-CA" sz="2400" b="1" dirty="0" smtClean="0"/>
            </a:br>
            <a:r>
              <a:rPr lang="fr-CA" sz="2400" b="1" dirty="0" smtClean="0"/>
              <a:t>de l’autoréalisation de soi à la « vie nue »</a:t>
            </a:r>
            <a:endParaRPr lang="fr-CA" sz="3200" dirty="0"/>
          </a:p>
        </p:txBody>
      </p:sp>
    </p:spTree>
    <p:extLst>
      <p:ext uri="{BB962C8B-B14F-4D97-AF65-F5344CB8AC3E}">
        <p14:creationId xmlns:p14="http://schemas.microsoft.com/office/powerpoint/2010/main" xmlns="" val="260895306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a:stCxn id="6" idx="2"/>
            <a:endCxn id="9" idx="2"/>
          </p:cNvCxnSpPr>
          <p:nvPr/>
        </p:nvCxnSpPr>
        <p:spPr>
          <a:xfrm flipH="1">
            <a:off x="1852766" y="506743"/>
            <a:ext cx="60489" cy="6268161"/>
          </a:xfrm>
          <a:prstGeom prst="line">
            <a:avLst/>
          </a:prstGeom>
        </p:spPr>
        <p:style>
          <a:lnRef idx="1">
            <a:schemeClr val="accent6"/>
          </a:lnRef>
          <a:fillRef idx="0">
            <a:schemeClr val="accent6"/>
          </a:fillRef>
          <a:effectRef idx="0">
            <a:schemeClr val="accent6"/>
          </a:effectRef>
          <a:fontRef idx="minor">
            <a:schemeClr val="tx1"/>
          </a:fontRef>
        </p:style>
      </p:cxnSp>
      <p:sp>
        <p:nvSpPr>
          <p:cNvPr id="6" name="Zone de texte 5"/>
          <p:cNvSpPr txBox="1"/>
          <p:nvPr/>
        </p:nvSpPr>
        <p:spPr>
          <a:xfrm>
            <a:off x="313055" y="120663"/>
            <a:ext cx="3200400" cy="386080"/>
          </a:xfrm>
          <a:prstGeom prst="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fr-CA" sz="1400" b="1" dirty="0">
                <a:effectLst/>
                <a:ea typeface="Calibri"/>
                <a:cs typeface="Times New Roman"/>
              </a:rPr>
              <a:t>DE L’AUTORÉALISATION DE SOI</a:t>
            </a:r>
            <a:endParaRPr lang="fr-CA" sz="1100" dirty="0">
              <a:effectLst/>
              <a:ea typeface="Calibri"/>
              <a:cs typeface="Times New Roman"/>
            </a:endParaRPr>
          </a:p>
        </p:txBody>
      </p:sp>
      <p:sp>
        <p:nvSpPr>
          <p:cNvPr id="7" name="Rectangle à coins arrondis 6"/>
          <p:cNvSpPr/>
          <p:nvPr/>
        </p:nvSpPr>
        <p:spPr>
          <a:xfrm>
            <a:off x="373172" y="811185"/>
            <a:ext cx="3068320" cy="548640"/>
          </a:xfrm>
          <a:prstGeom prst="round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1100" dirty="0">
                <a:effectLst/>
                <a:latin typeface="Calibri"/>
                <a:ea typeface="Calibri"/>
                <a:cs typeface="Times New Roman"/>
              </a:rPr>
              <a:t>INFLUENCÉS PAR DES FACTEURS DE VULNÉRABILITÉ OU DE </a:t>
            </a:r>
            <a:r>
              <a:rPr lang="fr-CA" sz="1100" dirty="0" smtClean="0">
                <a:effectLst/>
                <a:latin typeface="Calibri"/>
                <a:ea typeface="Calibri"/>
                <a:cs typeface="Times New Roman"/>
              </a:rPr>
              <a:t>MARGINALISATION </a:t>
            </a:r>
            <a:endParaRPr lang="fr-CA" sz="1100" dirty="0">
              <a:effectLst/>
              <a:latin typeface="Calibri"/>
              <a:ea typeface="Calibri"/>
              <a:cs typeface="Times New Roman"/>
            </a:endParaRPr>
          </a:p>
        </p:txBody>
      </p:sp>
      <p:sp>
        <p:nvSpPr>
          <p:cNvPr id="8" name="Rectangle à coins arrondis 7"/>
          <p:cNvSpPr/>
          <p:nvPr/>
        </p:nvSpPr>
        <p:spPr>
          <a:xfrm>
            <a:off x="332668" y="3034481"/>
            <a:ext cx="3058160" cy="548640"/>
          </a:xfrm>
          <a:prstGeom prst="roundRect">
            <a:avLst/>
          </a:prstGeom>
          <a:ln/>
        </p:spPr>
        <p:style>
          <a:lnRef idx="1">
            <a:schemeClr val="accent6"/>
          </a:lnRef>
          <a:fillRef idx="2">
            <a:schemeClr val="accent6"/>
          </a:fillRef>
          <a:effectRef idx="1">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1100" b="1" dirty="0">
                <a:effectLst/>
                <a:latin typeface="Calibri"/>
                <a:ea typeface="Calibri"/>
                <a:cs typeface="Times New Roman"/>
              </a:rPr>
              <a:t>OÙ LE TRAVAIL SALARIÉ</a:t>
            </a:r>
          </a:p>
          <a:p>
            <a:pPr algn="ctr">
              <a:lnSpc>
                <a:spcPct val="115000"/>
              </a:lnSpc>
              <a:spcAft>
                <a:spcPts val="0"/>
              </a:spcAft>
            </a:pPr>
            <a:r>
              <a:rPr lang="fr-CA" sz="1100" b="1" dirty="0">
                <a:effectLst/>
                <a:latin typeface="Calibri"/>
                <a:ea typeface="Calibri"/>
                <a:cs typeface="Times New Roman"/>
              </a:rPr>
              <a:t>OCCUPE UNE PLACE CENTRALE</a:t>
            </a:r>
          </a:p>
        </p:txBody>
      </p:sp>
      <p:sp>
        <p:nvSpPr>
          <p:cNvPr id="9" name="Rectangle à coins arrondis 8"/>
          <p:cNvSpPr/>
          <p:nvPr/>
        </p:nvSpPr>
        <p:spPr>
          <a:xfrm>
            <a:off x="323686" y="6165304"/>
            <a:ext cx="3058160" cy="609600"/>
          </a:xfrm>
          <a:prstGeom prst="round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rmAutofit fontScale="85000" lnSpcReduction="10000"/>
          </a:bodyPr>
          <a:lstStyle/>
          <a:p>
            <a:pPr algn="ctr">
              <a:lnSpc>
                <a:spcPct val="115000"/>
              </a:lnSpc>
              <a:spcAft>
                <a:spcPts val="0"/>
              </a:spcAft>
            </a:pPr>
            <a:r>
              <a:rPr lang="fr-CA" sz="1400" b="1" dirty="0" smtClean="0">
                <a:latin typeface="Calibri"/>
                <a:ea typeface="Calibri"/>
                <a:cs typeface="Times New Roman"/>
              </a:rPr>
              <a:t>PUIS, UN M</a:t>
            </a:r>
            <a:r>
              <a:rPr lang="fr-CA" sz="1400" b="1" dirty="0" smtClean="0">
                <a:effectLst/>
                <a:latin typeface="Calibri"/>
                <a:ea typeface="Calibri"/>
                <a:cs typeface="Times New Roman"/>
              </a:rPr>
              <a:t>UR </a:t>
            </a:r>
          </a:p>
          <a:p>
            <a:pPr algn="ctr">
              <a:lnSpc>
                <a:spcPct val="115000"/>
              </a:lnSpc>
              <a:spcAft>
                <a:spcPts val="0"/>
              </a:spcAft>
            </a:pPr>
            <a:r>
              <a:rPr lang="fr-CA" sz="1200" b="1" dirty="0" smtClean="0">
                <a:effectLst/>
                <a:latin typeface="Calibri"/>
                <a:ea typeface="Calibri"/>
                <a:cs typeface="Times New Roman"/>
              </a:rPr>
              <a:t>(un corps usé physiquement et psychologiquement)</a:t>
            </a:r>
            <a:endParaRPr lang="fr-CA" sz="1200" dirty="0">
              <a:effectLst/>
              <a:latin typeface="Calibri"/>
              <a:ea typeface="Calibri"/>
              <a:cs typeface="Times New Roman"/>
            </a:endParaRPr>
          </a:p>
        </p:txBody>
      </p:sp>
      <p:sp>
        <p:nvSpPr>
          <p:cNvPr id="10" name="Rectangle à coins arrondis 9"/>
          <p:cNvSpPr/>
          <p:nvPr/>
        </p:nvSpPr>
        <p:spPr>
          <a:xfrm>
            <a:off x="339725" y="5401133"/>
            <a:ext cx="3058160" cy="662940"/>
          </a:xfrm>
          <a:prstGeom prst="roundRect">
            <a:avLst/>
          </a:prstGeom>
          <a:solidFill>
            <a:sysClr val="window" lastClr="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1100">
                <a:effectLst/>
                <a:latin typeface="Calibri"/>
                <a:ea typeface="Calibri"/>
                <a:cs typeface="Times New Roman"/>
              </a:rPr>
              <a:t>DES STRATÉGIES ET MOYENS </a:t>
            </a:r>
          </a:p>
          <a:p>
            <a:pPr algn="ctr">
              <a:lnSpc>
                <a:spcPct val="115000"/>
              </a:lnSpc>
              <a:spcAft>
                <a:spcPts val="0"/>
              </a:spcAft>
            </a:pPr>
            <a:r>
              <a:rPr lang="fr-CA" sz="1100">
                <a:effectLst/>
                <a:latin typeface="Calibri"/>
                <a:ea typeface="Calibri"/>
                <a:cs typeface="Times New Roman"/>
              </a:rPr>
              <a:t>QUI ISOLENT ET MARGINALISENT </a:t>
            </a:r>
          </a:p>
          <a:p>
            <a:pPr algn="ctr">
              <a:lnSpc>
                <a:spcPct val="115000"/>
              </a:lnSpc>
              <a:spcAft>
                <a:spcPts val="0"/>
              </a:spcAft>
            </a:pPr>
            <a:r>
              <a:rPr lang="fr-CA" sz="1100">
                <a:effectLst/>
                <a:latin typeface="Calibri"/>
                <a:ea typeface="Calibri"/>
                <a:cs typeface="Times New Roman"/>
              </a:rPr>
              <a:t>ENCORE DAVANTAGE</a:t>
            </a:r>
          </a:p>
        </p:txBody>
      </p:sp>
      <p:sp>
        <p:nvSpPr>
          <p:cNvPr id="11" name="Zone de texte 2"/>
          <p:cNvSpPr txBox="1"/>
          <p:nvPr/>
        </p:nvSpPr>
        <p:spPr>
          <a:xfrm>
            <a:off x="5831175" y="6307422"/>
            <a:ext cx="3195320" cy="342900"/>
          </a:xfrm>
          <a:prstGeom prst="rect">
            <a:avLst/>
          </a:prstGeom>
          <a:gradFill rotWithShape="1">
            <a:gsLst>
              <a:gs pos="0">
                <a:srgbClr val="F79646">
                  <a:tint val="50000"/>
                  <a:satMod val="300000"/>
                </a:srgbClr>
              </a:gs>
              <a:gs pos="35000">
                <a:srgbClr val="F79646">
                  <a:tint val="37000"/>
                  <a:satMod val="300000"/>
                </a:srgbClr>
              </a:gs>
              <a:gs pos="100000">
                <a:srgbClr val="F79646">
                  <a:tint val="15000"/>
                  <a:satMod val="350000"/>
                </a:srgbClr>
              </a:gs>
            </a:gsLst>
            <a:lin ang="16200000" scaled="1"/>
          </a:gradFill>
          <a:ln w="9525" cap="flat" cmpd="sng" algn="ctr">
            <a:solidFill>
              <a:srgbClr val="F79646">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0"/>
              </a:spcAft>
            </a:pPr>
            <a:r>
              <a:rPr lang="fr-CA" sz="1400" b="1" dirty="0">
                <a:effectLst/>
                <a:latin typeface="Calibri"/>
                <a:ea typeface="Calibri"/>
                <a:cs typeface="Times New Roman"/>
              </a:rPr>
              <a:t>L’ESPOIR DE S’EN SORTIR !</a:t>
            </a:r>
            <a:endParaRPr lang="fr-CA" sz="1100" dirty="0">
              <a:effectLst/>
              <a:latin typeface="Calibri"/>
              <a:ea typeface="Calibri"/>
              <a:cs typeface="Times New Roman"/>
            </a:endParaRPr>
          </a:p>
        </p:txBody>
      </p:sp>
      <p:sp>
        <p:nvSpPr>
          <p:cNvPr id="12" name="Flèche à angle droit 11"/>
          <p:cNvSpPr/>
          <p:nvPr/>
        </p:nvSpPr>
        <p:spPr>
          <a:xfrm>
            <a:off x="3530724" y="4766310"/>
            <a:ext cx="1656080" cy="1910080"/>
          </a:xfrm>
          <a:prstGeom prst="bentUpArrow">
            <a:avLst>
              <a:gd name="adj1" fmla="val 19798"/>
              <a:gd name="adj2" fmla="val 25289"/>
              <a:gd name="adj3" fmla="val 26156"/>
            </a:avLst>
          </a:prstGeom>
        </p:spPr>
        <p:style>
          <a:lnRef idx="0">
            <a:schemeClr val="accent6"/>
          </a:lnRef>
          <a:fillRef idx="3">
            <a:schemeClr val="accent6"/>
          </a:fillRef>
          <a:effectRef idx="3">
            <a:schemeClr val="accent6"/>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1100" b="1">
                <a:effectLst/>
                <a:ea typeface="Calibri"/>
                <a:cs typeface="Times New Roman"/>
              </a:rPr>
              <a:t>demande d’aide</a:t>
            </a:r>
            <a:endParaRPr lang="fr-CA" sz="1100">
              <a:effectLst/>
              <a:ea typeface="Calibri"/>
              <a:cs typeface="Times New Roman"/>
            </a:endParaRPr>
          </a:p>
        </p:txBody>
      </p:sp>
      <p:sp>
        <p:nvSpPr>
          <p:cNvPr id="13" name="Flèche droite rayée 12"/>
          <p:cNvSpPr/>
          <p:nvPr/>
        </p:nvSpPr>
        <p:spPr>
          <a:xfrm rot="5400000">
            <a:off x="6897471" y="5298440"/>
            <a:ext cx="1078230" cy="845820"/>
          </a:xfrm>
          <a:prstGeom prst="stripedRightArrow">
            <a:avLst>
              <a:gd name="adj1" fmla="val 55406"/>
              <a:gd name="adj2" fmla="val 50000"/>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CA" sz="1200" b="1" dirty="0">
                <a:effectLst/>
                <a:ea typeface="Calibri"/>
                <a:cs typeface="Times New Roman"/>
              </a:rPr>
              <a:t>malgré tout</a:t>
            </a:r>
            <a:endParaRPr lang="fr-CA" sz="1100" dirty="0">
              <a:effectLst/>
              <a:ea typeface="Calibri"/>
              <a:cs typeface="Times New Roman"/>
            </a:endParaRPr>
          </a:p>
        </p:txBody>
      </p:sp>
      <p:grpSp>
        <p:nvGrpSpPr>
          <p:cNvPr id="15" name="Groupe 14"/>
          <p:cNvGrpSpPr/>
          <p:nvPr/>
        </p:nvGrpSpPr>
        <p:grpSpPr>
          <a:xfrm>
            <a:off x="6023564" y="677024"/>
            <a:ext cx="1632669" cy="876300"/>
            <a:chOff x="0" y="0"/>
            <a:chExt cx="1769745" cy="982980"/>
          </a:xfrm>
        </p:grpSpPr>
        <p:sp>
          <p:nvSpPr>
            <p:cNvPr id="16" name="Virage 15"/>
            <p:cNvSpPr/>
            <p:nvPr/>
          </p:nvSpPr>
          <p:spPr>
            <a:xfrm rot="5400000">
              <a:off x="393383" y="-393383"/>
              <a:ext cx="982980" cy="1769745"/>
            </a:xfrm>
            <a:prstGeom prst="bentArrow">
              <a:avLst>
                <a:gd name="adj1" fmla="val 31301"/>
                <a:gd name="adj2" fmla="val 25355"/>
                <a:gd name="adj3" fmla="val 22708"/>
                <a:gd name="adj4" fmla="val 30003"/>
              </a:avLst>
            </a:prstGeom>
            <a:ln/>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CA" sz="1100" b="1">
                  <a:effectLst/>
                  <a:ea typeface="Calibri"/>
                  <a:cs typeface="Times New Roman"/>
                </a:rPr>
                <a:t> </a:t>
              </a:r>
              <a:endParaRPr lang="fr-CA" sz="1100">
                <a:effectLst/>
                <a:ea typeface="Calibri"/>
                <a:cs typeface="Times New Roman"/>
              </a:endParaRPr>
            </a:p>
          </p:txBody>
        </p:sp>
        <p:sp>
          <p:nvSpPr>
            <p:cNvPr id="17" name="Zone de texte 22"/>
            <p:cNvSpPr txBox="1"/>
            <p:nvPr/>
          </p:nvSpPr>
          <p:spPr>
            <a:xfrm>
              <a:off x="244794" y="21907"/>
              <a:ext cx="1169670" cy="257175"/>
            </a:xfrm>
            <a:prstGeom prst="rect">
              <a:avLst/>
            </a:prstGeom>
            <a:no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CA" sz="1100" b="1" dirty="0">
                  <a:solidFill>
                    <a:srgbClr val="FFFFFF"/>
                  </a:solidFill>
                  <a:effectLst/>
                  <a:ea typeface="Calibri"/>
                  <a:cs typeface="Times New Roman"/>
                </a:rPr>
                <a:t>DONT L’ÉCHEC</a:t>
              </a:r>
              <a:endParaRPr lang="fr-CA" sz="1100" dirty="0">
                <a:effectLst/>
                <a:ea typeface="Calibri"/>
                <a:cs typeface="Times New Roman"/>
              </a:endParaRPr>
            </a:p>
          </p:txBody>
        </p:sp>
      </p:grpSp>
      <p:grpSp>
        <p:nvGrpSpPr>
          <p:cNvPr id="18" name="Groupe 17"/>
          <p:cNvGrpSpPr/>
          <p:nvPr/>
        </p:nvGrpSpPr>
        <p:grpSpPr>
          <a:xfrm>
            <a:off x="359799" y="1610801"/>
            <a:ext cx="3067050" cy="1223794"/>
            <a:chOff x="0" y="0"/>
            <a:chExt cx="3067050" cy="1257300"/>
          </a:xfrm>
          <a:solidFill>
            <a:schemeClr val="accent3">
              <a:lumMod val="20000"/>
              <a:lumOff val="80000"/>
            </a:schemeClr>
          </a:solidFill>
        </p:grpSpPr>
        <p:sp>
          <p:nvSpPr>
            <p:cNvPr id="19" name="Rectangle à coins arrondis 18"/>
            <p:cNvSpPr/>
            <p:nvPr/>
          </p:nvSpPr>
          <p:spPr>
            <a:xfrm>
              <a:off x="0" y="0"/>
              <a:ext cx="3067050" cy="1257300"/>
            </a:xfrm>
            <a:prstGeom prst="roundRect">
              <a:avLst/>
            </a:prstGeom>
            <a:grp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fr-CA" sz="1100" dirty="0" smtClean="0">
                <a:effectLst/>
                <a:ea typeface="Calibri"/>
                <a:cs typeface="Times New Roman"/>
              </a:endParaRPr>
            </a:p>
            <a:p>
              <a:pPr algn="ctr">
                <a:lnSpc>
                  <a:spcPct val="115000"/>
                </a:lnSpc>
                <a:spcAft>
                  <a:spcPts val="0"/>
                </a:spcAft>
              </a:pPr>
              <a:r>
                <a:rPr lang="fr-CA" sz="1100" dirty="0" smtClean="0">
                  <a:effectLst/>
                  <a:ea typeface="Calibri"/>
                  <a:cs typeface="Times New Roman"/>
                </a:rPr>
                <a:t>ORIENTÉS </a:t>
              </a:r>
              <a:r>
                <a:rPr lang="fr-CA" sz="1100" dirty="0">
                  <a:effectLst/>
                  <a:ea typeface="Calibri"/>
                  <a:cs typeface="Times New Roman"/>
                </a:rPr>
                <a:t>PAR </a:t>
              </a:r>
            </a:p>
            <a:p>
              <a:pPr algn="ctr">
                <a:lnSpc>
                  <a:spcPct val="115000"/>
                </a:lnSpc>
                <a:spcAft>
                  <a:spcPts val="0"/>
                </a:spcAft>
              </a:pPr>
              <a:r>
                <a:rPr lang="fr-CA" sz="1100" dirty="0">
                  <a:effectLst/>
                  <a:ea typeface="Calibri"/>
                  <a:cs typeface="Times New Roman"/>
                </a:rPr>
                <a:t>L’ADHÉSION À CERTAINS CODES CULTURELS</a:t>
              </a:r>
            </a:p>
            <a:p>
              <a:pPr algn="ctr">
                <a:lnSpc>
                  <a:spcPct val="115000"/>
                </a:lnSpc>
                <a:spcAft>
                  <a:spcPts val="0"/>
                </a:spcAft>
              </a:pPr>
              <a:r>
                <a:rPr lang="fr-CA" sz="1100" dirty="0">
                  <a:effectLst/>
                  <a:ea typeface="Calibri"/>
                  <a:cs typeface="Times New Roman"/>
                </a:rPr>
                <a:t> </a:t>
              </a:r>
            </a:p>
            <a:p>
              <a:pPr algn="ctr">
                <a:lnSpc>
                  <a:spcPct val="115000"/>
                </a:lnSpc>
                <a:spcAft>
                  <a:spcPts val="0"/>
                </a:spcAft>
              </a:pPr>
              <a:r>
                <a:rPr lang="fr-CA" sz="1100" dirty="0">
                  <a:effectLst/>
                  <a:ea typeface="Calibri"/>
                  <a:cs typeface="Times New Roman"/>
                </a:rPr>
                <a:t> </a:t>
              </a:r>
            </a:p>
            <a:p>
              <a:pPr algn="ctr">
                <a:lnSpc>
                  <a:spcPct val="115000"/>
                </a:lnSpc>
                <a:spcAft>
                  <a:spcPts val="0"/>
                </a:spcAft>
              </a:pPr>
              <a:r>
                <a:rPr lang="fr-CA" sz="1100" dirty="0">
                  <a:effectLst/>
                  <a:ea typeface="Calibri"/>
                  <a:cs typeface="Times New Roman"/>
                </a:rPr>
                <a:t> </a:t>
              </a:r>
            </a:p>
            <a:p>
              <a:pPr>
                <a:lnSpc>
                  <a:spcPct val="115000"/>
                </a:lnSpc>
                <a:spcAft>
                  <a:spcPts val="0"/>
                </a:spcAft>
              </a:pPr>
              <a:r>
                <a:rPr lang="fr-CA" sz="1100" dirty="0">
                  <a:effectLst/>
                  <a:ea typeface="Calibri"/>
                  <a:cs typeface="Times New Roman"/>
                </a:rPr>
                <a:t> </a:t>
              </a:r>
            </a:p>
          </p:txBody>
        </p:sp>
        <p:grpSp>
          <p:nvGrpSpPr>
            <p:cNvPr id="20" name="Groupe 19"/>
            <p:cNvGrpSpPr/>
            <p:nvPr/>
          </p:nvGrpSpPr>
          <p:grpSpPr>
            <a:xfrm>
              <a:off x="22860" y="525780"/>
              <a:ext cx="3039745" cy="609600"/>
              <a:chOff x="0" y="0"/>
              <a:chExt cx="3039745" cy="609600"/>
            </a:xfrm>
            <a:grpFill/>
          </p:grpSpPr>
          <p:sp>
            <p:nvSpPr>
              <p:cNvPr id="21" name="Zone de texte 28"/>
              <p:cNvSpPr txBox="1"/>
              <p:nvPr/>
            </p:nvSpPr>
            <p:spPr>
              <a:xfrm>
                <a:off x="0" y="0"/>
                <a:ext cx="1189524" cy="609600"/>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fr-CA" sz="1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Travaillant</a:t>
                </a:r>
                <a:endParaRPr lang="fr-CA" sz="1100" dirty="0">
                  <a:effectLst/>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 </a:t>
                </a:r>
                <a:endParaRPr lang="fr-CA" sz="1100" dirty="0">
                  <a:effectLst/>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Se défendre</a:t>
                </a:r>
                <a:endParaRPr lang="fr-CA" sz="1100" dirty="0">
                  <a:effectLst/>
                  <a:ea typeface="Calibri"/>
                  <a:cs typeface="Times New Roman"/>
                </a:endParaRPr>
              </a:p>
            </p:txBody>
          </p:sp>
          <p:sp>
            <p:nvSpPr>
              <p:cNvPr id="22" name="Zone de texte 29"/>
              <p:cNvSpPr txBox="1"/>
              <p:nvPr/>
            </p:nvSpPr>
            <p:spPr>
              <a:xfrm>
                <a:off x="1013460" y="0"/>
                <a:ext cx="1148080" cy="251460"/>
              </a:xfrm>
              <a:prstGeom prst="rect">
                <a:avLst/>
              </a:prstGeom>
              <a:grp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Être utile </a:t>
                </a:r>
                <a:endParaRPr lang="fr-CA" sz="1100" dirty="0">
                  <a:effectLst/>
                  <a:latin typeface="Calibri"/>
                  <a:ea typeface="Calibri"/>
                  <a:cs typeface="Times New Roman"/>
                </a:endParaRPr>
              </a:p>
            </p:txBody>
          </p:sp>
          <p:sp>
            <p:nvSpPr>
              <p:cNvPr id="23" name="Zone de texte 31"/>
              <p:cNvSpPr txBox="1"/>
              <p:nvPr/>
            </p:nvSpPr>
            <p:spPr>
              <a:xfrm>
                <a:off x="1952625" y="0"/>
                <a:ext cx="1087120" cy="609600"/>
              </a:xfrm>
              <a:prstGeom prst="rect">
                <a:avLst/>
              </a:prstGeom>
              <a:grp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fr-CA" sz="1100" dirty="0" smtClean="0">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Être l</a:t>
                </a:r>
                <a:r>
                  <a:rPr lang="fr-CA" sz="1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ibre</a:t>
                </a:r>
                <a:endParaRPr lang="fr-CA" sz="1100" dirty="0">
                  <a:effectLst/>
                  <a:latin typeface="Calibri"/>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 </a:t>
                </a:r>
                <a:endParaRPr lang="fr-CA" sz="1100" dirty="0">
                  <a:effectLst/>
                  <a:latin typeface="Calibri"/>
                  <a:ea typeface="Calibri"/>
                  <a:cs typeface="Times New Roman"/>
                </a:endParaRPr>
              </a:p>
              <a:p>
                <a:pPr algn="ctr">
                  <a:lnSpc>
                    <a:spcPts val="1200"/>
                  </a:lnSpc>
                  <a:spcAft>
                    <a:spcPts val="0"/>
                  </a:spcAft>
                </a:pPr>
                <a:r>
                  <a:rPr lang="fr-CA" sz="1100" dirty="0" smtClean="0">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L’a</a:t>
                </a:r>
                <a:r>
                  <a:rPr lang="fr-CA" sz="1100" dirty="0" smtClean="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utonomie</a:t>
                </a:r>
                <a:endParaRPr lang="fr-CA" sz="1100" dirty="0">
                  <a:effectLst/>
                  <a:latin typeface="Calibri"/>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 </a:t>
                </a:r>
                <a:endParaRPr lang="fr-CA" sz="1100" dirty="0">
                  <a:effectLst/>
                  <a:latin typeface="Calibri"/>
                  <a:ea typeface="Calibri"/>
                  <a:cs typeface="Times New Roman"/>
                </a:endParaRPr>
              </a:p>
            </p:txBody>
          </p:sp>
          <p:sp>
            <p:nvSpPr>
              <p:cNvPr id="24" name="Zone de texte 20"/>
              <p:cNvSpPr txBox="1"/>
              <p:nvPr/>
            </p:nvSpPr>
            <p:spPr>
              <a:xfrm>
                <a:off x="990600" y="297180"/>
                <a:ext cx="1148080" cy="251460"/>
              </a:xfrm>
              <a:prstGeom prst="rect">
                <a:avLst/>
              </a:prstGeom>
              <a:grpFill/>
              <a:ln w="6350">
                <a:no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latin typeface="Calibri"/>
                    <a:ea typeface="Calibri"/>
                    <a:cs typeface="Times New Roman"/>
                  </a:rPr>
                  <a:t>L’orgueil</a:t>
                </a:r>
                <a:endParaRPr lang="fr-CA" sz="1100" dirty="0">
                  <a:effectLst/>
                  <a:latin typeface="Calibri"/>
                  <a:ea typeface="Calibri"/>
                  <a:cs typeface="Times New Roman"/>
                </a:endParaRPr>
              </a:p>
            </p:txBody>
          </p:sp>
        </p:grpSp>
      </p:grpSp>
      <p:grpSp>
        <p:nvGrpSpPr>
          <p:cNvPr id="25" name="Groupe 24"/>
          <p:cNvGrpSpPr/>
          <p:nvPr/>
        </p:nvGrpSpPr>
        <p:grpSpPr>
          <a:xfrm>
            <a:off x="343060" y="3854149"/>
            <a:ext cx="3058160" cy="1310640"/>
            <a:chOff x="0" y="0"/>
            <a:chExt cx="3058160" cy="1310640"/>
          </a:xfrm>
          <a:solidFill>
            <a:schemeClr val="accent3">
              <a:lumMod val="20000"/>
              <a:lumOff val="80000"/>
            </a:schemeClr>
          </a:solidFill>
        </p:grpSpPr>
        <p:sp>
          <p:nvSpPr>
            <p:cNvPr id="26" name="Rectangle à coins arrondis 25"/>
            <p:cNvSpPr/>
            <p:nvPr/>
          </p:nvSpPr>
          <p:spPr>
            <a:xfrm>
              <a:off x="0" y="0"/>
              <a:ext cx="3058160" cy="1310640"/>
            </a:xfrm>
            <a:prstGeom prst="roundRect">
              <a:avLst/>
            </a:prstGeom>
            <a:grp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endParaRPr lang="fr-CA" sz="1100" dirty="0" smtClean="0">
                <a:effectLst/>
                <a:latin typeface="Calibri"/>
                <a:ea typeface="Calibri"/>
                <a:cs typeface="Times New Roman"/>
              </a:endParaRPr>
            </a:p>
            <a:p>
              <a:pPr algn="ctr">
                <a:lnSpc>
                  <a:spcPct val="115000"/>
                </a:lnSpc>
                <a:spcAft>
                  <a:spcPts val="0"/>
                </a:spcAft>
              </a:pPr>
              <a:endParaRPr lang="fr-CA" sz="1100" dirty="0">
                <a:latin typeface="Calibri"/>
                <a:ea typeface="Calibri"/>
                <a:cs typeface="Times New Roman"/>
              </a:endParaRPr>
            </a:p>
            <a:p>
              <a:pPr algn="ctr">
                <a:lnSpc>
                  <a:spcPct val="115000"/>
                </a:lnSpc>
                <a:spcAft>
                  <a:spcPts val="0"/>
                </a:spcAft>
              </a:pPr>
              <a:r>
                <a:rPr lang="fr-CA" sz="1100" dirty="0" smtClean="0">
                  <a:effectLst/>
                  <a:latin typeface="Calibri"/>
                  <a:ea typeface="Calibri"/>
                  <a:cs typeface="Times New Roman"/>
                </a:rPr>
                <a:t>CARACTÉRISÉS </a:t>
              </a:r>
              <a:r>
                <a:rPr lang="fr-CA" sz="1100" dirty="0">
                  <a:effectLst/>
                  <a:latin typeface="Calibri"/>
                  <a:ea typeface="Calibri"/>
                  <a:cs typeface="Times New Roman"/>
                </a:rPr>
                <a:t>PAR UNE</a:t>
              </a:r>
            </a:p>
            <a:p>
              <a:pPr algn="ctr">
                <a:lnSpc>
                  <a:spcPct val="115000"/>
                </a:lnSpc>
                <a:spcAft>
                  <a:spcPts val="0"/>
                </a:spcAft>
              </a:pPr>
              <a:r>
                <a:rPr lang="fr-CA" sz="1100" dirty="0">
                  <a:effectLst/>
                  <a:latin typeface="Calibri"/>
                  <a:ea typeface="Calibri"/>
                  <a:cs typeface="Times New Roman"/>
                </a:rPr>
                <a:t>DIVERSITÉ DE STRATÉGIES ET MOYENS </a:t>
              </a:r>
            </a:p>
            <a:p>
              <a:pPr algn="ctr">
                <a:lnSpc>
                  <a:spcPct val="115000"/>
                </a:lnSpc>
                <a:spcAft>
                  <a:spcPts val="0"/>
                </a:spcAft>
              </a:pPr>
              <a:r>
                <a:rPr lang="fr-CA" sz="1100" dirty="0">
                  <a:effectLst/>
                  <a:latin typeface="Calibri"/>
                  <a:ea typeface="Calibri"/>
                  <a:cs typeface="Times New Roman"/>
                </a:rPr>
                <a:t> </a:t>
              </a:r>
            </a:p>
            <a:p>
              <a:pPr algn="ctr">
                <a:lnSpc>
                  <a:spcPct val="115000"/>
                </a:lnSpc>
                <a:spcAft>
                  <a:spcPts val="0"/>
                </a:spcAft>
              </a:pPr>
              <a:r>
                <a:rPr lang="fr-CA" sz="1100" dirty="0">
                  <a:effectLst/>
                  <a:latin typeface="Calibri"/>
                  <a:ea typeface="Calibri"/>
                  <a:cs typeface="Times New Roman"/>
                </a:rPr>
                <a:t> </a:t>
              </a:r>
            </a:p>
            <a:p>
              <a:pPr algn="ctr">
                <a:lnSpc>
                  <a:spcPct val="115000"/>
                </a:lnSpc>
                <a:spcAft>
                  <a:spcPts val="0"/>
                </a:spcAft>
              </a:pPr>
              <a:r>
                <a:rPr lang="fr-CA" sz="1100" dirty="0">
                  <a:effectLst/>
                  <a:latin typeface="Calibri"/>
                  <a:ea typeface="Calibri"/>
                  <a:cs typeface="Times New Roman"/>
                </a:rPr>
                <a:t> </a:t>
              </a:r>
            </a:p>
            <a:p>
              <a:pPr algn="ctr">
                <a:lnSpc>
                  <a:spcPct val="115000"/>
                </a:lnSpc>
                <a:spcAft>
                  <a:spcPts val="0"/>
                </a:spcAft>
              </a:pPr>
              <a:r>
                <a:rPr lang="fr-CA" sz="1100" dirty="0">
                  <a:effectLst/>
                  <a:latin typeface="Calibri"/>
                  <a:ea typeface="Calibri"/>
                  <a:cs typeface="Times New Roman"/>
                </a:rPr>
                <a:t> </a:t>
              </a:r>
            </a:p>
            <a:p>
              <a:pPr algn="ctr">
                <a:lnSpc>
                  <a:spcPct val="115000"/>
                </a:lnSpc>
                <a:spcAft>
                  <a:spcPts val="0"/>
                </a:spcAft>
              </a:pPr>
              <a:r>
                <a:rPr lang="fr-CA" sz="1100" dirty="0">
                  <a:effectLst/>
                  <a:latin typeface="Calibri"/>
                  <a:ea typeface="Calibri"/>
                  <a:cs typeface="Times New Roman"/>
                </a:rPr>
                <a:t> </a:t>
              </a:r>
            </a:p>
            <a:p>
              <a:pPr algn="ctr">
                <a:lnSpc>
                  <a:spcPct val="115000"/>
                </a:lnSpc>
                <a:spcAft>
                  <a:spcPts val="0"/>
                </a:spcAft>
              </a:pPr>
              <a:r>
                <a:rPr lang="fr-CA" sz="1100" dirty="0">
                  <a:effectLst/>
                  <a:latin typeface="Calibri"/>
                  <a:ea typeface="Calibri"/>
                  <a:cs typeface="Times New Roman"/>
                </a:rPr>
                <a:t> </a:t>
              </a:r>
            </a:p>
          </p:txBody>
        </p:sp>
        <p:sp>
          <p:nvSpPr>
            <p:cNvPr id="27" name="Zone de texte 17"/>
            <p:cNvSpPr txBox="1"/>
            <p:nvPr/>
          </p:nvSpPr>
          <p:spPr>
            <a:xfrm>
              <a:off x="335280" y="487680"/>
              <a:ext cx="2423160" cy="822960"/>
            </a:xfrm>
            <a:prstGeom prst="rect">
              <a:avLst/>
            </a:prstGeom>
            <a:grpFill/>
            <a:ln w="6350">
              <a:no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1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Enfouir ou fuir une souffrance</a:t>
              </a:r>
              <a:endParaRPr lang="fr-CA" sz="1100" dirty="0">
                <a:effectLst/>
                <a:ea typeface="Calibri"/>
                <a:cs typeface="Times New Roman"/>
              </a:endParaRPr>
            </a:p>
            <a:p>
              <a:pPr algn="ctr">
                <a:lnSpc>
                  <a:spcPts val="11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Engourdir son problème</a:t>
              </a:r>
              <a:endParaRPr lang="fr-CA" sz="1100" dirty="0">
                <a:effectLst/>
                <a:ea typeface="Calibri"/>
                <a:cs typeface="Times New Roman"/>
              </a:endParaRPr>
            </a:p>
            <a:p>
              <a:pPr algn="ctr">
                <a:lnSpc>
                  <a:spcPts val="11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Agir sur un coup de tête</a:t>
              </a:r>
              <a:endParaRPr lang="fr-CA" sz="1100" dirty="0">
                <a:effectLst/>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Attendre d’être au pied du mur</a:t>
              </a:r>
              <a:endParaRPr lang="fr-CA" sz="1100" dirty="0">
                <a:effectLst/>
                <a:ea typeface="Calibri"/>
                <a:cs typeface="Times New Roman"/>
              </a:endParaRPr>
            </a:p>
            <a:p>
              <a:pPr algn="ctr">
                <a:lnSpc>
                  <a:spcPts val="1200"/>
                </a:lnSpc>
                <a:spcAft>
                  <a:spcPts val="0"/>
                </a:spcAft>
              </a:pPr>
              <a:r>
                <a:rPr lang="fr-CA" sz="1100" dirty="0">
                  <a:ln>
                    <a:noFill/>
                  </a:ln>
                  <a:gradFill>
                    <a:gsLst>
                      <a:gs pos="0">
                        <a:srgbClr val="A54200"/>
                      </a:gs>
                      <a:gs pos="78000">
                        <a:srgbClr val="FF8C19"/>
                      </a:gs>
                      <a:gs pos="100000">
                        <a:srgbClr val="FFF1E9"/>
                      </a:gs>
                    </a:gsLst>
                    <a:lin ang="5400000" scaled="0"/>
                  </a:gradFill>
                  <a:effectLst>
                    <a:outerShdw blurRad="69850" dist="43180" dir="5400000" sx="0" sy="0">
                      <a:srgbClr val="000000">
                        <a:alpha val="65000"/>
                      </a:srgbClr>
                    </a:outerShdw>
                  </a:effectLst>
                  <a:ea typeface="Calibri"/>
                  <a:cs typeface="Times New Roman"/>
                </a:rPr>
                <a:t>Le suicide comme solution ultime</a:t>
              </a:r>
              <a:endParaRPr lang="fr-CA" sz="1100" dirty="0">
                <a:effectLst/>
                <a:ea typeface="Calibri"/>
                <a:cs typeface="Times New Roman"/>
              </a:endParaRPr>
            </a:p>
          </p:txBody>
        </p:sp>
      </p:grpSp>
      <p:grpSp>
        <p:nvGrpSpPr>
          <p:cNvPr id="28" name="Groupe 27"/>
          <p:cNvGrpSpPr/>
          <p:nvPr/>
        </p:nvGrpSpPr>
        <p:grpSpPr>
          <a:xfrm>
            <a:off x="5801018" y="1610801"/>
            <a:ext cx="3271136" cy="3396000"/>
            <a:chOff x="0" y="0"/>
            <a:chExt cx="3486785" cy="3249295"/>
          </a:xfrm>
        </p:grpSpPr>
        <p:sp>
          <p:nvSpPr>
            <p:cNvPr id="29" name="Ellipse 28"/>
            <p:cNvSpPr/>
            <p:nvPr/>
          </p:nvSpPr>
          <p:spPr>
            <a:xfrm>
              <a:off x="0" y="0"/>
              <a:ext cx="3454400" cy="3249295"/>
            </a:xfrm>
            <a:prstGeom prst="ellipse">
              <a:avLst/>
            </a:prstGeom>
            <a:solidFill>
              <a:schemeClr val="tx1">
                <a:lumMod val="75000"/>
                <a:lumOff val="25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50000"/>
                </a:lnSpc>
                <a:spcAft>
                  <a:spcPts val="0"/>
                </a:spcAft>
              </a:pPr>
              <a:r>
                <a:rPr lang="fr-CA" sz="1800" b="1" dirty="0">
                  <a:effectLst/>
                  <a:ea typeface="Calibri"/>
                  <a:cs typeface="Times New Roman"/>
                </a:rPr>
                <a:t>LA CHUTE </a:t>
              </a:r>
              <a:endParaRPr lang="fr-CA" sz="1100" dirty="0">
                <a:effectLst/>
                <a:ea typeface="Calibri"/>
                <a:cs typeface="Times New Roman"/>
              </a:endParaRPr>
            </a:p>
            <a:p>
              <a:pPr algn="ctr">
                <a:lnSpc>
                  <a:spcPct val="150000"/>
                </a:lnSpc>
                <a:spcAft>
                  <a:spcPts val="0"/>
                </a:spcAft>
              </a:pPr>
              <a:r>
                <a:rPr lang="fr-CA" sz="1800" b="1" dirty="0">
                  <a:effectLst/>
                  <a:ea typeface="Calibri"/>
                  <a:cs typeface="Times New Roman"/>
                </a:rPr>
                <a:t>DANS </a:t>
              </a:r>
              <a:r>
                <a:rPr lang="fr-CA" sz="1800" b="1" dirty="0" smtClean="0">
                  <a:effectLst/>
                  <a:ea typeface="Calibri"/>
                  <a:cs typeface="Times New Roman"/>
                </a:rPr>
                <a:t>LA</a:t>
              </a:r>
            </a:p>
            <a:p>
              <a:pPr algn="ctr">
                <a:lnSpc>
                  <a:spcPct val="150000"/>
                </a:lnSpc>
                <a:spcAft>
                  <a:spcPts val="0"/>
                </a:spcAft>
              </a:pPr>
              <a:r>
                <a:rPr lang="fr-CA" b="1" dirty="0" smtClean="0">
                  <a:ea typeface="Calibri"/>
                  <a:cs typeface="Times New Roman"/>
                </a:rPr>
                <a:t>« VIE NUE »</a:t>
              </a:r>
            </a:p>
            <a:p>
              <a:pPr algn="ctr">
                <a:lnSpc>
                  <a:spcPct val="150000"/>
                </a:lnSpc>
                <a:spcAft>
                  <a:spcPts val="0"/>
                </a:spcAft>
              </a:pPr>
              <a:r>
                <a:rPr lang="fr-CA" sz="1000" b="1" dirty="0" smtClean="0">
                  <a:effectLst/>
                  <a:ea typeface="Calibri"/>
                  <a:cs typeface="Times New Roman"/>
                </a:rPr>
                <a:t>(Maisons de chambre, refuges et la rue)</a:t>
              </a:r>
              <a:endParaRPr lang="fr-CA" sz="1000" dirty="0">
                <a:effectLst/>
                <a:ea typeface="Calibri"/>
                <a:cs typeface="Times New Roman"/>
              </a:endParaRPr>
            </a:p>
          </p:txBody>
        </p:sp>
        <p:sp>
          <p:nvSpPr>
            <p:cNvPr id="30" name="Ellipse 29"/>
            <p:cNvSpPr/>
            <p:nvPr/>
          </p:nvSpPr>
          <p:spPr>
            <a:xfrm rot="1670074">
              <a:off x="2316480" y="1188720"/>
              <a:ext cx="1170305" cy="526415"/>
            </a:xfrm>
            <a:prstGeom prst="ellipse">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800" b="1">
                  <a:effectLst/>
                  <a:ea typeface="Calibri"/>
                  <a:cs typeface="Times New Roman"/>
                </a:rPr>
                <a:t>Bricoler pour manger</a:t>
              </a:r>
              <a:endParaRPr lang="fr-CA" sz="1100">
                <a:effectLst/>
                <a:ea typeface="Calibri"/>
                <a:cs typeface="Times New Roman"/>
              </a:endParaRPr>
            </a:p>
          </p:txBody>
        </p:sp>
        <p:sp>
          <p:nvSpPr>
            <p:cNvPr id="31" name="Ellipse 30"/>
            <p:cNvSpPr/>
            <p:nvPr/>
          </p:nvSpPr>
          <p:spPr>
            <a:xfrm>
              <a:off x="849573" y="2527703"/>
              <a:ext cx="1827898" cy="491490"/>
            </a:xfrm>
            <a:prstGeom prst="ellipse">
              <a:avLst/>
            </a:prstGeom>
            <a:solidFill>
              <a:srgbClr val="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800" b="1" dirty="0">
                  <a:effectLst/>
                  <a:latin typeface="Calibri"/>
                  <a:ea typeface="Calibri"/>
                  <a:cs typeface="Times New Roman"/>
                </a:rPr>
                <a:t>Éviter la police</a:t>
              </a:r>
              <a:endParaRPr lang="fr-CA" sz="1100" dirty="0">
                <a:effectLst/>
                <a:latin typeface="Calibri"/>
                <a:ea typeface="Calibri"/>
                <a:cs typeface="Times New Roman"/>
              </a:endParaRPr>
            </a:p>
            <a:p>
              <a:pPr algn="ctr">
                <a:lnSpc>
                  <a:spcPct val="115000"/>
                </a:lnSpc>
                <a:spcAft>
                  <a:spcPts val="0"/>
                </a:spcAft>
              </a:pPr>
              <a:r>
                <a:rPr lang="fr-CA" sz="800" b="1" dirty="0">
                  <a:effectLst/>
                  <a:latin typeface="Calibri"/>
                  <a:ea typeface="Calibri"/>
                  <a:cs typeface="Times New Roman"/>
                </a:rPr>
                <a:t>lors </a:t>
              </a:r>
              <a:r>
                <a:rPr lang="fr-CA" sz="800" b="1" dirty="0" smtClean="0">
                  <a:effectLst/>
                  <a:latin typeface="Calibri"/>
                  <a:ea typeface="Calibri"/>
                  <a:cs typeface="Times New Roman"/>
                </a:rPr>
                <a:t>d’épisodes à la rue</a:t>
              </a:r>
              <a:endParaRPr lang="fr-CA" sz="1100" dirty="0">
                <a:effectLst/>
                <a:latin typeface="Calibri"/>
                <a:ea typeface="Calibri"/>
                <a:cs typeface="Times New Roman"/>
              </a:endParaRPr>
            </a:p>
          </p:txBody>
        </p:sp>
        <p:sp>
          <p:nvSpPr>
            <p:cNvPr id="32" name="Ellipse 31"/>
            <p:cNvSpPr/>
            <p:nvPr/>
          </p:nvSpPr>
          <p:spPr>
            <a:xfrm rot="20459896">
              <a:off x="65472" y="1310499"/>
              <a:ext cx="1151890" cy="534035"/>
            </a:xfrm>
            <a:prstGeom prst="ellipse">
              <a:avLst/>
            </a:prstGeom>
            <a:solidFill>
              <a:srgbClr val="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800" b="1">
                  <a:effectLst/>
                  <a:latin typeface="Calibri"/>
                  <a:ea typeface="Calibri"/>
                  <a:cs typeface="Times New Roman"/>
                </a:rPr>
                <a:t>Bricoler pour se loger</a:t>
              </a:r>
              <a:endParaRPr lang="fr-CA" sz="1100">
                <a:effectLst/>
                <a:latin typeface="Calibri"/>
                <a:ea typeface="Calibri"/>
                <a:cs typeface="Times New Roman"/>
              </a:endParaRPr>
            </a:p>
          </p:txBody>
        </p:sp>
        <p:sp>
          <p:nvSpPr>
            <p:cNvPr id="33" name="Ellipse 32"/>
            <p:cNvSpPr/>
            <p:nvPr/>
          </p:nvSpPr>
          <p:spPr>
            <a:xfrm>
              <a:off x="1159186" y="273203"/>
              <a:ext cx="1151890" cy="487680"/>
            </a:xfrm>
            <a:prstGeom prst="ellipse">
              <a:avLst/>
            </a:prstGeom>
            <a:solidFill>
              <a:srgbClr val="FFFFFF"/>
            </a:solidFill>
            <a:ln w="25400" cap="flat" cmpd="sng" algn="ctr">
              <a:solidFill>
                <a:srgbClr val="F79646"/>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800" b="1" dirty="0">
                  <a:effectLst/>
                  <a:latin typeface="Calibri"/>
                  <a:ea typeface="Calibri"/>
                  <a:cs typeface="Times New Roman"/>
                </a:rPr>
                <a:t>Mentir et transgresser</a:t>
              </a:r>
              <a:endParaRPr lang="fr-CA" sz="1100" dirty="0">
                <a:effectLst/>
                <a:latin typeface="Calibri"/>
                <a:ea typeface="Calibri"/>
                <a:cs typeface="Times New Roman"/>
              </a:endParaRPr>
            </a:p>
          </p:txBody>
        </p:sp>
      </p:grpSp>
      <p:sp>
        <p:nvSpPr>
          <p:cNvPr id="35" name="Rectangle à coins arrondis 34"/>
          <p:cNvSpPr/>
          <p:nvPr/>
        </p:nvSpPr>
        <p:spPr>
          <a:xfrm>
            <a:off x="3772904" y="631251"/>
            <a:ext cx="1910080" cy="3930650"/>
          </a:xfrm>
          <a:prstGeom prst="roundRect">
            <a:avLst/>
          </a:prstGeom>
        </p:spPr>
        <p:style>
          <a:lnRef idx="0">
            <a:schemeClr val="accent1"/>
          </a:lnRef>
          <a:fillRef idx="3">
            <a:schemeClr val="accent1"/>
          </a:fillRef>
          <a:effectRef idx="3">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CA" sz="1400" b="1">
                <a:solidFill>
                  <a:srgbClr val="FFFFFF"/>
                </a:solidFill>
                <a:effectLst/>
                <a:ea typeface="Calibri"/>
                <a:cs typeface="Times New Roman"/>
              </a:rPr>
              <a:t>UNE</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AIDE</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PUBLIQUE </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BUREAUCRATIQUE,</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DIFFICILE D’ACCÈS</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ET</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NE RÉPONDANT </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PAS </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AUX BESOINS</a:t>
            </a:r>
            <a:endParaRPr lang="fr-CA" sz="1100">
              <a:effectLst/>
              <a:ea typeface="Calibri"/>
              <a:cs typeface="Times New Roman"/>
            </a:endParaRPr>
          </a:p>
          <a:p>
            <a:pPr algn="ctr">
              <a:lnSpc>
                <a:spcPct val="115000"/>
              </a:lnSpc>
              <a:spcAft>
                <a:spcPts val="1000"/>
              </a:spcAft>
            </a:pPr>
            <a:r>
              <a:rPr lang="fr-CA" sz="1400" b="1">
                <a:solidFill>
                  <a:srgbClr val="FFFFFF"/>
                </a:solidFill>
                <a:effectLst/>
                <a:ea typeface="Calibri"/>
                <a:cs typeface="Times New Roman"/>
              </a:rPr>
              <a:t>DE BASE</a:t>
            </a:r>
            <a:endParaRPr lang="fr-CA" sz="1100">
              <a:effectLst/>
              <a:ea typeface="Calibri"/>
              <a:cs typeface="Times New Roman"/>
            </a:endParaRPr>
          </a:p>
        </p:txBody>
      </p:sp>
    </p:spTree>
    <p:extLst>
      <p:ext uri="{BB962C8B-B14F-4D97-AF65-F5344CB8AC3E}">
        <p14:creationId xmlns:p14="http://schemas.microsoft.com/office/powerpoint/2010/main" xmlns="" val="899898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500"/>
                                        <p:tgtEl>
                                          <p:spTgt spid="8"/>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500"/>
                                        <p:tgtEl>
                                          <p:spTgt spid="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nodeType="clickEffect">
                                  <p:stCondLst>
                                    <p:cond delay="0"/>
                                  </p:stCondLst>
                                  <p:childTnLst>
                                    <p:set>
                                      <p:cBhvr>
                                        <p:cTn id="25" dur="1" fill="hold">
                                          <p:stCondLst>
                                            <p:cond delay="0"/>
                                          </p:stCondLst>
                                        </p:cTn>
                                        <p:tgtEl>
                                          <p:spTgt spid="18"/>
                                        </p:tgtEl>
                                        <p:attrNameLst>
                                          <p:attrName>style.visibility</p:attrName>
                                        </p:attrNameLst>
                                      </p:cBhvr>
                                      <p:to>
                                        <p:strVal val="visible"/>
                                      </p:to>
                                    </p:set>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fade">
                                      <p:cBhvr>
                                        <p:cTn id="31" dur="500"/>
                                        <p:tgtEl>
                                          <p:spTgt spid="25"/>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10"/>
                                        </p:tgtEl>
                                        <p:attrNameLst>
                                          <p:attrName>style.visibility</p:attrName>
                                        </p:attrNameLst>
                                      </p:cBhvr>
                                      <p:to>
                                        <p:strVal val="visible"/>
                                      </p:to>
                                    </p:set>
                                    <p:animEffect transition="in" filter="fade">
                                      <p:cBhvr>
                                        <p:cTn id="36" dur="500"/>
                                        <p:tgtEl>
                                          <p:spTgt spid="10"/>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9"/>
                                        </p:tgtEl>
                                        <p:attrNameLst>
                                          <p:attrName>style.visibility</p:attrName>
                                        </p:attrNameLst>
                                      </p:cBhvr>
                                      <p:to>
                                        <p:strVal val="visible"/>
                                      </p:to>
                                    </p:set>
                                    <p:animEffect transition="in" filter="fade">
                                      <p:cBhvr>
                                        <p:cTn id="41" dur="500"/>
                                        <p:tgtEl>
                                          <p:spTgt spid="9"/>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additive="base">
                                        <p:cTn id="46" dur="500" fill="hold"/>
                                        <p:tgtEl>
                                          <p:spTgt spid="12"/>
                                        </p:tgtEl>
                                        <p:attrNameLst>
                                          <p:attrName>ppt_x</p:attrName>
                                        </p:attrNameLst>
                                      </p:cBhvr>
                                      <p:tavLst>
                                        <p:tav tm="0">
                                          <p:val>
                                            <p:strVal val="#ppt_x"/>
                                          </p:val>
                                        </p:tav>
                                        <p:tav tm="100000">
                                          <p:val>
                                            <p:strVal val="#ppt_x"/>
                                          </p:val>
                                        </p:tav>
                                      </p:tavLst>
                                    </p:anim>
                                    <p:anim calcmode="lin" valueType="num">
                                      <p:cBhvr additive="base">
                                        <p:cTn id="47"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4" fill="hold" grpId="0" nodeType="clickEffect">
                                  <p:stCondLst>
                                    <p:cond delay="0"/>
                                  </p:stCondLst>
                                  <p:childTnLst>
                                    <p:set>
                                      <p:cBhvr>
                                        <p:cTn id="51" dur="1" fill="hold">
                                          <p:stCondLst>
                                            <p:cond delay="0"/>
                                          </p:stCondLst>
                                        </p:cTn>
                                        <p:tgtEl>
                                          <p:spTgt spid="35"/>
                                        </p:tgtEl>
                                        <p:attrNameLst>
                                          <p:attrName>style.visibility</p:attrName>
                                        </p:attrNameLst>
                                      </p:cBhvr>
                                      <p:to>
                                        <p:strVal val="visible"/>
                                      </p:to>
                                    </p:set>
                                    <p:anim calcmode="lin" valueType="num">
                                      <p:cBhvr additive="base">
                                        <p:cTn id="52" dur="500" fill="hold"/>
                                        <p:tgtEl>
                                          <p:spTgt spid="35"/>
                                        </p:tgtEl>
                                        <p:attrNameLst>
                                          <p:attrName>ppt_x</p:attrName>
                                        </p:attrNameLst>
                                      </p:cBhvr>
                                      <p:tavLst>
                                        <p:tav tm="0">
                                          <p:val>
                                            <p:strVal val="#ppt_x"/>
                                          </p:val>
                                        </p:tav>
                                        <p:tav tm="100000">
                                          <p:val>
                                            <p:strVal val="#ppt_x"/>
                                          </p:val>
                                        </p:tav>
                                      </p:tavLst>
                                    </p:anim>
                                    <p:anim calcmode="lin" valueType="num">
                                      <p:cBhvr additive="base">
                                        <p:cTn id="53" dur="500" fill="hold"/>
                                        <p:tgtEl>
                                          <p:spTgt spid="35"/>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2" presetClass="entr" presetSubtype="0" fill="hold" nodeType="clickEffect">
                                  <p:stCondLst>
                                    <p:cond delay="0"/>
                                  </p:stCondLst>
                                  <p:childTnLst>
                                    <p:set>
                                      <p:cBhvr>
                                        <p:cTn id="57" dur="1" fill="hold">
                                          <p:stCondLst>
                                            <p:cond delay="0"/>
                                          </p:stCondLst>
                                        </p:cTn>
                                        <p:tgtEl>
                                          <p:spTgt spid="15"/>
                                        </p:tgtEl>
                                        <p:attrNameLst>
                                          <p:attrName>style.visibility</p:attrName>
                                        </p:attrNameLst>
                                      </p:cBhvr>
                                      <p:to>
                                        <p:strVal val="visible"/>
                                      </p:to>
                                    </p:set>
                                    <p:animEffect transition="in" filter="fade">
                                      <p:cBhvr>
                                        <p:cTn id="58" dur="1000"/>
                                        <p:tgtEl>
                                          <p:spTgt spid="15"/>
                                        </p:tgtEl>
                                      </p:cBhvr>
                                    </p:animEffect>
                                    <p:anim calcmode="lin" valueType="num">
                                      <p:cBhvr>
                                        <p:cTn id="59" dur="1000" fill="hold"/>
                                        <p:tgtEl>
                                          <p:spTgt spid="15"/>
                                        </p:tgtEl>
                                        <p:attrNameLst>
                                          <p:attrName>ppt_x</p:attrName>
                                        </p:attrNameLst>
                                      </p:cBhvr>
                                      <p:tavLst>
                                        <p:tav tm="0">
                                          <p:val>
                                            <p:strVal val="#ppt_x"/>
                                          </p:val>
                                        </p:tav>
                                        <p:tav tm="100000">
                                          <p:val>
                                            <p:strVal val="#ppt_x"/>
                                          </p:val>
                                        </p:tav>
                                      </p:tavLst>
                                    </p:anim>
                                    <p:anim calcmode="lin" valueType="num">
                                      <p:cBhvr>
                                        <p:cTn id="60"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nodeType="clickEffect">
                                  <p:stCondLst>
                                    <p:cond delay="0"/>
                                  </p:stCondLst>
                                  <p:childTnLst>
                                    <p:set>
                                      <p:cBhvr>
                                        <p:cTn id="64" dur="1" fill="hold">
                                          <p:stCondLst>
                                            <p:cond delay="0"/>
                                          </p:stCondLst>
                                        </p:cTn>
                                        <p:tgtEl>
                                          <p:spTgt spid="28"/>
                                        </p:tgtEl>
                                        <p:attrNameLst>
                                          <p:attrName>style.visibility</p:attrName>
                                        </p:attrNameLst>
                                      </p:cBhvr>
                                      <p:to>
                                        <p:strVal val="visible"/>
                                      </p:to>
                                    </p:set>
                                    <p:animEffect transition="in" filter="fade">
                                      <p:cBhvr>
                                        <p:cTn id="65" dur="1000"/>
                                        <p:tgtEl>
                                          <p:spTgt spid="28"/>
                                        </p:tgtEl>
                                      </p:cBhvr>
                                    </p:animEffect>
                                    <p:anim calcmode="lin" valueType="num">
                                      <p:cBhvr>
                                        <p:cTn id="66" dur="1000" fill="hold"/>
                                        <p:tgtEl>
                                          <p:spTgt spid="28"/>
                                        </p:tgtEl>
                                        <p:attrNameLst>
                                          <p:attrName>ppt_x</p:attrName>
                                        </p:attrNameLst>
                                      </p:cBhvr>
                                      <p:tavLst>
                                        <p:tav tm="0">
                                          <p:val>
                                            <p:strVal val="#ppt_x"/>
                                          </p:val>
                                        </p:tav>
                                        <p:tav tm="100000">
                                          <p:val>
                                            <p:strVal val="#ppt_x"/>
                                          </p:val>
                                        </p:tav>
                                      </p:tavLst>
                                    </p:anim>
                                    <p:anim calcmode="lin" valueType="num">
                                      <p:cBhvr>
                                        <p:cTn id="67" dur="1000" fill="hold"/>
                                        <p:tgtEl>
                                          <p:spTgt spid="28"/>
                                        </p:tgtEl>
                                        <p:attrNameLst>
                                          <p:attrName>ppt_y</p:attrName>
                                        </p:attrNameLst>
                                      </p:cBhvr>
                                      <p:tavLst>
                                        <p:tav tm="0">
                                          <p:val>
                                            <p:strVal val="#ppt_y+.1"/>
                                          </p:val>
                                        </p:tav>
                                        <p:tav tm="100000">
                                          <p:val>
                                            <p:strVal val="#ppt_y"/>
                                          </p:val>
                                        </p:tav>
                                      </p:tavLst>
                                    </p:anim>
                                  </p:childTnLst>
                                </p:cTn>
                              </p:par>
                            </p:childTnLst>
                          </p:cTn>
                        </p:par>
                      </p:childTnLst>
                    </p:cTn>
                  </p:par>
                  <p:par>
                    <p:cTn id="68" fill="hold">
                      <p:stCondLst>
                        <p:cond delay="indefinite"/>
                      </p:stCondLst>
                      <p:childTnLst>
                        <p:par>
                          <p:cTn id="69" fill="hold">
                            <p:stCondLst>
                              <p:cond delay="0"/>
                            </p:stCondLst>
                            <p:childTnLst>
                              <p:par>
                                <p:cTn id="70" presetID="2" presetClass="entr" presetSubtype="4" fill="hold" grpId="0" nodeType="clickEffect">
                                  <p:stCondLst>
                                    <p:cond delay="0"/>
                                  </p:stCondLst>
                                  <p:childTnLst>
                                    <p:set>
                                      <p:cBhvr>
                                        <p:cTn id="71" dur="1" fill="hold">
                                          <p:stCondLst>
                                            <p:cond delay="0"/>
                                          </p:stCondLst>
                                        </p:cTn>
                                        <p:tgtEl>
                                          <p:spTgt spid="13"/>
                                        </p:tgtEl>
                                        <p:attrNameLst>
                                          <p:attrName>style.visibility</p:attrName>
                                        </p:attrNameLst>
                                      </p:cBhvr>
                                      <p:to>
                                        <p:strVal val="visible"/>
                                      </p:to>
                                    </p:set>
                                    <p:anim calcmode="lin" valueType="num">
                                      <p:cBhvr additive="base">
                                        <p:cTn id="72" dur="500" fill="hold"/>
                                        <p:tgtEl>
                                          <p:spTgt spid="13"/>
                                        </p:tgtEl>
                                        <p:attrNameLst>
                                          <p:attrName>ppt_x</p:attrName>
                                        </p:attrNameLst>
                                      </p:cBhvr>
                                      <p:tavLst>
                                        <p:tav tm="0">
                                          <p:val>
                                            <p:strVal val="#ppt_x"/>
                                          </p:val>
                                        </p:tav>
                                        <p:tav tm="100000">
                                          <p:val>
                                            <p:strVal val="#ppt_x"/>
                                          </p:val>
                                        </p:tav>
                                      </p:tavLst>
                                    </p:anim>
                                    <p:anim calcmode="lin" valueType="num">
                                      <p:cBhvr additive="base">
                                        <p:cTn id="7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22" presetClass="entr" presetSubtype="4" fill="hold" grpId="0" nodeType="clickEffect">
                                  <p:stCondLst>
                                    <p:cond delay="0"/>
                                  </p:stCondLst>
                                  <p:childTnLst>
                                    <p:set>
                                      <p:cBhvr>
                                        <p:cTn id="77" dur="1" fill="hold">
                                          <p:stCondLst>
                                            <p:cond delay="0"/>
                                          </p:stCondLst>
                                        </p:cTn>
                                        <p:tgtEl>
                                          <p:spTgt spid="11"/>
                                        </p:tgtEl>
                                        <p:attrNameLst>
                                          <p:attrName>style.visibility</p:attrName>
                                        </p:attrNameLst>
                                      </p:cBhvr>
                                      <p:to>
                                        <p:strVal val="visible"/>
                                      </p:to>
                                    </p:set>
                                    <p:animEffect transition="in" filter="wipe(down)">
                                      <p:cBhvr>
                                        <p:cTn id="78"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2" grpId="0" animBg="1"/>
      <p:bldP spid="13" grpId="0" animBg="1"/>
      <p:bldP spid="35"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132856"/>
            <a:ext cx="6768752" cy="2520280"/>
          </a:xfrm>
        </p:spPr>
        <p:style>
          <a:lnRef idx="1">
            <a:schemeClr val="dk1"/>
          </a:lnRef>
          <a:fillRef idx="1002">
            <a:schemeClr val="lt1"/>
          </a:fillRef>
          <a:effectRef idx="1">
            <a:schemeClr val="dk1"/>
          </a:effectRef>
          <a:fontRef idx="minor">
            <a:schemeClr val="dk1"/>
          </a:fontRef>
        </p:style>
        <p:txBody>
          <a:bodyPr>
            <a:noAutofit/>
          </a:bodyPr>
          <a:lstStyle/>
          <a:p>
            <a:r>
              <a:rPr lang="fr-CA" sz="3200" dirty="0" smtClean="0"/>
              <a:t>Au-delà de ce parcours:</a:t>
            </a:r>
            <a:br>
              <a:rPr lang="fr-CA" sz="3200" dirty="0" smtClean="0"/>
            </a:br>
            <a:r>
              <a:rPr lang="fr-CA" sz="3200" b="1" dirty="0" smtClean="0"/>
              <a:t>Un modèle explicatif </a:t>
            </a:r>
            <a:br>
              <a:rPr lang="fr-CA" sz="3200" b="1" dirty="0" smtClean="0"/>
            </a:br>
            <a:r>
              <a:rPr lang="fr-CA" sz="3200" b="1" dirty="0" smtClean="0"/>
              <a:t>de la pauvreté au masculin </a:t>
            </a:r>
            <a:br>
              <a:rPr lang="fr-CA" sz="3200" b="1" dirty="0" smtClean="0"/>
            </a:br>
            <a:r>
              <a:rPr lang="fr-CA" sz="3200" b="1" dirty="0" smtClean="0"/>
              <a:t>au Québec</a:t>
            </a:r>
            <a:endParaRPr lang="fr-CA" sz="3200" b="1" dirty="0"/>
          </a:p>
        </p:txBody>
      </p:sp>
    </p:spTree>
    <p:extLst>
      <p:ext uri="{BB962C8B-B14F-4D97-AF65-F5344CB8AC3E}">
        <p14:creationId xmlns:p14="http://schemas.microsoft.com/office/powerpoint/2010/main" xmlns="" val="170176972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Connecteur droit 3"/>
          <p:cNvCxnSpPr>
            <a:endCxn id="11" idx="2"/>
          </p:cNvCxnSpPr>
          <p:nvPr/>
        </p:nvCxnSpPr>
        <p:spPr>
          <a:xfrm flipH="1">
            <a:off x="1863090" y="1566635"/>
            <a:ext cx="25027" cy="3082925"/>
          </a:xfrm>
          <a:prstGeom prst="line">
            <a:avLst/>
          </a:prstGeom>
        </p:spPr>
        <p:style>
          <a:lnRef idx="1">
            <a:schemeClr val="accent4"/>
          </a:lnRef>
          <a:fillRef idx="0">
            <a:schemeClr val="accent4"/>
          </a:fillRef>
          <a:effectRef idx="0">
            <a:schemeClr val="accent4"/>
          </a:effectRef>
          <a:fontRef idx="minor">
            <a:schemeClr val="tx1"/>
          </a:fontRef>
        </p:style>
      </p:cxnSp>
      <p:cxnSp>
        <p:nvCxnSpPr>
          <p:cNvPr id="5" name="Connecteur droit 4"/>
          <p:cNvCxnSpPr/>
          <p:nvPr/>
        </p:nvCxnSpPr>
        <p:spPr>
          <a:xfrm>
            <a:off x="7463790" y="2265928"/>
            <a:ext cx="29448" cy="2918460"/>
          </a:xfrm>
          <a:prstGeom prst="line">
            <a:avLst/>
          </a:prstGeom>
          <a:ln/>
        </p:spPr>
        <p:style>
          <a:lnRef idx="1">
            <a:schemeClr val="accent2"/>
          </a:lnRef>
          <a:fillRef idx="0">
            <a:schemeClr val="accent2"/>
          </a:fillRef>
          <a:effectRef idx="0">
            <a:schemeClr val="accent2"/>
          </a:effectRef>
          <a:fontRef idx="minor">
            <a:schemeClr val="tx1"/>
          </a:fontRef>
        </p:style>
      </p:cxnSp>
      <p:cxnSp>
        <p:nvCxnSpPr>
          <p:cNvPr id="6" name="Connecteur droit 5"/>
          <p:cNvCxnSpPr>
            <a:stCxn id="16" idx="3"/>
          </p:cNvCxnSpPr>
          <p:nvPr/>
        </p:nvCxnSpPr>
        <p:spPr>
          <a:xfrm>
            <a:off x="2903887" y="6016029"/>
            <a:ext cx="3797421" cy="0"/>
          </a:xfrm>
          <a:prstGeom prst="line">
            <a:avLst/>
          </a:prstGeom>
        </p:spPr>
        <p:style>
          <a:lnRef idx="1">
            <a:schemeClr val="accent3"/>
          </a:lnRef>
          <a:fillRef idx="0">
            <a:schemeClr val="accent3"/>
          </a:fillRef>
          <a:effectRef idx="0">
            <a:schemeClr val="accent3"/>
          </a:effectRef>
          <a:fontRef idx="minor">
            <a:schemeClr val="tx1"/>
          </a:fontRef>
        </p:style>
      </p:cxnSp>
      <p:sp>
        <p:nvSpPr>
          <p:cNvPr id="7" name="Zone de texte 1"/>
          <p:cNvSpPr txBox="1"/>
          <p:nvPr/>
        </p:nvSpPr>
        <p:spPr>
          <a:xfrm>
            <a:off x="2049528" y="44624"/>
            <a:ext cx="5745480" cy="568960"/>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ts val="1200"/>
              </a:lnSpc>
              <a:spcAft>
                <a:spcPts val="0"/>
              </a:spcAft>
            </a:pPr>
            <a:r>
              <a:rPr lang="fr-CA" sz="1400" b="1" dirty="0">
                <a:effectLst/>
                <a:ea typeface="Calibri"/>
                <a:cs typeface="Times New Roman"/>
              </a:rPr>
              <a:t>La pauvreté au masculin au Québec</a:t>
            </a:r>
            <a:endParaRPr lang="fr-CA" sz="1100" dirty="0">
              <a:effectLst/>
              <a:ea typeface="Calibri"/>
              <a:cs typeface="Times New Roman"/>
            </a:endParaRPr>
          </a:p>
          <a:p>
            <a:pPr algn="ctr">
              <a:lnSpc>
                <a:spcPts val="1200"/>
              </a:lnSpc>
              <a:spcAft>
                <a:spcPts val="0"/>
              </a:spcAft>
            </a:pPr>
            <a:r>
              <a:rPr lang="fr-CA" sz="1200" dirty="0">
                <a:solidFill>
                  <a:srgbClr val="000000"/>
                </a:solidFill>
                <a:effectLst/>
                <a:ea typeface="Calibri"/>
                <a:cs typeface="Times New Roman"/>
              </a:rPr>
              <a:t>Résultat de l’interaction d’au moins </a:t>
            </a:r>
            <a:r>
              <a:rPr lang="fr-CA" sz="1200" dirty="0" smtClean="0">
                <a:solidFill>
                  <a:srgbClr val="000000"/>
                </a:solidFill>
                <a:effectLst/>
                <a:ea typeface="Calibri"/>
                <a:cs typeface="Times New Roman"/>
              </a:rPr>
              <a:t>trois </a:t>
            </a:r>
            <a:r>
              <a:rPr lang="fr-CA" sz="1200" dirty="0">
                <a:solidFill>
                  <a:srgbClr val="000000"/>
                </a:solidFill>
                <a:effectLst/>
                <a:ea typeface="Calibri"/>
                <a:cs typeface="Times New Roman"/>
              </a:rPr>
              <a:t>facteurs :</a:t>
            </a:r>
            <a:endParaRPr lang="fr-CA" sz="1100" dirty="0">
              <a:effectLst/>
              <a:ea typeface="Calibri"/>
              <a:cs typeface="Times New Roman"/>
            </a:endParaRPr>
          </a:p>
          <a:p>
            <a:pPr algn="ctr">
              <a:lnSpc>
                <a:spcPts val="1200"/>
              </a:lnSpc>
              <a:spcAft>
                <a:spcPts val="0"/>
              </a:spcAft>
            </a:pPr>
            <a:r>
              <a:rPr lang="fr-CA" sz="1200" b="1" dirty="0">
                <a:solidFill>
                  <a:srgbClr val="4F81BD"/>
                </a:solidFill>
                <a:effectLst/>
                <a:ea typeface="Calibri"/>
                <a:cs typeface="Times New Roman"/>
              </a:rPr>
              <a:t>le </a:t>
            </a:r>
            <a:r>
              <a:rPr lang="fr-CA" sz="1200" b="1" dirty="0" err="1">
                <a:solidFill>
                  <a:srgbClr val="4F81BD"/>
                </a:solidFill>
                <a:effectLst/>
                <a:ea typeface="Calibri"/>
                <a:cs typeface="Times New Roman"/>
              </a:rPr>
              <a:t>genrisme</a:t>
            </a:r>
            <a:r>
              <a:rPr lang="fr-CA" sz="1200" b="1" dirty="0">
                <a:solidFill>
                  <a:srgbClr val="4F81BD"/>
                </a:solidFill>
                <a:effectLst/>
                <a:ea typeface="Calibri"/>
                <a:cs typeface="Times New Roman"/>
              </a:rPr>
              <a:t>, le </a:t>
            </a:r>
            <a:r>
              <a:rPr lang="fr-CA" sz="1200" b="1" dirty="0" err="1" smtClean="0">
                <a:solidFill>
                  <a:srgbClr val="4F81BD"/>
                </a:solidFill>
                <a:effectLst/>
                <a:ea typeface="Calibri"/>
                <a:cs typeface="Times New Roman"/>
              </a:rPr>
              <a:t>classisme</a:t>
            </a:r>
            <a:r>
              <a:rPr lang="fr-CA" sz="1200" b="1" dirty="0" smtClean="0">
                <a:solidFill>
                  <a:srgbClr val="4F81BD"/>
                </a:solidFill>
                <a:effectLst/>
                <a:ea typeface="Calibri"/>
                <a:cs typeface="Times New Roman"/>
              </a:rPr>
              <a:t> et la </a:t>
            </a:r>
            <a:r>
              <a:rPr lang="fr-CA" sz="1200" b="1" dirty="0">
                <a:solidFill>
                  <a:srgbClr val="4F81BD"/>
                </a:solidFill>
                <a:effectLst/>
                <a:ea typeface="Calibri"/>
                <a:cs typeface="Times New Roman"/>
              </a:rPr>
              <a:t>répression institutionnelle</a:t>
            </a:r>
            <a:endParaRPr lang="fr-CA" sz="1100" dirty="0">
              <a:effectLst/>
              <a:ea typeface="Calibri"/>
              <a:cs typeface="Times New Roman"/>
            </a:endParaRPr>
          </a:p>
        </p:txBody>
      </p:sp>
      <p:sp>
        <p:nvSpPr>
          <p:cNvPr id="8" name="Ellipse 7"/>
          <p:cNvSpPr/>
          <p:nvPr/>
        </p:nvSpPr>
        <p:spPr>
          <a:xfrm>
            <a:off x="3598271" y="2397197"/>
            <a:ext cx="2240280" cy="193548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0"/>
              </a:spcAft>
            </a:pPr>
            <a:r>
              <a:rPr lang="fr-CA" sz="1400" b="1" dirty="0" smtClean="0">
                <a:effectLst/>
                <a:ea typeface="Calibri"/>
                <a:cs typeface="Times New Roman"/>
              </a:rPr>
              <a:t>De l’autoréalisation</a:t>
            </a:r>
            <a:endParaRPr lang="fr-CA" sz="1100" dirty="0" smtClean="0">
              <a:effectLst/>
              <a:ea typeface="Calibri"/>
              <a:cs typeface="Times New Roman"/>
            </a:endParaRPr>
          </a:p>
          <a:p>
            <a:pPr algn="ctr">
              <a:lnSpc>
                <a:spcPct val="115000"/>
              </a:lnSpc>
              <a:spcAft>
                <a:spcPts val="0"/>
              </a:spcAft>
            </a:pPr>
            <a:r>
              <a:rPr lang="fr-CA" sz="1400" b="1" dirty="0" smtClean="0">
                <a:effectLst/>
                <a:ea typeface="Calibri"/>
                <a:cs typeface="Times New Roman"/>
              </a:rPr>
              <a:t>de soi</a:t>
            </a:r>
            <a:endParaRPr lang="fr-CA" sz="1100" dirty="0" smtClean="0">
              <a:effectLst/>
              <a:ea typeface="Calibri"/>
              <a:cs typeface="Times New Roman"/>
            </a:endParaRPr>
          </a:p>
          <a:p>
            <a:pPr algn="ctr">
              <a:lnSpc>
                <a:spcPct val="115000"/>
              </a:lnSpc>
              <a:spcAft>
                <a:spcPts val="0"/>
              </a:spcAft>
            </a:pPr>
            <a:r>
              <a:rPr lang="fr-CA" sz="1400" b="1" dirty="0" smtClean="0">
                <a:effectLst/>
                <a:ea typeface="Calibri"/>
                <a:cs typeface="Times New Roman"/>
              </a:rPr>
              <a:t>à la </a:t>
            </a:r>
            <a:endParaRPr lang="fr-CA" sz="1100" dirty="0" smtClean="0">
              <a:effectLst/>
              <a:ea typeface="Calibri"/>
              <a:cs typeface="Times New Roman"/>
            </a:endParaRPr>
          </a:p>
          <a:p>
            <a:pPr algn="ctr">
              <a:lnSpc>
                <a:spcPct val="115000"/>
              </a:lnSpc>
              <a:spcAft>
                <a:spcPts val="0"/>
              </a:spcAft>
            </a:pPr>
            <a:r>
              <a:rPr lang="fr-CA" sz="1400" b="1" dirty="0" smtClean="0">
                <a:effectLst/>
                <a:ea typeface="Calibri"/>
                <a:cs typeface="Times New Roman"/>
              </a:rPr>
              <a:t>vie nue</a:t>
            </a:r>
            <a:endParaRPr lang="fr-CA" sz="1100" dirty="0">
              <a:effectLst/>
              <a:ea typeface="Calibri"/>
              <a:cs typeface="Times New Roman"/>
            </a:endParaRPr>
          </a:p>
        </p:txBody>
      </p:sp>
      <p:sp>
        <p:nvSpPr>
          <p:cNvPr id="9" name="Rectangle à coins arrondis 8"/>
          <p:cNvSpPr/>
          <p:nvPr/>
        </p:nvSpPr>
        <p:spPr>
          <a:xfrm>
            <a:off x="217170" y="785500"/>
            <a:ext cx="3291840" cy="1104900"/>
          </a:xfrm>
          <a:prstGeom prst="roundRect">
            <a:avLst/>
          </a:prstGeom>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400" b="1" dirty="0">
                <a:effectLst/>
                <a:ea typeface="Calibri"/>
                <a:cs typeface="Times New Roman"/>
              </a:rPr>
              <a:t>Le </a:t>
            </a:r>
            <a:r>
              <a:rPr lang="fr-CA" sz="1400" b="1" dirty="0" err="1">
                <a:effectLst/>
                <a:ea typeface="Calibri"/>
                <a:cs typeface="Times New Roman"/>
              </a:rPr>
              <a:t>genrisme</a:t>
            </a:r>
            <a:endParaRPr lang="fr-CA" sz="1100" dirty="0">
              <a:effectLst/>
              <a:ea typeface="Calibri"/>
              <a:cs typeface="Times New Roman"/>
            </a:endParaRPr>
          </a:p>
          <a:p>
            <a:pPr algn="ctr">
              <a:lnSpc>
                <a:spcPts val="1200"/>
              </a:lnSpc>
              <a:spcAft>
                <a:spcPts val="0"/>
              </a:spcAft>
            </a:pPr>
            <a:r>
              <a:rPr lang="fr-CA" sz="1100" dirty="0">
                <a:effectLst/>
                <a:ea typeface="Calibri"/>
                <a:cs typeface="Times New Roman"/>
              </a:rPr>
              <a:t> </a:t>
            </a:r>
          </a:p>
          <a:p>
            <a:pPr algn="ctr">
              <a:lnSpc>
                <a:spcPts val="1200"/>
              </a:lnSpc>
              <a:spcAft>
                <a:spcPts val="0"/>
              </a:spcAft>
            </a:pPr>
            <a:r>
              <a:rPr lang="fr-CA" sz="1100" dirty="0">
                <a:effectLst/>
                <a:ea typeface="Calibri"/>
                <a:cs typeface="Times New Roman"/>
              </a:rPr>
              <a:t>L’acquisition, au fil de sa vie, d’attributs stéréotypés du masculin ou du féminin</a:t>
            </a:r>
          </a:p>
          <a:p>
            <a:pPr algn="ctr">
              <a:lnSpc>
                <a:spcPts val="1200"/>
              </a:lnSpc>
              <a:spcAft>
                <a:spcPts val="0"/>
              </a:spcAft>
            </a:pPr>
            <a:r>
              <a:rPr lang="fr-CA" sz="1100" dirty="0">
                <a:effectLst/>
                <a:ea typeface="Calibri"/>
                <a:cs typeface="Times New Roman"/>
              </a:rPr>
              <a:t>découlant </a:t>
            </a:r>
            <a:r>
              <a:rPr lang="fr-CA" sz="1100" dirty="0">
                <a:ea typeface="Calibri"/>
                <a:cs typeface="Times New Roman"/>
              </a:rPr>
              <a:t> </a:t>
            </a:r>
            <a:r>
              <a:rPr lang="fr-CA" sz="1100" dirty="0" smtClean="0">
                <a:effectLst/>
                <a:ea typeface="Calibri"/>
                <a:cs typeface="Times New Roman"/>
              </a:rPr>
              <a:t>de  </a:t>
            </a:r>
            <a:r>
              <a:rPr lang="fr-CA" sz="1100" dirty="0">
                <a:effectLst/>
                <a:ea typeface="Calibri"/>
                <a:cs typeface="Times New Roman"/>
              </a:rPr>
              <a:t>l’ordre de genre</a:t>
            </a:r>
          </a:p>
        </p:txBody>
      </p:sp>
      <p:sp>
        <p:nvSpPr>
          <p:cNvPr id="10" name="Rectangle à coins arrondis 9"/>
          <p:cNvSpPr/>
          <p:nvPr/>
        </p:nvSpPr>
        <p:spPr>
          <a:xfrm>
            <a:off x="194310" y="1990095"/>
            <a:ext cx="3291840" cy="814204"/>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100" b="1" dirty="0">
                <a:effectLst/>
                <a:ea typeface="Calibri"/>
                <a:cs typeface="Times New Roman"/>
              </a:rPr>
              <a:t>LA MASCULINITÉ HÉGÉMONIQE</a:t>
            </a:r>
            <a:endParaRPr lang="fr-CA" sz="1100" dirty="0">
              <a:effectLst/>
              <a:ea typeface="Calibri"/>
              <a:cs typeface="Times New Roman"/>
            </a:endParaRPr>
          </a:p>
          <a:p>
            <a:pPr algn="ctr">
              <a:lnSpc>
                <a:spcPts val="1200"/>
              </a:lnSpc>
              <a:spcAft>
                <a:spcPts val="0"/>
              </a:spcAft>
            </a:pPr>
            <a:r>
              <a:rPr lang="fr-CA" sz="1100" dirty="0">
                <a:effectLst/>
                <a:ea typeface="Calibri"/>
                <a:cs typeface="Times New Roman"/>
              </a:rPr>
              <a:t>c'est à dire être autonome, libre, travaillant, stoïque, indépendant et </a:t>
            </a:r>
            <a:r>
              <a:rPr lang="fr-CA" sz="1100" dirty="0" smtClean="0">
                <a:effectLst/>
                <a:ea typeface="Calibri"/>
                <a:cs typeface="Times New Roman"/>
              </a:rPr>
              <a:t>orgueilleux</a:t>
            </a:r>
            <a:r>
              <a:rPr lang="fr-CA" sz="1100" dirty="0">
                <a:effectLst/>
                <a:ea typeface="Calibri"/>
                <a:cs typeface="Times New Roman"/>
              </a:rPr>
              <a:t> </a:t>
            </a:r>
          </a:p>
        </p:txBody>
      </p:sp>
      <p:sp>
        <p:nvSpPr>
          <p:cNvPr id="11" name="Rectangle à coins arrondis 10"/>
          <p:cNvSpPr/>
          <p:nvPr/>
        </p:nvSpPr>
        <p:spPr>
          <a:xfrm>
            <a:off x="217170" y="2957920"/>
            <a:ext cx="3291840" cy="1691640"/>
          </a:xfrm>
          <a:prstGeom prst="roundRect">
            <a:avLst/>
          </a:prstGeom>
          <a:ln/>
        </p:spPr>
        <p:style>
          <a:lnRef idx="1">
            <a:schemeClr val="accent4"/>
          </a:lnRef>
          <a:fillRef idx="2">
            <a:schemeClr val="accent4"/>
          </a:fillRef>
          <a:effectRef idx="1">
            <a:schemeClr val="accent4"/>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100" b="1" dirty="0">
                <a:effectLst/>
                <a:ea typeface="Calibri"/>
                <a:cs typeface="Times New Roman"/>
              </a:rPr>
              <a:t>UNE BOITE À OUTILS </a:t>
            </a:r>
            <a:endParaRPr lang="fr-CA" sz="1100" dirty="0">
              <a:effectLst/>
              <a:ea typeface="Calibri"/>
              <a:cs typeface="Times New Roman"/>
            </a:endParaRPr>
          </a:p>
          <a:p>
            <a:pPr algn="ctr">
              <a:lnSpc>
                <a:spcPts val="1200"/>
              </a:lnSpc>
              <a:spcAft>
                <a:spcPts val="0"/>
              </a:spcAft>
            </a:pPr>
            <a:r>
              <a:rPr lang="fr-CA" sz="1100" b="1" dirty="0">
                <a:effectLst/>
                <a:ea typeface="Calibri"/>
                <a:cs typeface="Times New Roman"/>
              </a:rPr>
              <a:t>DE STRATÉGIES ET MOYENS</a:t>
            </a:r>
            <a:endParaRPr lang="fr-CA" sz="1100" dirty="0">
              <a:effectLst/>
              <a:ea typeface="Calibri"/>
              <a:cs typeface="Times New Roman"/>
            </a:endParaRPr>
          </a:p>
          <a:p>
            <a:pPr algn="ctr">
              <a:lnSpc>
                <a:spcPts val="1200"/>
              </a:lnSpc>
              <a:spcAft>
                <a:spcPts val="0"/>
              </a:spcAft>
            </a:pPr>
            <a:r>
              <a:rPr lang="fr-CA" sz="900" dirty="0">
                <a:effectLst/>
                <a:ea typeface="Calibri"/>
                <a:cs typeface="Times New Roman"/>
              </a:rPr>
              <a:t>influencés par les attributs de la masculinité hégémonique :</a:t>
            </a:r>
            <a:endParaRPr lang="fr-CA" sz="1100" dirty="0">
              <a:effectLst/>
              <a:ea typeface="Calibri"/>
              <a:cs typeface="Times New Roman"/>
            </a:endParaRPr>
          </a:p>
          <a:p>
            <a:pPr algn="ctr">
              <a:lnSpc>
                <a:spcPts val="1200"/>
              </a:lnSpc>
              <a:spcBef>
                <a:spcPts val="600"/>
              </a:spcBef>
              <a:spcAft>
                <a:spcPts val="0"/>
              </a:spcAft>
            </a:pPr>
            <a:r>
              <a:rPr lang="fr-CA" sz="900" b="1" dirty="0">
                <a:effectLst/>
                <a:ea typeface="Calibri"/>
                <a:cs typeface="Times New Roman"/>
              </a:rPr>
              <a:t>Enfuir ou fuir sa souffrance</a:t>
            </a:r>
            <a:endParaRPr lang="fr-CA" sz="900" dirty="0">
              <a:effectLst/>
              <a:ea typeface="Calibri"/>
              <a:cs typeface="Times New Roman"/>
            </a:endParaRPr>
          </a:p>
          <a:p>
            <a:pPr algn="ctr">
              <a:lnSpc>
                <a:spcPts val="1200"/>
              </a:lnSpc>
              <a:spcAft>
                <a:spcPts val="0"/>
              </a:spcAft>
            </a:pPr>
            <a:r>
              <a:rPr lang="fr-CA" sz="900" b="1" dirty="0">
                <a:effectLst/>
                <a:ea typeface="Calibri"/>
                <a:cs typeface="Times New Roman"/>
              </a:rPr>
              <a:t>Engourdir sa souffrance dans l’alcool ou la </a:t>
            </a:r>
            <a:r>
              <a:rPr lang="fr-CA" sz="900" b="1" dirty="0" smtClean="0">
                <a:effectLst/>
                <a:ea typeface="Calibri"/>
                <a:cs typeface="Times New Roman"/>
              </a:rPr>
              <a:t>drogue</a:t>
            </a:r>
            <a:endParaRPr lang="fr-CA" sz="900" dirty="0">
              <a:effectLst/>
              <a:ea typeface="Calibri"/>
              <a:cs typeface="Times New Roman"/>
            </a:endParaRPr>
          </a:p>
          <a:p>
            <a:pPr algn="ctr">
              <a:lnSpc>
                <a:spcPts val="1200"/>
              </a:lnSpc>
              <a:spcAft>
                <a:spcPts val="0"/>
              </a:spcAft>
            </a:pPr>
            <a:r>
              <a:rPr lang="fr-CA" sz="900" b="1" dirty="0">
                <a:effectLst/>
                <a:ea typeface="Calibri"/>
                <a:cs typeface="Times New Roman"/>
              </a:rPr>
              <a:t>Agir sur un coup de tête</a:t>
            </a:r>
            <a:endParaRPr lang="fr-CA" sz="900" dirty="0">
              <a:effectLst/>
              <a:ea typeface="Calibri"/>
              <a:cs typeface="Times New Roman"/>
            </a:endParaRPr>
          </a:p>
          <a:p>
            <a:pPr algn="ctr">
              <a:lnSpc>
                <a:spcPts val="1200"/>
              </a:lnSpc>
              <a:spcAft>
                <a:spcPts val="0"/>
              </a:spcAft>
            </a:pPr>
            <a:r>
              <a:rPr lang="fr-CA" sz="900" b="1" dirty="0">
                <a:effectLst/>
                <a:ea typeface="Calibri"/>
                <a:cs typeface="Times New Roman"/>
              </a:rPr>
              <a:t>Attendre d’être au pied du mur pour demander de l’aide</a:t>
            </a:r>
            <a:endParaRPr lang="fr-CA" sz="900" dirty="0">
              <a:effectLst/>
              <a:ea typeface="Calibri"/>
              <a:cs typeface="Times New Roman"/>
            </a:endParaRPr>
          </a:p>
          <a:p>
            <a:pPr algn="ctr">
              <a:lnSpc>
                <a:spcPts val="1200"/>
              </a:lnSpc>
              <a:spcAft>
                <a:spcPts val="0"/>
              </a:spcAft>
            </a:pPr>
            <a:r>
              <a:rPr lang="fr-CA" sz="900" b="1" dirty="0">
                <a:effectLst/>
                <a:ea typeface="Calibri"/>
                <a:cs typeface="Times New Roman"/>
              </a:rPr>
              <a:t>Recourir au suicide comme solution ultime</a:t>
            </a:r>
            <a:endParaRPr lang="fr-CA" sz="900" dirty="0">
              <a:effectLst/>
              <a:ea typeface="Calibri"/>
              <a:cs typeface="Times New Roman"/>
            </a:endParaRPr>
          </a:p>
        </p:txBody>
      </p:sp>
      <p:sp>
        <p:nvSpPr>
          <p:cNvPr id="12" name="Rectangle à coins arrondis 11"/>
          <p:cNvSpPr/>
          <p:nvPr/>
        </p:nvSpPr>
        <p:spPr>
          <a:xfrm>
            <a:off x="5912411" y="725286"/>
            <a:ext cx="3093720" cy="1524000"/>
          </a:xfrm>
          <a:prstGeom prst="roundRect">
            <a:avLst/>
          </a:prstGeom>
          <a:ln/>
        </p:spPr>
        <p:style>
          <a:lnRef idx="1">
            <a:schemeClr val="accent2"/>
          </a:lnRef>
          <a:fillRef idx="2">
            <a:schemeClr val="accent2"/>
          </a:fillRef>
          <a:effectRef idx="1">
            <a:schemeClr val="accent2"/>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400" b="1" dirty="0">
                <a:effectLst/>
                <a:ea typeface="Calibri"/>
                <a:cs typeface="Times New Roman"/>
              </a:rPr>
              <a:t>Le </a:t>
            </a:r>
            <a:r>
              <a:rPr lang="fr-CA" sz="1400" b="1" dirty="0" err="1">
                <a:effectLst/>
                <a:ea typeface="Calibri"/>
                <a:cs typeface="Times New Roman"/>
              </a:rPr>
              <a:t>classisme</a:t>
            </a:r>
            <a:endParaRPr lang="fr-CA" sz="1100" dirty="0">
              <a:effectLst/>
              <a:ea typeface="Calibri"/>
              <a:cs typeface="Times New Roman"/>
            </a:endParaRPr>
          </a:p>
          <a:p>
            <a:pPr algn="ctr">
              <a:lnSpc>
                <a:spcPts val="1200"/>
              </a:lnSpc>
              <a:spcAft>
                <a:spcPts val="0"/>
              </a:spcAft>
            </a:pPr>
            <a:r>
              <a:rPr lang="fr-CA" sz="1100" dirty="0">
                <a:effectLst/>
                <a:ea typeface="Calibri"/>
                <a:cs typeface="Times New Roman"/>
              </a:rPr>
              <a:t> </a:t>
            </a:r>
          </a:p>
          <a:p>
            <a:pPr algn="ctr">
              <a:lnSpc>
                <a:spcPts val="1200"/>
              </a:lnSpc>
              <a:spcAft>
                <a:spcPts val="0"/>
              </a:spcAft>
            </a:pPr>
            <a:r>
              <a:rPr lang="fr-CA" sz="1100" dirty="0">
                <a:effectLst/>
                <a:ea typeface="Calibri"/>
                <a:cs typeface="Times New Roman"/>
              </a:rPr>
              <a:t>Dans une société fondée sur une division de la société en classes sociales, les individus </a:t>
            </a:r>
            <a:r>
              <a:rPr lang="fr-CA" sz="1100" dirty="0" smtClean="0">
                <a:effectLst/>
                <a:ea typeface="Calibri"/>
                <a:cs typeface="Times New Roman"/>
              </a:rPr>
              <a:t>luttent </a:t>
            </a:r>
            <a:r>
              <a:rPr lang="fr-CA" sz="1100" dirty="0">
                <a:effectLst/>
                <a:ea typeface="Calibri"/>
                <a:cs typeface="Times New Roman"/>
              </a:rPr>
              <a:t>les uns contre les autres pour protéger et améliorer leur capital </a:t>
            </a:r>
            <a:r>
              <a:rPr lang="fr-CA" sz="1100" dirty="0" smtClean="0">
                <a:effectLst/>
                <a:ea typeface="Calibri"/>
                <a:cs typeface="Times New Roman"/>
              </a:rPr>
              <a:t>humain, social </a:t>
            </a:r>
            <a:r>
              <a:rPr lang="fr-CA" sz="1100" dirty="0">
                <a:effectLst/>
                <a:ea typeface="Calibri"/>
                <a:cs typeface="Times New Roman"/>
              </a:rPr>
              <a:t>et culturel</a:t>
            </a:r>
          </a:p>
          <a:p>
            <a:pPr algn="ctr">
              <a:lnSpc>
                <a:spcPts val="1200"/>
              </a:lnSpc>
              <a:spcAft>
                <a:spcPts val="0"/>
              </a:spcAft>
            </a:pPr>
            <a:r>
              <a:rPr lang="fr-CA" sz="1100" dirty="0">
                <a:effectLst/>
                <a:ea typeface="Calibri"/>
                <a:cs typeface="Times New Roman"/>
              </a:rPr>
              <a:t>afin de maintenir leur position de classe ou d’aspirer à une classe supérieure</a:t>
            </a:r>
          </a:p>
        </p:txBody>
      </p:sp>
      <p:sp>
        <p:nvSpPr>
          <p:cNvPr id="13" name="Rectangle à coins arrondis 12"/>
          <p:cNvSpPr/>
          <p:nvPr/>
        </p:nvSpPr>
        <p:spPr>
          <a:xfrm>
            <a:off x="5946378" y="2342128"/>
            <a:ext cx="3093720" cy="2842260"/>
          </a:xfrm>
          <a:prstGeom prst="roundRect">
            <a:avLst/>
          </a:prstGeom>
          <a:gradFill rotWithShape="1">
            <a:gsLst>
              <a:gs pos="0">
                <a:srgbClr val="C0504D">
                  <a:tint val="50000"/>
                  <a:satMod val="300000"/>
                </a:srgbClr>
              </a:gs>
              <a:gs pos="35000">
                <a:srgbClr val="C0504D">
                  <a:tint val="37000"/>
                  <a:satMod val="300000"/>
                </a:srgbClr>
              </a:gs>
              <a:gs pos="100000">
                <a:srgbClr val="C0504D">
                  <a:tint val="15000"/>
                  <a:satMod val="350000"/>
                </a:srgbClr>
              </a:gs>
            </a:gsLst>
            <a:lin ang="16200000" scaled="1"/>
          </a:gradFill>
          <a:ln w="9525" cap="flat" cmpd="sng" algn="ctr">
            <a:solidFill>
              <a:srgbClr val="C0504D">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400" b="1" dirty="0">
                <a:effectLst/>
                <a:latin typeface="Calibri"/>
                <a:ea typeface="Calibri"/>
                <a:cs typeface="Times New Roman"/>
              </a:rPr>
              <a:t>Principales caractéristiques du capital humain, social et culturel des hommes de notre échantillon</a:t>
            </a:r>
            <a:endParaRPr lang="fr-CA" sz="1100" dirty="0">
              <a:effectLst/>
              <a:latin typeface="Calibri"/>
              <a:ea typeface="Calibri"/>
              <a:cs typeface="Times New Roman"/>
            </a:endParaRPr>
          </a:p>
          <a:p>
            <a:pPr algn="ctr">
              <a:lnSpc>
                <a:spcPts val="1200"/>
              </a:lnSpc>
              <a:spcAft>
                <a:spcPts val="0"/>
              </a:spcAft>
            </a:pPr>
            <a:r>
              <a:rPr lang="fr-CA" sz="1100" dirty="0">
                <a:effectLst/>
                <a:latin typeface="Calibri"/>
                <a:ea typeface="Calibri"/>
                <a:cs typeface="Times New Roman"/>
              </a:rPr>
              <a:t> </a:t>
            </a:r>
          </a:p>
          <a:p>
            <a:pPr algn="ctr">
              <a:lnSpc>
                <a:spcPts val="1200"/>
              </a:lnSpc>
              <a:spcAft>
                <a:spcPts val="0"/>
              </a:spcAft>
            </a:pPr>
            <a:r>
              <a:rPr lang="fr-CA" sz="1100" b="1" dirty="0">
                <a:effectLst/>
                <a:latin typeface="Calibri"/>
                <a:ea typeface="Calibri"/>
                <a:cs typeface="Times New Roman"/>
              </a:rPr>
              <a:t>Capital humain</a:t>
            </a:r>
            <a:endParaRPr lang="fr-CA" sz="1100" dirty="0">
              <a:effectLst/>
              <a:latin typeface="Calibri"/>
              <a:ea typeface="Calibri"/>
              <a:cs typeface="Times New Roman"/>
            </a:endParaRPr>
          </a:p>
          <a:p>
            <a:pPr algn="ctr">
              <a:lnSpc>
                <a:spcPts val="1200"/>
              </a:lnSpc>
              <a:spcAft>
                <a:spcPts val="0"/>
              </a:spcAft>
            </a:pPr>
            <a:r>
              <a:rPr lang="fr-CA" sz="1100" dirty="0">
                <a:effectLst/>
                <a:latin typeface="Calibri"/>
                <a:ea typeface="Calibri"/>
                <a:cs typeface="Times New Roman"/>
              </a:rPr>
              <a:t>Présence de facteurs de vulnérabilité ou de marginalisation liés à l’enfance et la famille, à l’état de santé, à un problème de dépendance ou à l’orientation sexuelle</a:t>
            </a:r>
          </a:p>
          <a:p>
            <a:pPr algn="ctr">
              <a:lnSpc>
                <a:spcPts val="1200"/>
              </a:lnSpc>
              <a:spcAft>
                <a:spcPts val="0"/>
              </a:spcAft>
            </a:pPr>
            <a:r>
              <a:rPr lang="fr-CA" sz="1100" b="1" dirty="0">
                <a:effectLst/>
                <a:latin typeface="Calibri"/>
                <a:ea typeface="Calibri"/>
                <a:cs typeface="Times New Roman"/>
              </a:rPr>
              <a:t>Capital social</a:t>
            </a:r>
            <a:endParaRPr lang="fr-CA" sz="1100" dirty="0">
              <a:effectLst/>
              <a:latin typeface="Calibri"/>
              <a:ea typeface="Calibri"/>
              <a:cs typeface="Times New Roman"/>
            </a:endParaRPr>
          </a:p>
          <a:p>
            <a:pPr algn="ctr">
              <a:lnSpc>
                <a:spcPts val="1200"/>
              </a:lnSpc>
              <a:spcAft>
                <a:spcPts val="0"/>
              </a:spcAft>
            </a:pPr>
            <a:r>
              <a:rPr lang="fr-CA" sz="1100" dirty="0">
                <a:effectLst/>
                <a:latin typeface="Calibri"/>
                <a:ea typeface="Calibri"/>
                <a:cs typeface="Times New Roman"/>
              </a:rPr>
              <a:t>Parents de classes populaires, faible scolarité, </a:t>
            </a:r>
          </a:p>
          <a:p>
            <a:pPr algn="ctr">
              <a:lnSpc>
                <a:spcPts val="1200"/>
              </a:lnSpc>
              <a:spcAft>
                <a:spcPts val="0"/>
              </a:spcAft>
            </a:pPr>
            <a:r>
              <a:rPr lang="fr-CA" sz="1100" dirty="0">
                <a:effectLst/>
                <a:latin typeface="Calibri"/>
                <a:ea typeface="Calibri"/>
                <a:cs typeface="Times New Roman"/>
              </a:rPr>
              <a:t>un profil de travailleur générique, des emplois généralement précaires, </a:t>
            </a:r>
          </a:p>
          <a:p>
            <a:pPr algn="ctr">
              <a:lnSpc>
                <a:spcPts val="1200"/>
              </a:lnSpc>
              <a:spcAft>
                <a:spcPts val="0"/>
              </a:spcAft>
            </a:pPr>
            <a:r>
              <a:rPr lang="fr-CA" sz="1100" dirty="0">
                <a:effectLst/>
                <a:latin typeface="Calibri"/>
                <a:ea typeface="Calibri"/>
                <a:cs typeface="Times New Roman"/>
              </a:rPr>
              <a:t>et un réseau social limité.</a:t>
            </a:r>
          </a:p>
          <a:p>
            <a:pPr algn="ctr">
              <a:lnSpc>
                <a:spcPts val="1200"/>
              </a:lnSpc>
              <a:spcAft>
                <a:spcPts val="0"/>
              </a:spcAft>
            </a:pPr>
            <a:r>
              <a:rPr lang="fr-CA" sz="1100" b="1" dirty="0">
                <a:effectLst/>
                <a:latin typeface="Calibri"/>
                <a:ea typeface="Calibri"/>
                <a:cs typeface="Times New Roman"/>
              </a:rPr>
              <a:t>Capital culturel</a:t>
            </a:r>
            <a:endParaRPr lang="fr-CA" sz="1100" dirty="0">
              <a:effectLst/>
              <a:latin typeface="Calibri"/>
              <a:ea typeface="Calibri"/>
              <a:cs typeface="Times New Roman"/>
            </a:endParaRPr>
          </a:p>
          <a:p>
            <a:pPr algn="ctr">
              <a:lnSpc>
                <a:spcPts val="1200"/>
              </a:lnSpc>
              <a:spcAft>
                <a:spcPts val="0"/>
              </a:spcAft>
            </a:pPr>
            <a:r>
              <a:rPr lang="fr-CA" sz="1100" dirty="0">
                <a:effectLst/>
                <a:latin typeface="Calibri"/>
                <a:ea typeface="Calibri"/>
                <a:cs typeface="Times New Roman"/>
              </a:rPr>
              <a:t>Masculinité hégémonique</a:t>
            </a:r>
          </a:p>
        </p:txBody>
      </p:sp>
      <p:sp>
        <p:nvSpPr>
          <p:cNvPr id="14" name="Rectangle à coins arrondis 13"/>
          <p:cNvSpPr/>
          <p:nvPr/>
        </p:nvSpPr>
        <p:spPr>
          <a:xfrm>
            <a:off x="3033702" y="5189220"/>
            <a:ext cx="3314700" cy="1615440"/>
          </a:xfrm>
          <a:prstGeom prst="roundRect">
            <a:avLst/>
          </a:prstGeom>
          <a:ln/>
        </p:spPr>
        <p:style>
          <a:lnRef idx="1">
            <a:schemeClr val="accent3"/>
          </a:lnRef>
          <a:fillRef idx="2">
            <a:schemeClr val="accent3"/>
          </a:fillRef>
          <a:effectRef idx="1">
            <a:schemeClr val="accent3"/>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100" b="1" dirty="0">
                <a:effectLst/>
                <a:ea typeface="Calibri"/>
                <a:cs typeface="Times New Roman"/>
              </a:rPr>
              <a:t>LA RÉPRESSION INSTITUTIONNELLE</a:t>
            </a:r>
            <a:endParaRPr lang="fr-CA" sz="1100" dirty="0">
              <a:effectLst/>
              <a:ea typeface="Calibri"/>
              <a:cs typeface="Times New Roman"/>
            </a:endParaRPr>
          </a:p>
          <a:p>
            <a:pPr algn="ctr">
              <a:lnSpc>
                <a:spcPts val="1200"/>
              </a:lnSpc>
              <a:spcAft>
                <a:spcPts val="0"/>
              </a:spcAft>
            </a:pPr>
            <a:r>
              <a:rPr lang="fr-CA" sz="1100" dirty="0">
                <a:effectLst/>
                <a:ea typeface="Calibri"/>
                <a:cs typeface="Times New Roman"/>
              </a:rPr>
              <a:t>L’État, par l’aide sociale, réprime les hommes en situation de pauvreté en limitant au minimum l’aide financière qui leur est accordée ou, lorsque nécessaire, en menaçant de couper celle-ci, afin qu’ils </a:t>
            </a:r>
            <a:r>
              <a:rPr lang="fr-CA" sz="1100" dirty="0" smtClean="0">
                <a:effectLst/>
                <a:ea typeface="Calibri"/>
                <a:cs typeface="Times New Roman"/>
              </a:rPr>
              <a:t>retrouvent </a:t>
            </a:r>
            <a:r>
              <a:rPr lang="fr-CA" sz="1100" dirty="0">
                <a:effectLst/>
                <a:ea typeface="Calibri"/>
                <a:cs typeface="Times New Roman"/>
              </a:rPr>
              <a:t>rapidement un emploi comme travailleur générique ou qu’ils ne s’éloignent pas de la norme de l’homme pourvoyeur.</a:t>
            </a:r>
          </a:p>
        </p:txBody>
      </p:sp>
      <p:sp>
        <p:nvSpPr>
          <p:cNvPr id="15" name="Flèche vers le haut 14"/>
          <p:cNvSpPr/>
          <p:nvPr/>
        </p:nvSpPr>
        <p:spPr>
          <a:xfrm>
            <a:off x="4381500" y="4370986"/>
            <a:ext cx="746760" cy="685800"/>
          </a:xfrm>
          <a:prstGeom prst="upArrow">
            <a:avLst/>
          </a:prstGeom>
        </p:spPr>
        <p:style>
          <a:lnRef idx="2">
            <a:schemeClr val="dk1">
              <a:shade val="50000"/>
            </a:schemeClr>
          </a:lnRef>
          <a:fillRef idx="1">
            <a:schemeClr val="dk1"/>
          </a:fillRef>
          <a:effectRef idx="0">
            <a:schemeClr val="dk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fr-CA"/>
          </a:p>
        </p:txBody>
      </p:sp>
      <p:sp>
        <p:nvSpPr>
          <p:cNvPr id="16" name="Rectangle à coins arrondis 15"/>
          <p:cNvSpPr/>
          <p:nvPr/>
        </p:nvSpPr>
        <p:spPr>
          <a:xfrm>
            <a:off x="122587" y="5372139"/>
            <a:ext cx="2781300" cy="128778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100" b="1" dirty="0">
                <a:effectLst/>
                <a:latin typeface="Calibri"/>
                <a:ea typeface="Calibri"/>
                <a:cs typeface="Times New Roman"/>
              </a:rPr>
              <a:t>LE NÉOLIBÉRALISME</a:t>
            </a:r>
            <a:endParaRPr lang="fr-CA" sz="1100" dirty="0">
              <a:effectLst/>
              <a:latin typeface="Calibri"/>
              <a:ea typeface="Calibri"/>
              <a:cs typeface="Times New Roman"/>
            </a:endParaRPr>
          </a:p>
          <a:p>
            <a:pPr algn="ctr">
              <a:lnSpc>
                <a:spcPts val="1200"/>
              </a:lnSpc>
              <a:spcAft>
                <a:spcPts val="0"/>
              </a:spcAft>
            </a:pPr>
            <a:r>
              <a:rPr lang="fr-CA" sz="1100" dirty="0">
                <a:effectLst/>
                <a:latin typeface="Calibri"/>
                <a:ea typeface="Calibri"/>
                <a:cs typeface="Times New Roman"/>
              </a:rPr>
              <a:t>et son projet égo-identitaire </a:t>
            </a:r>
          </a:p>
          <a:p>
            <a:pPr algn="ctr">
              <a:lnSpc>
                <a:spcPts val="1200"/>
              </a:lnSpc>
              <a:spcAft>
                <a:spcPts val="0"/>
              </a:spcAft>
            </a:pPr>
            <a:r>
              <a:rPr lang="fr-CA" sz="1100" dirty="0">
                <a:effectLst/>
                <a:latin typeface="Calibri"/>
                <a:ea typeface="Calibri"/>
                <a:cs typeface="Times New Roman"/>
              </a:rPr>
              <a:t>dans lequel l’individu, qu’il soit travailleur générique ou auto-programmable, doit constamment affirmer son autonomie, se constituer comme sujet et réclamer son droit à l’autoréalisation personnelle</a:t>
            </a:r>
          </a:p>
        </p:txBody>
      </p:sp>
      <p:sp>
        <p:nvSpPr>
          <p:cNvPr id="17" name="Rectangle à coins arrondis 16"/>
          <p:cNvSpPr/>
          <p:nvPr/>
        </p:nvSpPr>
        <p:spPr>
          <a:xfrm>
            <a:off x="6435561" y="5634990"/>
            <a:ext cx="2621280" cy="723900"/>
          </a:xfrm>
          <a:prstGeom prst="roundRect">
            <a:avLst/>
          </a:prstGeom>
          <a:gradFill rotWithShape="1">
            <a:gsLst>
              <a:gs pos="0">
                <a:srgbClr val="9BBB59">
                  <a:tint val="50000"/>
                  <a:satMod val="300000"/>
                </a:srgbClr>
              </a:gs>
              <a:gs pos="35000">
                <a:srgbClr val="9BBB59">
                  <a:tint val="37000"/>
                  <a:satMod val="300000"/>
                </a:srgbClr>
              </a:gs>
              <a:gs pos="100000">
                <a:srgbClr val="9BBB59">
                  <a:tint val="15000"/>
                  <a:satMod val="350000"/>
                </a:srgbClr>
              </a:gs>
            </a:gsLst>
            <a:lin ang="16200000" scaled="1"/>
          </a:gradFill>
          <a:ln w="9525" cap="flat" cmpd="sng" algn="ctr">
            <a:solidFill>
              <a:srgbClr val="9BBB59">
                <a:shade val="95000"/>
                <a:satMod val="105000"/>
              </a:srgbClr>
            </a:solidFill>
            <a:prstDash val="solid"/>
          </a:ln>
          <a:effectLst>
            <a:outerShdw blurRad="40000" dist="20000" dir="5400000" rotWithShape="0">
              <a:srgbClr val="000000">
                <a:alpha val="38000"/>
              </a:srgbClr>
            </a:outerShdw>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ts val="1200"/>
              </a:lnSpc>
              <a:spcAft>
                <a:spcPts val="0"/>
              </a:spcAft>
            </a:pPr>
            <a:r>
              <a:rPr lang="fr-CA" sz="1100" b="1" dirty="0">
                <a:effectLst/>
                <a:latin typeface="Calibri"/>
                <a:ea typeface="Calibri"/>
                <a:cs typeface="Times New Roman"/>
              </a:rPr>
              <a:t>L’ORDRE DE GENRE</a:t>
            </a:r>
            <a:endParaRPr lang="fr-CA" sz="1100" dirty="0">
              <a:effectLst/>
              <a:latin typeface="Calibri"/>
              <a:ea typeface="Calibri"/>
              <a:cs typeface="Times New Roman"/>
            </a:endParaRPr>
          </a:p>
          <a:p>
            <a:pPr algn="ctr">
              <a:lnSpc>
                <a:spcPts val="1200"/>
              </a:lnSpc>
              <a:spcAft>
                <a:spcPts val="0"/>
              </a:spcAft>
            </a:pPr>
            <a:r>
              <a:rPr lang="fr-CA" sz="1100" dirty="0" err="1" smtClean="0">
                <a:latin typeface="Calibri"/>
                <a:ea typeface="Calibri"/>
                <a:cs typeface="Times New Roman"/>
              </a:rPr>
              <a:t>h</a:t>
            </a:r>
            <a:r>
              <a:rPr lang="fr-CA" sz="1100" dirty="0" err="1" smtClean="0">
                <a:effectLst/>
                <a:latin typeface="Calibri"/>
                <a:ea typeface="Calibri"/>
                <a:cs typeface="Times New Roman"/>
              </a:rPr>
              <a:t>étéronormative</a:t>
            </a:r>
            <a:r>
              <a:rPr lang="fr-CA" sz="1100" dirty="0" smtClean="0">
                <a:effectLst/>
                <a:latin typeface="Calibri"/>
                <a:ea typeface="Calibri"/>
                <a:cs typeface="Times New Roman"/>
              </a:rPr>
              <a:t>, </a:t>
            </a:r>
            <a:r>
              <a:rPr lang="fr-CA" sz="1100" dirty="0" err="1" smtClean="0">
                <a:effectLst/>
                <a:latin typeface="Calibri"/>
                <a:ea typeface="Calibri"/>
                <a:cs typeface="Times New Roman"/>
              </a:rPr>
              <a:t>hétérosexiste</a:t>
            </a:r>
            <a:r>
              <a:rPr lang="fr-CA" sz="1100" dirty="0">
                <a:effectLst/>
                <a:latin typeface="Calibri"/>
                <a:ea typeface="Calibri"/>
                <a:cs typeface="Times New Roman"/>
              </a:rPr>
              <a:t>, homophobe et patriarcal</a:t>
            </a:r>
          </a:p>
        </p:txBody>
      </p:sp>
      <p:sp>
        <p:nvSpPr>
          <p:cNvPr id="21" name="Rectangle 18"/>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CA"/>
          </a:p>
        </p:txBody>
      </p:sp>
      <p:sp>
        <p:nvSpPr>
          <p:cNvPr id="2" name="Virage 1"/>
          <p:cNvSpPr/>
          <p:nvPr/>
        </p:nvSpPr>
        <p:spPr>
          <a:xfrm rot="5400000">
            <a:off x="3559340" y="1117574"/>
            <a:ext cx="1081382" cy="1182042"/>
          </a:xfrm>
          <a:prstGeom prst="bentArrow">
            <a:avLst>
              <a:gd name="adj1" fmla="val 25000"/>
              <a:gd name="adj2" fmla="val 23257"/>
              <a:gd name="adj3" fmla="val 28487"/>
              <a:gd name="adj4" fmla="val 2050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CA">
              <a:solidFill>
                <a:schemeClr val="tx2"/>
              </a:solidFill>
            </a:endParaRPr>
          </a:p>
        </p:txBody>
      </p:sp>
      <p:sp>
        <p:nvSpPr>
          <p:cNvPr id="22" name="Virage 21"/>
          <p:cNvSpPr/>
          <p:nvPr/>
        </p:nvSpPr>
        <p:spPr>
          <a:xfrm rot="5400000" flipV="1">
            <a:off x="4794378" y="1131253"/>
            <a:ext cx="1081382" cy="1154685"/>
          </a:xfrm>
          <a:prstGeom prst="bentArrow">
            <a:avLst>
              <a:gd name="adj1" fmla="val 25000"/>
              <a:gd name="adj2" fmla="val 23257"/>
              <a:gd name="adj3" fmla="val 28487"/>
              <a:gd name="adj4" fmla="val 20501"/>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CA">
              <a:solidFill>
                <a:schemeClr val="tx2"/>
              </a:solidFill>
            </a:endParaRPr>
          </a:p>
        </p:txBody>
      </p:sp>
    </p:spTree>
    <p:extLst>
      <p:ext uri="{BB962C8B-B14F-4D97-AF65-F5344CB8AC3E}">
        <p14:creationId xmlns:p14="http://schemas.microsoft.com/office/powerpoint/2010/main" xmlns="" val="529736830"/>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000"/>
                                        <p:tgtEl>
                                          <p:spTgt spid="9"/>
                                        </p:tgtEl>
                                      </p:cBhvr>
                                    </p:animEffect>
                                    <p:anim calcmode="lin" valueType="num">
                                      <p:cBhvr>
                                        <p:cTn id="12" dur="1000" fill="hold"/>
                                        <p:tgtEl>
                                          <p:spTgt spid="9"/>
                                        </p:tgtEl>
                                        <p:attrNameLst>
                                          <p:attrName>ppt_x</p:attrName>
                                        </p:attrNameLst>
                                      </p:cBhvr>
                                      <p:tavLst>
                                        <p:tav tm="0">
                                          <p:val>
                                            <p:strVal val="#ppt_x"/>
                                          </p:val>
                                        </p:tav>
                                        <p:tav tm="100000">
                                          <p:val>
                                            <p:strVal val="#ppt_x"/>
                                          </p:val>
                                        </p:tav>
                                      </p:tavLst>
                                    </p:anim>
                                    <p:anim calcmode="lin" valueType="num">
                                      <p:cBhvr>
                                        <p:cTn id="1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47" presetClass="entr" presetSubtype="0" fill="hold" grpId="0"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fade">
                                      <p:cBhvr>
                                        <p:cTn id="18" dur="1000"/>
                                        <p:tgtEl>
                                          <p:spTgt spid="10"/>
                                        </p:tgtEl>
                                      </p:cBhvr>
                                    </p:animEffect>
                                    <p:anim calcmode="lin" valueType="num">
                                      <p:cBhvr>
                                        <p:cTn id="19" dur="1000" fill="hold"/>
                                        <p:tgtEl>
                                          <p:spTgt spid="10"/>
                                        </p:tgtEl>
                                        <p:attrNameLst>
                                          <p:attrName>ppt_x</p:attrName>
                                        </p:attrNameLst>
                                      </p:cBhvr>
                                      <p:tavLst>
                                        <p:tav tm="0">
                                          <p:val>
                                            <p:strVal val="#ppt_x"/>
                                          </p:val>
                                        </p:tav>
                                        <p:tav tm="100000">
                                          <p:val>
                                            <p:strVal val="#ppt_x"/>
                                          </p:val>
                                        </p:tav>
                                      </p:tavLst>
                                    </p:anim>
                                    <p:anim calcmode="lin" valueType="num">
                                      <p:cBhvr>
                                        <p:cTn id="20"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7"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Effect transition="in" filter="fade">
                                      <p:cBhvr>
                                        <p:cTn id="25" dur="1000"/>
                                        <p:tgtEl>
                                          <p:spTgt spid="11"/>
                                        </p:tgtEl>
                                      </p:cBhvr>
                                    </p:animEffect>
                                    <p:anim calcmode="lin" valueType="num">
                                      <p:cBhvr>
                                        <p:cTn id="26" dur="1000" fill="hold"/>
                                        <p:tgtEl>
                                          <p:spTgt spid="11"/>
                                        </p:tgtEl>
                                        <p:attrNameLst>
                                          <p:attrName>ppt_x</p:attrName>
                                        </p:attrNameLst>
                                      </p:cBhvr>
                                      <p:tavLst>
                                        <p:tav tm="0">
                                          <p:val>
                                            <p:strVal val="#ppt_x"/>
                                          </p:val>
                                        </p:tav>
                                        <p:tav tm="100000">
                                          <p:val>
                                            <p:strVal val="#ppt_x"/>
                                          </p:val>
                                        </p:tav>
                                      </p:tavLst>
                                    </p:anim>
                                    <p:anim calcmode="lin" valueType="num">
                                      <p:cBhvr>
                                        <p:cTn id="27"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nodeType="clickEffect">
                                  <p:stCondLst>
                                    <p:cond delay="0"/>
                                  </p:stCondLst>
                                  <p:childTnLst>
                                    <p:set>
                                      <p:cBhvr>
                                        <p:cTn id="31" dur="1" fill="hold">
                                          <p:stCondLst>
                                            <p:cond delay="0"/>
                                          </p:stCondLst>
                                        </p:cTn>
                                        <p:tgtEl>
                                          <p:spTgt spid="4"/>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2" presetClass="entr" presetSubtype="1" fill="hold" grpId="0" nodeType="clickEffect">
                                  <p:stCondLst>
                                    <p:cond delay="0"/>
                                  </p:stCondLst>
                                  <p:childTnLst>
                                    <p:set>
                                      <p:cBhvr>
                                        <p:cTn id="35" dur="1" fill="hold">
                                          <p:stCondLst>
                                            <p:cond delay="0"/>
                                          </p:stCondLst>
                                        </p:cTn>
                                        <p:tgtEl>
                                          <p:spTgt spid="2"/>
                                        </p:tgtEl>
                                        <p:attrNameLst>
                                          <p:attrName>style.visibility</p:attrName>
                                        </p:attrNameLst>
                                      </p:cBhvr>
                                      <p:to>
                                        <p:strVal val="visible"/>
                                      </p:to>
                                    </p:set>
                                    <p:anim calcmode="lin" valueType="num">
                                      <p:cBhvr additive="base">
                                        <p:cTn id="36" dur="500" fill="hold"/>
                                        <p:tgtEl>
                                          <p:spTgt spid="2"/>
                                        </p:tgtEl>
                                        <p:attrNameLst>
                                          <p:attrName>ppt_x</p:attrName>
                                        </p:attrNameLst>
                                      </p:cBhvr>
                                      <p:tavLst>
                                        <p:tav tm="0">
                                          <p:val>
                                            <p:strVal val="#ppt_x"/>
                                          </p:val>
                                        </p:tav>
                                        <p:tav tm="100000">
                                          <p:val>
                                            <p:strVal val="#ppt_x"/>
                                          </p:val>
                                        </p:tav>
                                      </p:tavLst>
                                    </p:anim>
                                    <p:anim calcmode="lin" valueType="num">
                                      <p:cBhvr additive="base">
                                        <p:cTn id="37" dur="500" fill="hold"/>
                                        <p:tgtEl>
                                          <p:spTgt spid="2"/>
                                        </p:tgtEl>
                                        <p:attrNameLst>
                                          <p:attrName>ppt_y</p:attrName>
                                        </p:attrNameLst>
                                      </p:cBhvr>
                                      <p:tavLst>
                                        <p:tav tm="0">
                                          <p:val>
                                            <p:strVal val="0-#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7" presetClass="entr" presetSubtype="0" fill="hold" grpId="0" nodeType="clickEffect">
                                  <p:stCondLst>
                                    <p:cond delay="0"/>
                                  </p:stCondLst>
                                  <p:childTnLst>
                                    <p:set>
                                      <p:cBhvr>
                                        <p:cTn id="41" dur="1" fill="hold">
                                          <p:stCondLst>
                                            <p:cond delay="0"/>
                                          </p:stCondLst>
                                        </p:cTn>
                                        <p:tgtEl>
                                          <p:spTgt spid="12"/>
                                        </p:tgtEl>
                                        <p:attrNameLst>
                                          <p:attrName>style.visibility</p:attrName>
                                        </p:attrNameLst>
                                      </p:cBhvr>
                                      <p:to>
                                        <p:strVal val="visible"/>
                                      </p:to>
                                    </p:set>
                                    <p:animEffect transition="in" filter="fade">
                                      <p:cBhvr>
                                        <p:cTn id="42" dur="1000"/>
                                        <p:tgtEl>
                                          <p:spTgt spid="12"/>
                                        </p:tgtEl>
                                      </p:cBhvr>
                                    </p:animEffect>
                                    <p:anim calcmode="lin" valueType="num">
                                      <p:cBhvr>
                                        <p:cTn id="43" dur="1000" fill="hold"/>
                                        <p:tgtEl>
                                          <p:spTgt spid="12"/>
                                        </p:tgtEl>
                                        <p:attrNameLst>
                                          <p:attrName>ppt_x</p:attrName>
                                        </p:attrNameLst>
                                      </p:cBhvr>
                                      <p:tavLst>
                                        <p:tav tm="0">
                                          <p:val>
                                            <p:strVal val="#ppt_x"/>
                                          </p:val>
                                        </p:tav>
                                        <p:tav tm="100000">
                                          <p:val>
                                            <p:strVal val="#ppt_x"/>
                                          </p:val>
                                        </p:tav>
                                      </p:tavLst>
                                    </p:anim>
                                    <p:anim calcmode="lin" valueType="num">
                                      <p:cBhvr>
                                        <p:cTn id="44"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7" presetClass="entr" presetSubtype="0" fill="hold" grpId="0" nodeType="click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000"/>
                                        <p:tgtEl>
                                          <p:spTgt spid="13"/>
                                        </p:tgtEl>
                                      </p:cBhvr>
                                    </p:animEffect>
                                    <p:anim calcmode="lin" valueType="num">
                                      <p:cBhvr>
                                        <p:cTn id="50" dur="1000" fill="hold"/>
                                        <p:tgtEl>
                                          <p:spTgt spid="13"/>
                                        </p:tgtEl>
                                        <p:attrNameLst>
                                          <p:attrName>ppt_x</p:attrName>
                                        </p:attrNameLst>
                                      </p:cBhvr>
                                      <p:tavLst>
                                        <p:tav tm="0">
                                          <p:val>
                                            <p:strVal val="#ppt_x"/>
                                          </p:val>
                                        </p:tav>
                                        <p:tav tm="100000">
                                          <p:val>
                                            <p:strVal val="#ppt_x"/>
                                          </p:val>
                                        </p:tav>
                                      </p:tavLst>
                                    </p:anim>
                                    <p:anim calcmode="lin" valueType="num">
                                      <p:cBhvr>
                                        <p:cTn id="5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2" presetClass="entr" presetSubtype="1" fill="hold" grpId="0" nodeType="clickEffect">
                                  <p:stCondLst>
                                    <p:cond delay="0"/>
                                  </p:stCondLst>
                                  <p:childTnLst>
                                    <p:set>
                                      <p:cBhvr>
                                        <p:cTn id="55" dur="1" fill="hold">
                                          <p:stCondLst>
                                            <p:cond delay="0"/>
                                          </p:stCondLst>
                                        </p:cTn>
                                        <p:tgtEl>
                                          <p:spTgt spid="22"/>
                                        </p:tgtEl>
                                        <p:attrNameLst>
                                          <p:attrName>style.visibility</p:attrName>
                                        </p:attrNameLst>
                                      </p:cBhvr>
                                      <p:to>
                                        <p:strVal val="visible"/>
                                      </p:to>
                                    </p:set>
                                    <p:anim calcmode="lin" valueType="num">
                                      <p:cBhvr additive="base">
                                        <p:cTn id="56" dur="500" fill="hold"/>
                                        <p:tgtEl>
                                          <p:spTgt spid="22"/>
                                        </p:tgtEl>
                                        <p:attrNameLst>
                                          <p:attrName>ppt_x</p:attrName>
                                        </p:attrNameLst>
                                      </p:cBhvr>
                                      <p:tavLst>
                                        <p:tav tm="0">
                                          <p:val>
                                            <p:strVal val="#ppt_x"/>
                                          </p:val>
                                        </p:tav>
                                        <p:tav tm="100000">
                                          <p:val>
                                            <p:strVal val="#ppt_x"/>
                                          </p:val>
                                        </p:tav>
                                      </p:tavLst>
                                    </p:anim>
                                    <p:anim calcmode="lin" valueType="num">
                                      <p:cBhvr additive="base">
                                        <p:cTn id="57" dur="500" fill="hold"/>
                                        <p:tgtEl>
                                          <p:spTgt spid="22"/>
                                        </p:tgtEl>
                                        <p:attrNameLst>
                                          <p:attrName>ppt_y</p:attrName>
                                        </p:attrNameLst>
                                      </p:cBhvr>
                                      <p:tavLst>
                                        <p:tav tm="0">
                                          <p:val>
                                            <p:strVal val="0-#ppt_h/2"/>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1" presetClass="entr" presetSubtype="0" fill="hold" nodeType="clickEffect">
                                  <p:stCondLst>
                                    <p:cond delay="0"/>
                                  </p:stCondLst>
                                  <p:childTnLst>
                                    <p:set>
                                      <p:cBhvr>
                                        <p:cTn id="61" dur="1" fill="hold">
                                          <p:stCondLst>
                                            <p:cond delay="0"/>
                                          </p:stCondLst>
                                        </p:cTn>
                                        <p:tgtEl>
                                          <p:spTgt spid="5"/>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2" presetClass="entr" presetSubtype="4" fill="hold" grpId="0" nodeType="clickEffect">
                                  <p:stCondLst>
                                    <p:cond delay="0"/>
                                  </p:stCondLst>
                                  <p:childTnLst>
                                    <p:set>
                                      <p:cBhvr>
                                        <p:cTn id="65" dur="1" fill="hold">
                                          <p:stCondLst>
                                            <p:cond delay="0"/>
                                          </p:stCondLst>
                                        </p:cTn>
                                        <p:tgtEl>
                                          <p:spTgt spid="14"/>
                                        </p:tgtEl>
                                        <p:attrNameLst>
                                          <p:attrName>style.visibility</p:attrName>
                                        </p:attrNameLst>
                                      </p:cBhvr>
                                      <p:to>
                                        <p:strVal val="visible"/>
                                      </p:to>
                                    </p:set>
                                    <p:anim calcmode="lin" valueType="num">
                                      <p:cBhvr additive="base">
                                        <p:cTn id="66" dur="500" fill="hold"/>
                                        <p:tgtEl>
                                          <p:spTgt spid="14"/>
                                        </p:tgtEl>
                                        <p:attrNameLst>
                                          <p:attrName>ppt_x</p:attrName>
                                        </p:attrNameLst>
                                      </p:cBhvr>
                                      <p:tavLst>
                                        <p:tav tm="0">
                                          <p:val>
                                            <p:strVal val="#ppt_x"/>
                                          </p:val>
                                        </p:tav>
                                        <p:tav tm="100000">
                                          <p:val>
                                            <p:strVal val="#ppt_x"/>
                                          </p:val>
                                        </p:tav>
                                      </p:tavLst>
                                    </p:anim>
                                    <p:anim calcmode="lin" valueType="num">
                                      <p:cBhvr additive="base">
                                        <p:cTn id="67" dur="500" fill="hold"/>
                                        <p:tgtEl>
                                          <p:spTgt spid="14"/>
                                        </p:tgtEl>
                                        <p:attrNameLst>
                                          <p:attrName>ppt_y</p:attrName>
                                        </p:attrNameLst>
                                      </p:cBhvr>
                                      <p:tavLst>
                                        <p:tav tm="0">
                                          <p:val>
                                            <p:strVal val="1+#ppt_h/2"/>
                                          </p:val>
                                        </p:tav>
                                        <p:tav tm="100000">
                                          <p:val>
                                            <p:strVal val="#ppt_y"/>
                                          </p:val>
                                        </p:tav>
                                      </p:tavLst>
                                    </p:anim>
                                  </p:childTnLst>
                                </p:cTn>
                              </p:par>
                              <p:par>
                                <p:cTn id="68" presetID="2" presetClass="entr" presetSubtype="4" fill="hold" nodeType="withEffect">
                                  <p:stCondLst>
                                    <p:cond delay="0"/>
                                  </p:stCondLst>
                                  <p:childTnLst>
                                    <p:set>
                                      <p:cBhvr>
                                        <p:cTn id="69" dur="1" fill="hold">
                                          <p:stCondLst>
                                            <p:cond delay="0"/>
                                          </p:stCondLst>
                                        </p:cTn>
                                        <p:tgtEl>
                                          <p:spTgt spid="6"/>
                                        </p:tgtEl>
                                        <p:attrNameLst>
                                          <p:attrName>style.visibility</p:attrName>
                                        </p:attrNameLst>
                                      </p:cBhvr>
                                      <p:to>
                                        <p:strVal val="visible"/>
                                      </p:to>
                                    </p:set>
                                    <p:anim calcmode="lin" valueType="num">
                                      <p:cBhvr additive="base">
                                        <p:cTn id="70" dur="500" fill="hold"/>
                                        <p:tgtEl>
                                          <p:spTgt spid="6"/>
                                        </p:tgtEl>
                                        <p:attrNameLst>
                                          <p:attrName>ppt_x</p:attrName>
                                        </p:attrNameLst>
                                      </p:cBhvr>
                                      <p:tavLst>
                                        <p:tav tm="0">
                                          <p:val>
                                            <p:strVal val="#ppt_x"/>
                                          </p:val>
                                        </p:tav>
                                        <p:tav tm="100000">
                                          <p:val>
                                            <p:strVal val="#ppt_x"/>
                                          </p:val>
                                        </p:tav>
                                      </p:tavLst>
                                    </p:anim>
                                    <p:anim calcmode="lin" valueType="num">
                                      <p:cBhvr additive="base">
                                        <p:cTn id="71" dur="500" fill="hold"/>
                                        <p:tgtEl>
                                          <p:spTgt spid="6"/>
                                        </p:tgtEl>
                                        <p:attrNameLst>
                                          <p:attrName>ppt_y</p:attrName>
                                        </p:attrNameLst>
                                      </p:cBhvr>
                                      <p:tavLst>
                                        <p:tav tm="0">
                                          <p:val>
                                            <p:strVal val="1+#ppt_h/2"/>
                                          </p:val>
                                        </p:tav>
                                        <p:tav tm="100000">
                                          <p:val>
                                            <p:strVal val="#ppt_y"/>
                                          </p:val>
                                        </p:tav>
                                      </p:tavLst>
                                    </p:anim>
                                  </p:childTnLst>
                                </p:cTn>
                              </p:par>
                              <p:par>
                                <p:cTn id="72" presetID="2" presetClass="entr" presetSubtype="4" fill="hold" grpId="0" nodeType="withEffect">
                                  <p:stCondLst>
                                    <p:cond delay="0"/>
                                  </p:stCondLst>
                                  <p:childTnLst>
                                    <p:set>
                                      <p:cBhvr>
                                        <p:cTn id="73" dur="1" fill="hold">
                                          <p:stCondLst>
                                            <p:cond delay="0"/>
                                          </p:stCondLst>
                                        </p:cTn>
                                        <p:tgtEl>
                                          <p:spTgt spid="16"/>
                                        </p:tgtEl>
                                        <p:attrNameLst>
                                          <p:attrName>style.visibility</p:attrName>
                                        </p:attrNameLst>
                                      </p:cBhvr>
                                      <p:to>
                                        <p:strVal val="visible"/>
                                      </p:to>
                                    </p:set>
                                    <p:anim calcmode="lin" valueType="num">
                                      <p:cBhvr additive="base">
                                        <p:cTn id="74" dur="500" fill="hold"/>
                                        <p:tgtEl>
                                          <p:spTgt spid="16"/>
                                        </p:tgtEl>
                                        <p:attrNameLst>
                                          <p:attrName>ppt_x</p:attrName>
                                        </p:attrNameLst>
                                      </p:cBhvr>
                                      <p:tavLst>
                                        <p:tav tm="0">
                                          <p:val>
                                            <p:strVal val="#ppt_x"/>
                                          </p:val>
                                        </p:tav>
                                        <p:tav tm="100000">
                                          <p:val>
                                            <p:strVal val="#ppt_x"/>
                                          </p:val>
                                        </p:tav>
                                      </p:tavLst>
                                    </p:anim>
                                    <p:anim calcmode="lin" valueType="num">
                                      <p:cBhvr additive="base">
                                        <p:cTn id="75" dur="500" fill="hold"/>
                                        <p:tgtEl>
                                          <p:spTgt spid="16"/>
                                        </p:tgtEl>
                                        <p:attrNameLst>
                                          <p:attrName>ppt_y</p:attrName>
                                        </p:attrNameLst>
                                      </p:cBhvr>
                                      <p:tavLst>
                                        <p:tav tm="0">
                                          <p:val>
                                            <p:strVal val="1+#ppt_h/2"/>
                                          </p:val>
                                        </p:tav>
                                        <p:tav tm="100000">
                                          <p:val>
                                            <p:strVal val="#ppt_y"/>
                                          </p:val>
                                        </p:tav>
                                      </p:tavLst>
                                    </p:anim>
                                  </p:childTnLst>
                                </p:cTn>
                              </p:par>
                              <p:par>
                                <p:cTn id="76" presetID="2" presetClass="entr" presetSubtype="4" fill="hold" grpId="0" nodeType="withEffect">
                                  <p:stCondLst>
                                    <p:cond delay="0"/>
                                  </p:stCondLst>
                                  <p:childTnLst>
                                    <p:set>
                                      <p:cBhvr>
                                        <p:cTn id="77" dur="1" fill="hold">
                                          <p:stCondLst>
                                            <p:cond delay="0"/>
                                          </p:stCondLst>
                                        </p:cTn>
                                        <p:tgtEl>
                                          <p:spTgt spid="17"/>
                                        </p:tgtEl>
                                        <p:attrNameLst>
                                          <p:attrName>style.visibility</p:attrName>
                                        </p:attrNameLst>
                                      </p:cBhvr>
                                      <p:to>
                                        <p:strVal val="visible"/>
                                      </p:to>
                                    </p:set>
                                    <p:anim calcmode="lin" valueType="num">
                                      <p:cBhvr additive="base">
                                        <p:cTn id="78" dur="500" fill="hold"/>
                                        <p:tgtEl>
                                          <p:spTgt spid="17"/>
                                        </p:tgtEl>
                                        <p:attrNameLst>
                                          <p:attrName>ppt_x</p:attrName>
                                        </p:attrNameLst>
                                      </p:cBhvr>
                                      <p:tavLst>
                                        <p:tav tm="0">
                                          <p:val>
                                            <p:strVal val="#ppt_x"/>
                                          </p:val>
                                        </p:tav>
                                        <p:tav tm="100000">
                                          <p:val>
                                            <p:strVal val="#ppt_x"/>
                                          </p:val>
                                        </p:tav>
                                      </p:tavLst>
                                    </p:anim>
                                    <p:anim calcmode="lin" valueType="num">
                                      <p:cBhvr additive="base">
                                        <p:cTn id="79"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2" presetClass="entr" presetSubtype="4" fill="hold" grpId="0" nodeType="clickEffect">
                                  <p:stCondLst>
                                    <p:cond delay="0"/>
                                  </p:stCondLst>
                                  <p:childTnLst>
                                    <p:set>
                                      <p:cBhvr>
                                        <p:cTn id="83" dur="1" fill="hold">
                                          <p:stCondLst>
                                            <p:cond delay="0"/>
                                          </p:stCondLst>
                                        </p:cTn>
                                        <p:tgtEl>
                                          <p:spTgt spid="15"/>
                                        </p:tgtEl>
                                        <p:attrNameLst>
                                          <p:attrName>style.visibility</p:attrName>
                                        </p:attrNameLst>
                                      </p:cBhvr>
                                      <p:to>
                                        <p:strVal val="visible"/>
                                      </p:to>
                                    </p:set>
                                    <p:anim calcmode="lin" valueType="num">
                                      <p:cBhvr additive="base">
                                        <p:cTn id="84" dur="500" fill="hold"/>
                                        <p:tgtEl>
                                          <p:spTgt spid="15"/>
                                        </p:tgtEl>
                                        <p:attrNameLst>
                                          <p:attrName>ppt_x</p:attrName>
                                        </p:attrNameLst>
                                      </p:cBhvr>
                                      <p:tavLst>
                                        <p:tav tm="0">
                                          <p:val>
                                            <p:strVal val="#ppt_x"/>
                                          </p:val>
                                        </p:tav>
                                        <p:tav tm="100000">
                                          <p:val>
                                            <p:strVal val="#ppt_x"/>
                                          </p:val>
                                        </p:tav>
                                      </p:tavLst>
                                    </p:anim>
                                    <p:anim calcmode="lin" valueType="num">
                                      <p:cBhvr additive="base">
                                        <p:cTn id="85"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9" grpId="0" animBg="1"/>
      <p:bldP spid="10" grpId="0" animBg="1"/>
      <p:bldP spid="11" grpId="0" animBg="1"/>
      <p:bldP spid="12" grpId="0" animBg="1"/>
      <p:bldP spid="13" grpId="0" animBg="1"/>
      <p:bldP spid="14" grpId="0" animBg="1"/>
      <p:bldP spid="15" grpId="0" animBg="1"/>
      <p:bldP spid="16" grpId="0" animBg="1"/>
      <p:bldP spid="17" grpId="0" animBg="1"/>
      <p:bldP spid="2" grpId="0" animBg="1"/>
      <p:bldP spid="2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16632"/>
            <a:ext cx="8229600" cy="634082"/>
          </a:xfrm>
        </p:spPr>
        <p:txBody>
          <a:bodyPr>
            <a:normAutofit fontScale="90000"/>
          </a:bodyPr>
          <a:lstStyle/>
          <a:p>
            <a:r>
              <a:rPr lang="fr-CA" sz="3600" b="1" dirty="0" smtClean="0"/>
              <a:t>Plan de </a:t>
            </a:r>
            <a:r>
              <a:rPr lang="fr-CA" sz="3600" b="1" dirty="0"/>
              <a:t>m</a:t>
            </a:r>
            <a:r>
              <a:rPr lang="fr-CA" sz="3600" b="1" dirty="0" smtClean="0"/>
              <a:t>a présentation</a:t>
            </a:r>
            <a:endParaRPr lang="fr-CA" sz="36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xmlns="" val="2519547573"/>
              </p:ext>
            </p:extLst>
          </p:nvPr>
        </p:nvGraphicFramePr>
        <p:xfrm>
          <a:off x="179512" y="764704"/>
          <a:ext cx="8856984" cy="59766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1718691118"/>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graphicEl>
                                              <a:dgm id="{D0A7A4B1-F67F-4361-8483-6950ABBA97BD}"/>
                                            </p:graphicEl>
                                          </p:spTgt>
                                        </p:tgtEl>
                                        <p:attrNameLst>
                                          <p:attrName>style.visibility</p:attrName>
                                        </p:attrNameLst>
                                      </p:cBhvr>
                                      <p:to>
                                        <p:strVal val="visible"/>
                                      </p:to>
                                    </p:set>
                                    <p:animEffect transition="in" filter="fade">
                                      <p:cBhvr>
                                        <p:cTn id="7" dur="500"/>
                                        <p:tgtEl>
                                          <p:spTgt spid="4">
                                            <p:graphicEl>
                                              <a:dgm id="{D0A7A4B1-F67F-4361-8483-6950ABBA97BD}"/>
                                            </p:graphic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graphicEl>
                                              <a:dgm id="{09B1465A-5630-4C4C-8663-068F3008535A}"/>
                                            </p:graphicEl>
                                          </p:spTgt>
                                        </p:tgtEl>
                                        <p:attrNameLst>
                                          <p:attrName>style.visibility</p:attrName>
                                        </p:attrNameLst>
                                      </p:cBhvr>
                                      <p:to>
                                        <p:strVal val="visible"/>
                                      </p:to>
                                    </p:set>
                                    <p:animEffect transition="in" filter="fade">
                                      <p:cBhvr>
                                        <p:cTn id="12" dur="500"/>
                                        <p:tgtEl>
                                          <p:spTgt spid="4">
                                            <p:graphicEl>
                                              <a:dgm id="{09B1465A-5630-4C4C-8663-068F3008535A}"/>
                                            </p:graphic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4">
                                            <p:graphicEl>
                                              <a:dgm id="{2C30DA9A-7DCA-4BDC-BB12-D97546B54BF0}"/>
                                            </p:graphicEl>
                                          </p:spTgt>
                                        </p:tgtEl>
                                        <p:attrNameLst>
                                          <p:attrName>style.visibility</p:attrName>
                                        </p:attrNameLst>
                                      </p:cBhvr>
                                      <p:to>
                                        <p:strVal val="visible"/>
                                      </p:to>
                                    </p:set>
                                    <p:animEffect transition="in" filter="fade">
                                      <p:cBhvr>
                                        <p:cTn id="15" dur="500"/>
                                        <p:tgtEl>
                                          <p:spTgt spid="4">
                                            <p:graphicEl>
                                              <a:dgm id="{2C30DA9A-7DCA-4BDC-BB12-D97546B54BF0}"/>
                                            </p:graphic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4">
                                            <p:graphicEl>
                                              <a:dgm id="{D6FA1EA0-C03C-47E0-9EAC-DB4C7480F305}"/>
                                            </p:graphicEl>
                                          </p:spTgt>
                                        </p:tgtEl>
                                        <p:attrNameLst>
                                          <p:attrName>style.visibility</p:attrName>
                                        </p:attrNameLst>
                                      </p:cBhvr>
                                      <p:to>
                                        <p:strVal val="visible"/>
                                      </p:to>
                                    </p:set>
                                    <p:animEffect transition="in" filter="fade">
                                      <p:cBhvr>
                                        <p:cTn id="20" dur="500"/>
                                        <p:tgtEl>
                                          <p:spTgt spid="4">
                                            <p:graphicEl>
                                              <a:dgm id="{D6FA1EA0-C03C-47E0-9EAC-DB4C7480F305}"/>
                                            </p:graphic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4">
                                            <p:graphicEl>
                                              <a:dgm id="{63143568-84F7-441F-BA79-05E7FD19B7C6}"/>
                                            </p:graphicEl>
                                          </p:spTgt>
                                        </p:tgtEl>
                                        <p:attrNameLst>
                                          <p:attrName>style.visibility</p:attrName>
                                        </p:attrNameLst>
                                      </p:cBhvr>
                                      <p:to>
                                        <p:strVal val="visible"/>
                                      </p:to>
                                    </p:set>
                                    <p:animEffect transition="in" filter="fade">
                                      <p:cBhvr>
                                        <p:cTn id="23" dur="500"/>
                                        <p:tgtEl>
                                          <p:spTgt spid="4">
                                            <p:graphicEl>
                                              <a:dgm id="{63143568-84F7-441F-BA79-05E7FD19B7C6}"/>
                                            </p:graphic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grpId="0" nodeType="clickEffect">
                                  <p:stCondLst>
                                    <p:cond delay="0"/>
                                  </p:stCondLst>
                                  <p:childTnLst>
                                    <p:set>
                                      <p:cBhvr>
                                        <p:cTn id="27" dur="1" fill="hold">
                                          <p:stCondLst>
                                            <p:cond delay="0"/>
                                          </p:stCondLst>
                                        </p:cTn>
                                        <p:tgtEl>
                                          <p:spTgt spid="4">
                                            <p:graphicEl>
                                              <a:dgm id="{438A1F0A-67CD-4059-8D43-E332CF7656BD}"/>
                                            </p:graphicEl>
                                          </p:spTgt>
                                        </p:tgtEl>
                                        <p:attrNameLst>
                                          <p:attrName>style.visibility</p:attrName>
                                        </p:attrNameLst>
                                      </p:cBhvr>
                                      <p:to>
                                        <p:strVal val="visible"/>
                                      </p:to>
                                    </p:set>
                                    <p:animEffect transition="in" filter="fade">
                                      <p:cBhvr>
                                        <p:cTn id="28" dur="500"/>
                                        <p:tgtEl>
                                          <p:spTgt spid="4">
                                            <p:graphicEl>
                                              <a:dgm id="{438A1F0A-67CD-4059-8D43-E332CF7656BD}"/>
                                            </p:graphic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4">
                                            <p:graphicEl>
                                              <a:dgm id="{5373D260-2AC0-47E0-84C8-1F98ABAF8299}"/>
                                            </p:graphicEl>
                                          </p:spTgt>
                                        </p:tgtEl>
                                        <p:attrNameLst>
                                          <p:attrName>style.visibility</p:attrName>
                                        </p:attrNameLst>
                                      </p:cBhvr>
                                      <p:to>
                                        <p:strVal val="visible"/>
                                      </p:to>
                                    </p:set>
                                    <p:animEffect transition="in" filter="fade">
                                      <p:cBhvr>
                                        <p:cTn id="31" dur="500"/>
                                        <p:tgtEl>
                                          <p:spTgt spid="4">
                                            <p:graphicEl>
                                              <a:dgm id="{5373D260-2AC0-47E0-84C8-1F98ABAF8299}"/>
                                            </p:graphic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4">
                                            <p:graphicEl>
                                              <a:dgm id="{A24B1BB6-3696-4927-8BF2-95B1619D8A4F}"/>
                                            </p:graphicEl>
                                          </p:spTgt>
                                        </p:tgtEl>
                                        <p:attrNameLst>
                                          <p:attrName>style.visibility</p:attrName>
                                        </p:attrNameLst>
                                      </p:cBhvr>
                                      <p:to>
                                        <p:strVal val="visible"/>
                                      </p:to>
                                    </p:set>
                                    <p:animEffect transition="in" filter="fade">
                                      <p:cBhvr>
                                        <p:cTn id="36" dur="500"/>
                                        <p:tgtEl>
                                          <p:spTgt spid="4">
                                            <p:graphicEl>
                                              <a:dgm id="{A24B1BB6-3696-4927-8BF2-95B1619D8A4F}"/>
                                            </p:graphicEl>
                                          </p:spTgt>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
                                            <p:graphicEl>
                                              <a:dgm id="{6BFEB54E-B215-4EA9-A8CB-5D13523BAA6B}"/>
                                            </p:graphicEl>
                                          </p:spTgt>
                                        </p:tgtEl>
                                        <p:attrNameLst>
                                          <p:attrName>style.visibility</p:attrName>
                                        </p:attrNameLst>
                                      </p:cBhvr>
                                      <p:to>
                                        <p:strVal val="visible"/>
                                      </p:to>
                                    </p:set>
                                    <p:animEffect transition="in" filter="fade">
                                      <p:cBhvr>
                                        <p:cTn id="39" dur="500"/>
                                        <p:tgtEl>
                                          <p:spTgt spid="4">
                                            <p:graphicEl>
                                              <a:dgm id="{6BFEB54E-B215-4EA9-A8CB-5D13523BAA6B}"/>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
                                            <p:graphicEl>
                                              <a:dgm id="{4BF9A884-9F46-45BB-A542-C63C1ECBCB11}"/>
                                            </p:graphicEl>
                                          </p:spTgt>
                                        </p:tgtEl>
                                        <p:attrNameLst>
                                          <p:attrName>style.visibility</p:attrName>
                                        </p:attrNameLst>
                                      </p:cBhvr>
                                      <p:to>
                                        <p:strVal val="visible"/>
                                      </p:to>
                                    </p:set>
                                    <p:animEffect transition="in" filter="fade">
                                      <p:cBhvr>
                                        <p:cTn id="44" dur="500"/>
                                        <p:tgtEl>
                                          <p:spTgt spid="4">
                                            <p:graphicEl>
                                              <a:dgm id="{4BF9A884-9F46-45BB-A542-C63C1ECBCB11}"/>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Sub>
          <a:bldDgm bld="one"/>
        </p:bldSub>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3608" y="2132856"/>
            <a:ext cx="6768752" cy="2520280"/>
          </a:xfrm>
        </p:spPr>
        <p:style>
          <a:lnRef idx="1">
            <a:schemeClr val="dk1"/>
          </a:lnRef>
          <a:fillRef idx="1002">
            <a:schemeClr val="lt1"/>
          </a:fillRef>
          <a:effectRef idx="1">
            <a:schemeClr val="dk1"/>
          </a:effectRef>
          <a:fontRef idx="minor">
            <a:schemeClr val="dk1"/>
          </a:fontRef>
        </p:style>
        <p:txBody>
          <a:bodyPr>
            <a:noAutofit/>
          </a:bodyPr>
          <a:lstStyle/>
          <a:p>
            <a:pPr lvl="0"/>
            <a:r>
              <a:rPr lang="fr-CA" sz="3200" b="1" dirty="0"/>
              <a:t>Quels apprentissages </a:t>
            </a:r>
            <a:r>
              <a:rPr lang="fr-CA" sz="3200" b="1" dirty="0" smtClean="0"/>
              <a:t/>
            </a:r>
            <a:br>
              <a:rPr lang="fr-CA" sz="3200" b="1" dirty="0" smtClean="0"/>
            </a:br>
            <a:r>
              <a:rPr lang="fr-CA" sz="3200" b="1" dirty="0" smtClean="0"/>
              <a:t>peut-on </a:t>
            </a:r>
            <a:r>
              <a:rPr lang="fr-CA" sz="3200" b="1" dirty="0"/>
              <a:t>en tirer pour améliorer </a:t>
            </a:r>
            <a:r>
              <a:rPr lang="fr-CA" sz="3200" b="1" dirty="0" smtClean="0"/>
              <a:t/>
            </a:r>
            <a:br>
              <a:rPr lang="fr-CA" sz="3200" b="1" dirty="0" smtClean="0"/>
            </a:br>
            <a:r>
              <a:rPr lang="fr-CA" sz="3200" b="1" dirty="0" smtClean="0"/>
              <a:t>la </a:t>
            </a:r>
            <a:r>
              <a:rPr lang="fr-CA" sz="3200" b="1" dirty="0"/>
              <a:t>santé et le bien-être des hommes </a:t>
            </a:r>
            <a:r>
              <a:rPr lang="fr-CA" sz="3200" b="1" dirty="0" smtClean="0"/>
              <a:t/>
            </a:r>
            <a:br>
              <a:rPr lang="fr-CA" sz="3200" b="1" dirty="0" smtClean="0"/>
            </a:br>
            <a:r>
              <a:rPr lang="fr-CA" sz="3200" b="1" dirty="0" smtClean="0"/>
              <a:t>en </a:t>
            </a:r>
            <a:r>
              <a:rPr lang="fr-CA" sz="3200" b="1" dirty="0"/>
              <a:t>situation de pauvreté ?</a:t>
            </a:r>
          </a:p>
        </p:txBody>
      </p:sp>
    </p:spTree>
    <p:extLst>
      <p:ext uri="{BB962C8B-B14F-4D97-AF65-F5344CB8AC3E}">
        <p14:creationId xmlns:p14="http://schemas.microsoft.com/office/powerpoint/2010/main" xmlns="" val="341085181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me 3"/>
          <p:cNvGraphicFramePr/>
          <p:nvPr>
            <p:extLst>
              <p:ext uri="{D42A27DB-BD31-4B8C-83A1-F6EECF244321}">
                <p14:modId xmlns:p14="http://schemas.microsoft.com/office/powerpoint/2010/main" xmlns="" val="3601121022"/>
              </p:ext>
            </p:extLst>
          </p:nvPr>
        </p:nvGraphicFramePr>
        <p:xfrm>
          <a:off x="539552" y="260648"/>
          <a:ext cx="8136904" cy="633670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554984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1901"/>
            <a:ext cx="8229600" cy="562074"/>
          </a:xfrm>
        </p:spPr>
        <p:txBody>
          <a:bodyPr>
            <a:noAutofit/>
          </a:bodyPr>
          <a:lstStyle/>
          <a:p>
            <a:r>
              <a:rPr lang="fr-CA" sz="3600" dirty="0" smtClean="0"/>
              <a:t>Références</a:t>
            </a:r>
            <a:endParaRPr lang="fr-CA" sz="3600" dirty="0"/>
          </a:p>
        </p:txBody>
      </p:sp>
      <p:sp>
        <p:nvSpPr>
          <p:cNvPr id="3" name="Espace réservé du contenu 2"/>
          <p:cNvSpPr>
            <a:spLocks noGrp="1"/>
          </p:cNvSpPr>
          <p:nvPr>
            <p:ph idx="1"/>
          </p:nvPr>
        </p:nvSpPr>
        <p:spPr>
          <a:xfrm>
            <a:off x="457200" y="548680"/>
            <a:ext cx="8229600" cy="6120680"/>
          </a:xfrm>
        </p:spPr>
        <p:style>
          <a:lnRef idx="1">
            <a:schemeClr val="dk1"/>
          </a:lnRef>
          <a:fillRef idx="2">
            <a:schemeClr val="dk1"/>
          </a:fillRef>
          <a:effectRef idx="1">
            <a:schemeClr val="dk1"/>
          </a:effectRef>
          <a:fontRef idx="minor">
            <a:schemeClr val="dk1"/>
          </a:fontRef>
        </p:style>
        <p:txBody>
          <a:bodyPr>
            <a:normAutofit fontScale="40000" lnSpcReduction="20000"/>
          </a:bodyPr>
          <a:lstStyle/>
          <a:p>
            <a:pPr>
              <a:spcBef>
                <a:spcPts val="1200"/>
              </a:spcBef>
              <a:spcAft>
                <a:spcPts val="500"/>
              </a:spcAft>
            </a:pPr>
            <a:r>
              <a:rPr lang="en-US" dirty="0" err="1"/>
              <a:t>Agamben</a:t>
            </a:r>
            <a:r>
              <a:rPr lang="en-US" dirty="0"/>
              <a:t>, G. (2003). </a:t>
            </a:r>
            <a:r>
              <a:rPr lang="en-US" i="1" dirty="0"/>
              <a:t>Homo </a:t>
            </a:r>
            <a:r>
              <a:rPr lang="en-US" i="1" dirty="0" err="1"/>
              <a:t>sacer</a:t>
            </a:r>
            <a:r>
              <a:rPr lang="en-US" dirty="0"/>
              <a:t>. Paris: </a:t>
            </a:r>
            <a:r>
              <a:rPr lang="en-US" dirty="0" err="1"/>
              <a:t>Seuil</a:t>
            </a:r>
            <a:r>
              <a:rPr lang="en-US" dirty="0" smtClean="0"/>
              <a:t>.</a:t>
            </a:r>
          </a:p>
          <a:p>
            <a:pPr>
              <a:spcBef>
                <a:spcPts val="0"/>
              </a:spcBef>
              <a:spcAft>
                <a:spcPts val="500"/>
              </a:spcAft>
            </a:pPr>
            <a:r>
              <a:rPr lang="en-US" dirty="0" smtClean="0"/>
              <a:t>Barnett</a:t>
            </a:r>
            <a:r>
              <a:rPr lang="en-US" dirty="0"/>
              <a:t>, E., Armstrong, D. L., &amp; Casper, M. L. (1997). Social Class and Premature Mortality among Men: A </a:t>
            </a:r>
            <a:r>
              <a:rPr lang="en-US" dirty="0" err="1"/>
              <a:t>Methog</a:t>
            </a:r>
            <a:r>
              <a:rPr lang="en-US" dirty="0"/>
              <a:t> for State-Based Surveillance. </a:t>
            </a:r>
            <a:r>
              <a:rPr lang="en-US" i="1" dirty="0"/>
              <a:t>American Journal  of Public Health</a:t>
            </a:r>
            <a:r>
              <a:rPr lang="en-US" dirty="0"/>
              <a:t>, 87, </a:t>
            </a:r>
            <a:r>
              <a:rPr lang="en-US" dirty="0" smtClean="0"/>
              <a:t>1521-1525.</a:t>
            </a:r>
          </a:p>
          <a:p>
            <a:pPr>
              <a:spcBef>
                <a:spcPts val="0"/>
              </a:spcBef>
              <a:spcAft>
                <a:spcPts val="500"/>
              </a:spcAft>
            </a:pPr>
            <a:r>
              <a:rPr lang="fr-CA" dirty="0"/>
              <a:t>Althusser, L. (1970, 5 mars 2015). </a:t>
            </a:r>
            <a:r>
              <a:rPr lang="fr-CA" i="1" dirty="0"/>
              <a:t>Idéologie et appareils idéologiques d’État</a:t>
            </a:r>
            <a:r>
              <a:rPr lang="fr-CA" dirty="0"/>
              <a:t>. Notes pour une recherche.  Récupéré sur le site </a:t>
            </a:r>
            <a:r>
              <a:rPr lang="fr-CA" dirty="0">
                <a:hlinkClick r:id="rId2"/>
              </a:rPr>
              <a:t>http://classiques.uqac.ca</a:t>
            </a:r>
            <a:r>
              <a:rPr lang="fr-CA" dirty="0" smtClean="0">
                <a:hlinkClick r:id="rId2"/>
              </a:rPr>
              <a:t>/</a:t>
            </a:r>
            <a:r>
              <a:rPr lang="fr-CA" dirty="0" smtClean="0"/>
              <a:t> </a:t>
            </a:r>
            <a:endParaRPr lang="en-US" dirty="0" smtClean="0"/>
          </a:p>
          <a:p>
            <a:pPr>
              <a:spcBef>
                <a:spcPts val="0"/>
              </a:spcBef>
              <a:spcAft>
                <a:spcPts val="500"/>
              </a:spcAft>
            </a:pPr>
            <a:r>
              <a:rPr lang="fr-CA" dirty="0"/>
              <a:t>CNBS. (2006). </a:t>
            </a:r>
            <a:r>
              <a:rPr lang="fr-CA" i="1" dirty="0"/>
              <a:t>Profil de la pauvreté 2002-2003</a:t>
            </a:r>
            <a:r>
              <a:rPr lang="fr-CA" dirty="0"/>
              <a:t>.  Ottawa: Conseil National du Bien-Être Social </a:t>
            </a:r>
          </a:p>
          <a:p>
            <a:pPr>
              <a:spcBef>
                <a:spcPts val="0"/>
              </a:spcBef>
              <a:spcAft>
                <a:spcPts val="500"/>
              </a:spcAft>
            </a:pPr>
            <a:r>
              <a:rPr lang="fr-CA" dirty="0" err="1"/>
              <a:t>Connell</a:t>
            </a:r>
            <a:r>
              <a:rPr lang="fr-CA" dirty="0"/>
              <a:t>, R. (1995). </a:t>
            </a:r>
            <a:r>
              <a:rPr lang="fr-CA" i="1" dirty="0" err="1"/>
              <a:t>Masculinities</a:t>
            </a:r>
            <a:r>
              <a:rPr lang="fr-CA" dirty="0"/>
              <a:t>. Berkeley: </a:t>
            </a:r>
            <a:r>
              <a:rPr lang="fr-CA" dirty="0" err="1"/>
              <a:t>University</a:t>
            </a:r>
            <a:r>
              <a:rPr lang="fr-CA" dirty="0"/>
              <a:t> of </a:t>
            </a:r>
            <a:r>
              <a:rPr lang="fr-CA" dirty="0" err="1"/>
              <a:t>California</a:t>
            </a:r>
            <a:r>
              <a:rPr lang="fr-CA" dirty="0"/>
              <a:t> </a:t>
            </a:r>
            <a:r>
              <a:rPr lang="fr-CA" dirty="0" err="1"/>
              <a:t>Press</a:t>
            </a:r>
            <a:r>
              <a:rPr lang="fr-CA" dirty="0"/>
              <a:t>.</a:t>
            </a:r>
          </a:p>
          <a:p>
            <a:pPr>
              <a:spcBef>
                <a:spcPts val="0"/>
              </a:spcBef>
              <a:spcAft>
                <a:spcPts val="500"/>
              </a:spcAft>
            </a:pPr>
            <a:r>
              <a:rPr lang="fr-CA" dirty="0" err="1" smtClean="0"/>
              <a:t>Dupéré</a:t>
            </a:r>
            <a:r>
              <a:rPr lang="fr-CA" dirty="0"/>
              <a:t>, S. (2011). </a:t>
            </a:r>
            <a:r>
              <a:rPr lang="fr-CA" i="1" dirty="0"/>
              <a:t>Rouge, jaune, vert - et noir : expérience de pauvreté et rôle des ressources sociosanitaires selon des hommes en situation de pauvreté à Montréal</a:t>
            </a:r>
            <a:r>
              <a:rPr lang="fr-CA" dirty="0"/>
              <a:t>.  Ressource électronique, Université Laval, Québec. Récupéré sur le site </a:t>
            </a:r>
            <a:r>
              <a:rPr lang="fr-CA" dirty="0">
                <a:hlinkClick r:id="rId3"/>
              </a:rPr>
              <a:t>http://</a:t>
            </a:r>
            <a:r>
              <a:rPr lang="fr-CA" dirty="0" smtClean="0">
                <a:hlinkClick r:id="rId3"/>
              </a:rPr>
              <a:t>www.theses.ulaval.ca/2011/28277/28277.pdf</a:t>
            </a:r>
            <a:r>
              <a:rPr lang="fr-CA" dirty="0" smtClean="0"/>
              <a:t>  </a:t>
            </a:r>
          </a:p>
          <a:p>
            <a:pPr>
              <a:spcBef>
                <a:spcPts val="0"/>
              </a:spcBef>
              <a:spcAft>
                <a:spcPts val="500"/>
              </a:spcAft>
            </a:pPr>
            <a:r>
              <a:rPr lang="en-US" dirty="0"/>
              <a:t>Hwang, S. W. (2001). Homelessness and health. </a:t>
            </a:r>
            <a:r>
              <a:rPr lang="en-US" i="1" dirty="0"/>
              <a:t>Canadian Medical Association</a:t>
            </a:r>
            <a:r>
              <a:rPr lang="en-US" dirty="0"/>
              <a:t>, 164, 229-233. </a:t>
            </a:r>
            <a:endParaRPr lang="fr-CA" dirty="0" smtClean="0"/>
          </a:p>
          <a:p>
            <a:pPr>
              <a:spcBef>
                <a:spcPts val="0"/>
              </a:spcBef>
              <a:spcAft>
                <a:spcPts val="500"/>
              </a:spcAft>
            </a:pPr>
            <a:r>
              <a:rPr lang="en-US" dirty="0"/>
              <a:t>Liu, W. M., </a:t>
            </a:r>
            <a:r>
              <a:rPr lang="en-US" dirty="0" err="1"/>
              <a:t>Soleck</a:t>
            </a:r>
            <a:r>
              <a:rPr lang="en-US" dirty="0"/>
              <a:t>, G., </a:t>
            </a:r>
            <a:r>
              <a:rPr lang="en-US" dirty="0" err="1"/>
              <a:t>Hopps</a:t>
            </a:r>
            <a:r>
              <a:rPr lang="en-US" dirty="0"/>
              <a:t>, J., </a:t>
            </a:r>
            <a:r>
              <a:rPr lang="en-US" dirty="0" err="1"/>
              <a:t>Dunston</a:t>
            </a:r>
            <a:r>
              <a:rPr lang="en-US" dirty="0"/>
              <a:t>, K., &amp; Pickett Jr., T. (2004). A New Framework to Understand Social Class in Counseling:  The Social Class Worldview Model and Modern Classism Theory. </a:t>
            </a:r>
            <a:r>
              <a:rPr lang="en-US" i="1" dirty="0"/>
              <a:t>Journal of multicultural counseling and developmen</a:t>
            </a:r>
            <a:r>
              <a:rPr lang="en-US" dirty="0"/>
              <a:t>t, 32, 95-122. </a:t>
            </a:r>
            <a:endParaRPr lang="en-US" dirty="0" smtClean="0"/>
          </a:p>
          <a:p>
            <a:pPr>
              <a:spcBef>
                <a:spcPts val="0"/>
              </a:spcBef>
              <a:spcAft>
                <a:spcPts val="500"/>
              </a:spcAft>
            </a:pPr>
            <a:r>
              <a:rPr lang="fr-CA" dirty="0" smtClean="0"/>
              <a:t>Roy</a:t>
            </a:r>
            <a:r>
              <a:rPr lang="fr-CA" dirty="0"/>
              <a:t>, B., De Koninck, M., Clément, M., &amp; </a:t>
            </a:r>
            <a:r>
              <a:rPr lang="fr-CA" dirty="0" err="1"/>
              <a:t>Couto</a:t>
            </a:r>
            <a:r>
              <a:rPr lang="fr-CA" dirty="0"/>
              <a:t>, E. (2012). Inégalités de santé et parcours de vie : réflexions sur quelques déterminants sociaux de l’expérience d’hommes considérés comme vulnérables. </a:t>
            </a:r>
            <a:r>
              <a:rPr lang="fr-CA" i="1" dirty="0"/>
              <a:t>Service social</a:t>
            </a:r>
            <a:r>
              <a:rPr lang="fr-CA" dirty="0"/>
              <a:t>, 58, 32-54. Récupéré sur le site </a:t>
            </a:r>
            <a:r>
              <a:rPr lang="fr-CA" dirty="0">
                <a:hlinkClick r:id="rId4"/>
              </a:rPr>
              <a:t>http://</a:t>
            </a:r>
            <a:r>
              <a:rPr lang="fr-CA" dirty="0" smtClean="0">
                <a:hlinkClick r:id="rId4"/>
              </a:rPr>
              <a:t>id.erudit.org/iderudit/1010438ar</a:t>
            </a:r>
            <a:endParaRPr lang="fr-CA" dirty="0" smtClean="0"/>
          </a:p>
          <a:p>
            <a:pPr>
              <a:spcBef>
                <a:spcPts val="0"/>
              </a:spcBef>
              <a:spcAft>
                <a:spcPts val="500"/>
              </a:spcAft>
            </a:pPr>
            <a:r>
              <a:rPr lang="fr-CA" dirty="0"/>
              <a:t>Paillé, P., &amp; </a:t>
            </a:r>
            <a:r>
              <a:rPr lang="fr-CA" dirty="0" err="1"/>
              <a:t>Mucchielli</a:t>
            </a:r>
            <a:r>
              <a:rPr lang="fr-CA" dirty="0"/>
              <a:t>, A. (2012). </a:t>
            </a:r>
            <a:r>
              <a:rPr lang="fr-CA" i="1" dirty="0"/>
              <a:t>L'analyse qualitative en sciences humaines et sociales </a:t>
            </a:r>
            <a:r>
              <a:rPr lang="fr-CA" dirty="0"/>
              <a:t>(3e éd. </a:t>
            </a:r>
            <a:r>
              <a:rPr lang="fr-CA" dirty="0" err="1"/>
              <a:t>ed</a:t>
            </a:r>
            <a:r>
              <a:rPr lang="fr-CA" dirty="0"/>
              <a:t>.). Paris: Armand Colin.</a:t>
            </a:r>
          </a:p>
          <a:p>
            <a:pPr>
              <a:spcBef>
                <a:spcPts val="0"/>
              </a:spcBef>
              <a:spcAft>
                <a:spcPts val="500"/>
              </a:spcAft>
            </a:pPr>
            <a:r>
              <a:rPr lang="fr-CA" dirty="0" smtClean="0"/>
              <a:t>Smith</a:t>
            </a:r>
            <a:r>
              <a:rPr lang="fr-CA" dirty="0"/>
              <a:t>, G. D., </a:t>
            </a:r>
            <a:r>
              <a:rPr lang="fr-CA" dirty="0" err="1"/>
              <a:t>Neaton</a:t>
            </a:r>
            <a:r>
              <a:rPr lang="fr-CA" dirty="0"/>
              <a:t>, J. D., </a:t>
            </a:r>
            <a:r>
              <a:rPr lang="fr-CA" dirty="0" err="1"/>
              <a:t>Wentworth</a:t>
            </a:r>
            <a:r>
              <a:rPr lang="fr-CA" dirty="0"/>
              <a:t>, D., </a:t>
            </a:r>
            <a:r>
              <a:rPr lang="fr-CA" dirty="0" err="1"/>
              <a:t>Stamler</a:t>
            </a:r>
            <a:r>
              <a:rPr lang="fr-CA" dirty="0"/>
              <a:t>, R. A., &amp; </a:t>
            </a:r>
            <a:r>
              <a:rPr lang="fr-CA" dirty="0" err="1"/>
              <a:t>Stamler</a:t>
            </a:r>
            <a:r>
              <a:rPr lang="fr-CA" dirty="0"/>
              <a:t>, J. (1996). </a:t>
            </a:r>
            <a:r>
              <a:rPr lang="fr-CA" dirty="0" err="1"/>
              <a:t>Socioeconomic</a:t>
            </a:r>
            <a:r>
              <a:rPr lang="fr-CA" dirty="0"/>
              <a:t> </a:t>
            </a:r>
            <a:r>
              <a:rPr lang="fr-CA" dirty="0" err="1"/>
              <a:t>diffentials</a:t>
            </a:r>
            <a:r>
              <a:rPr lang="fr-CA" dirty="0"/>
              <a:t> in </a:t>
            </a:r>
            <a:r>
              <a:rPr lang="fr-CA" dirty="0" err="1"/>
              <a:t>mortality</a:t>
            </a:r>
            <a:r>
              <a:rPr lang="fr-CA" dirty="0"/>
              <a:t> </a:t>
            </a:r>
            <a:r>
              <a:rPr lang="fr-CA" dirty="0" err="1"/>
              <a:t>risk</a:t>
            </a:r>
            <a:r>
              <a:rPr lang="fr-CA" dirty="0"/>
              <a:t> </a:t>
            </a:r>
            <a:r>
              <a:rPr lang="fr-CA" dirty="0" err="1"/>
              <a:t>among</a:t>
            </a:r>
            <a:r>
              <a:rPr lang="fr-CA" dirty="0"/>
              <a:t> men </a:t>
            </a:r>
            <a:r>
              <a:rPr lang="fr-CA" dirty="0" err="1"/>
              <a:t>screened</a:t>
            </a:r>
            <a:r>
              <a:rPr lang="fr-CA" dirty="0"/>
              <a:t> for the multiple </a:t>
            </a:r>
            <a:r>
              <a:rPr lang="fr-CA" dirty="0" err="1"/>
              <a:t>risk</a:t>
            </a:r>
            <a:r>
              <a:rPr lang="fr-CA" dirty="0"/>
              <a:t> factor intervention trial. </a:t>
            </a:r>
            <a:r>
              <a:rPr lang="fr-CA" i="1" dirty="0"/>
              <a:t>American Journal  of Public </a:t>
            </a:r>
            <a:r>
              <a:rPr lang="fr-CA" i="1" dirty="0" err="1"/>
              <a:t>Health</a:t>
            </a:r>
            <a:r>
              <a:rPr lang="fr-CA" dirty="0"/>
              <a:t>, 86(White men), 486-496. </a:t>
            </a:r>
          </a:p>
          <a:p>
            <a:pPr>
              <a:spcBef>
                <a:spcPts val="0"/>
              </a:spcBef>
              <a:spcAft>
                <a:spcPts val="500"/>
              </a:spcAft>
            </a:pPr>
            <a:r>
              <a:rPr lang="fr-CA" dirty="0" err="1"/>
              <a:t>Steenland</a:t>
            </a:r>
            <a:r>
              <a:rPr lang="fr-CA" dirty="0"/>
              <a:t>, K., Hu, S., &amp; Walker, J. (2004). All-Cause and Cause-</a:t>
            </a:r>
            <a:r>
              <a:rPr lang="fr-CA" dirty="0" err="1"/>
              <a:t>Specific</a:t>
            </a:r>
            <a:r>
              <a:rPr lang="fr-CA" dirty="0"/>
              <a:t> </a:t>
            </a:r>
            <a:r>
              <a:rPr lang="fr-CA" dirty="0" err="1"/>
              <a:t>Mortality</a:t>
            </a:r>
            <a:r>
              <a:rPr lang="fr-CA" dirty="0"/>
              <a:t> by </a:t>
            </a:r>
            <a:r>
              <a:rPr lang="fr-CA" dirty="0" err="1"/>
              <a:t>Socioeconomic</a:t>
            </a:r>
            <a:r>
              <a:rPr lang="fr-CA" dirty="0"/>
              <a:t> </a:t>
            </a:r>
            <a:r>
              <a:rPr lang="fr-CA" dirty="0" err="1"/>
              <a:t>Status</a:t>
            </a:r>
            <a:r>
              <a:rPr lang="fr-CA" dirty="0"/>
              <a:t> </a:t>
            </a:r>
            <a:r>
              <a:rPr lang="fr-CA" dirty="0" err="1"/>
              <a:t>Among</a:t>
            </a:r>
            <a:r>
              <a:rPr lang="fr-CA" dirty="0"/>
              <a:t> </a:t>
            </a:r>
            <a:r>
              <a:rPr lang="fr-CA" dirty="0" err="1"/>
              <a:t>Employed</a:t>
            </a:r>
            <a:r>
              <a:rPr lang="fr-CA" dirty="0"/>
              <a:t> </a:t>
            </a:r>
            <a:r>
              <a:rPr lang="fr-CA" dirty="0" err="1"/>
              <a:t>Persons</a:t>
            </a:r>
            <a:r>
              <a:rPr lang="fr-CA" dirty="0"/>
              <a:t> in 27 US States 1987-1997. </a:t>
            </a:r>
            <a:r>
              <a:rPr lang="fr-CA" i="1" dirty="0"/>
              <a:t>American Journal of Public </a:t>
            </a:r>
            <a:r>
              <a:rPr lang="fr-CA" i="1" dirty="0" err="1"/>
              <a:t>Health</a:t>
            </a:r>
            <a:r>
              <a:rPr lang="fr-CA" dirty="0"/>
              <a:t>, 94, 1037-1042. </a:t>
            </a:r>
          </a:p>
          <a:p>
            <a:pPr>
              <a:spcBef>
                <a:spcPts val="0"/>
              </a:spcBef>
              <a:spcAft>
                <a:spcPts val="500"/>
              </a:spcAft>
            </a:pPr>
            <a:r>
              <a:rPr lang="fr-CA" dirty="0"/>
              <a:t>Tremblay, G., Cloutier, R., </a:t>
            </a:r>
            <a:r>
              <a:rPr lang="fr-CA" dirty="0" err="1"/>
              <a:t>Antil</a:t>
            </a:r>
            <a:r>
              <a:rPr lang="fr-CA" dirty="0"/>
              <a:t>, T., Bergeron, M.-E., &amp; Lapointe-Goupil, R. (2004). </a:t>
            </a:r>
            <a:r>
              <a:rPr lang="fr-CA" i="1" dirty="0"/>
              <a:t>La santé des hommes: portrait de la situation des hommes en matière de santé au Québec</a:t>
            </a:r>
            <a:r>
              <a:rPr lang="fr-CA" dirty="0"/>
              <a:t>. Collection Études et Analyses. Québec: Centre de recherche interdisciplinaire sur la violence familiale et la violence faite aux femmes (CRI-VIFF</a:t>
            </a:r>
            <a:r>
              <a:rPr lang="fr-CA" dirty="0" smtClean="0"/>
              <a:t>).</a:t>
            </a:r>
          </a:p>
          <a:p>
            <a:pPr>
              <a:spcBef>
                <a:spcPts val="0"/>
              </a:spcBef>
              <a:spcAft>
                <a:spcPts val="500"/>
              </a:spcAft>
            </a:pPr>
            <a:r>
              <a:rPr lang="fr-CA" dirty="0"/>
              <a:t>Tremblay, G., &amp; L'Heureux, P. (</a:t>
            </a:r>
            <a:r>
              <a:rPr lang="fr-CA" dirty="0" smtClean="0"/>
              <a:t>2010). </a:t>
            </a:r>
            <a:r>
              <a:rPr lang="fr-CA" dirty="0"/>
              <a:t>Des outils efficaces pour mieux intervenir auprès des hommes plus traditionnels. Dans G. T. Jean-Martin Deslauriers, Sacha Genest-Dufault, Daniel Blanchette &amp; Jean-Yves Desgagnés (Ed.), Regards sur les hommes et les masculinités: théories et pratiques. Québec: Presses de l'Université Laval.</a:t>
            </a:r>
          </a:p>
          <a:p>
            <a:pPr>
              <a:spcBef>
                <a:spcPts val="0"/>
              </a:spcBef>
              <a:spcAft>
                <a:spcPts val="500"/>
              </a:spcAft>
            </a:pPr>
            <a:r>
              <a:rPr lang="en-US" dirty="0"/>
              <a:t>Williams, D. R. (2003). The Health of Men: Structured Inequalities and Opportunities. . </a:t>
            </a:r>
            <a:r>
              <a:rPr lang="en-US" i="1" dirty="0"/>
              <a:t>American Journal of Public Health</a:t>
            </a:r>
            <a:r>
              <a:rPr lang="en-US" dirty="0"/>
              <a:t>., 93(724-731). </a:t>
            </a:r>
            <a:r>
              <a:rPr lang="en-US" dirty="0" err="1"/>
              <a:t>Récupéré</a:t>
            </a:r>
            <a:r>
              <a:rPr lang="en-US" dirty="0"/>
              <a:t> </a:t>
            </a:r>
            <a:r>
              <a:rPr lang="en-US" dirty="0" err="1"/>
              <a:t>sur</a:t>
            </a:r>
            <a:r>
              <a:rPr lang="en-US" dirty="0"/>
              <a:t> le site </a:t>
            </a:r>
            <a:r>
              <a:rPr lang="en-US" dirty="0">
                <a:hlinkClick r:id="rId5"/>
              </a:rPr>
              <a:t>http://www.ncbi.nlm.nih.gov/pmc/articles/PMC1447828</a:t>
            </a:r>
            <a:r>
              <a:rPr lang="en-US" dirty="0" smtClean="0">
                <a:hlinkClick r:id="rId5"/>
              </a:rPr>
              <a:t>/</a:t>
            </a:r>
            <a:r>
              <a:rPr lang="en-US" dirty="0" smtClean="0"/>
              <a:t> </a:t>
            </a:r>
            <a:endParaRPr lang="fr-CA" dirty="0"/>
          </a:p>
        </p:txBody>
      </p:sp>
    </p:spTree>
    <p:extLst>
      <p:ext uri="{BB962C8B-B14F-4D97-AF65-F5344CB8AC3E}">
        <p14:creationId xmlns:p14="http://schemas.microsoft.com/office/powerpoint/2010/main" xmlns="" val="24483483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87624" y="2132856"/>
            <a:ext cx="6840760" cy="2304256"/>
          </a:xfrm>
        </p:spPr>
        <p:style>
          <a:lnRef idx="1">
            <a:schemeClr val="dk1"/>
          </a:lnRef>
          <a:fillRef idx="1002">
            <a:schemeClr val="lt1"/>
          </a:fillRef>
          <a:effectRef idx="1">
            <a:schemeClr val="dk1"/>
          </a:effectRef>
          <a:fontRef idx="minor">
            <a:schemeClr val="dk1"/>
          </a:fontRef>
        </p:style>
        <p:txBody>
          <a:bodyPr>
            <a:normAutofit/>
          </a:bodyPr>
          <a:lstStyle/>
          <a:p>
            <a:pPr marL="0" indent="0" algn="ctr">
              <a:buNone/>
            </a:pPr>
            <a:endParaRPr lang="fr-FR" b="1" dirty="0" smtClean="0"/>
          </a:p>
          <a:p>
            <a:pPr marL="0" indent="0" algn="ctr">
              <a:buNone/>
            </a:pPr>
            <a:r>
              <a:rPr lang="fr-FR" b="1" dirty="0" smtClean="0"/>
              <a:t>Pourquoi s’intéresser aux hommes</a:t>
            </a:r>
          </a:p>
          <a:p>
            <a:pPr marL="0" indent="0" algn="ctr">
              <a:buNone/>
            </a:pPr>
            <a:r>
              <a:rPr lang="fr-FR" b="1" dirty="0" smtClean="0"/>
              <a:t>en situation de pauvreté ?</a:t>
            </a:r>
          </a:p>
          <a:p>
            <a:pPr marL="0" indent="0" algn="ctr">
              <a:buNone/>
            </a:pPr>
            <a:endParaRPr lang="fr-FR" b="1" dirty="0" smtClean="0"/>
          </a:p>
        </p:txBody>
      </p:sp>
    </p:spTree>
    <p:extLst>
      <p:ext uri="{BB962C8B-B14F-4D97-AF65-F5344CB8AC3E}">
        <p14:creationId xmlns:p14="http://schemas.microsoft.com/office/powerpoint/2010/main" xmlns="" val="2956787604"/>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115616" y="332656"/>
            <a:ext cx="6984776" cy="2088232"/>
          </a:xfrm>
        </p:spPr>
        <p:style>
          <a:lnRef idx="2">
            <a:schemeClr val="accent3">
              <a:shade val="50000"/>
            </a:schemeClr>
          </a:lnRef>
          <a:fillRef idx="1">
            <a:schemeClr val="accent3"/>
          </a:fillRef>
          <a:effectRef idx="0">
            <a:schemeClr val="accent3"/>
          </a:effectRef>
          <a:fontRef idx="minor">
            <a:schemeClr val="lt1"/>
          </a:fontRef>
        </p:style>
        <p:txBody>
          <a:bodyPr>
            <a:normAutofit fontScale="92500" lnSpcReduction="20000"/>
          </a:bodyPr>
          <a:lstStyle/>
          <a:p>
            <a:pPr marL="0" indent="0" algn="ctr">
              <a:buNone/>
            </a:pPr>
            <a:r>
              <a:rPr lang="fr-CA" b="1" dirty="0" smtClean="0">
                <a:solidFill>
                  <a:schemeClr val="tx1"/>
                </a:solidFill>
              </a:rPr>
              <a:t>Une dimension personnelle et subjective</a:t>
            </a:r>
          </a:p>
          <a:p>
            <a:pPr marL="0" indent="0" algn="ctr">
              <a:lnSpc>
                <a:spcPct val="110000"/>
              </a:lnSpc>
              <a:buNone/>
            </a:pPr>
            <a:r>
              <a:rPr lang="fr-CA" dirty="0" smtClean="0"/>
              <a:t>Mes 25 ans d’engagement et de travail </a:t>
            </a:r>
          </a:p>
          <a:p>
            <a:pPr marL="0" indent="0" algn="ctr">
              <a:lnSpc>
                <a:spcPct val="110000"/>
              </a:lnSpc>
              <a:buNone/>
            </a:pPr>
            <a:r>
              <a:rPr lang="fr-CA" dirty="0" smtClean="0"/>
              <a:t>au sein du mouvement de lutte </a:t>
            </a:r>
          </a:p>
          <a:p>
            <a:pPr marL="0" indent="0" algn="ctr">
              <a:lnSpc>
                <a:spcPct val="110000"/>
              </a:lnSpc>
              <a:buNone/>
            </a:pPr>
            <a:r>
              <a:rPr lang="fr-CA" dirty="0" smtClean="0"/>
              <a:t>contre la pauvreté au Québec.</a:t>
            </a:r>
            <a:endParaRPr lang="fr-CA" dirty="0"/>
          </a:p>
        </p:txBody>
      </p:sp>
      <p:pic>
        <p:nvPicPr>
          <p:cNvPr id="2050" name="Picture 2" descr="C:\Users\desgje01\Pommi\FCPASQ\OUTILS\Logo\logoFCPASQ.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403648" y="2799542"/>
            <a:ext cx="2309242" cy="3052818"/>
          </a:xfrm>
          <a:prstGeom prst="rect">
            <a:avLst/>
          </a:prstGeom>
          <a:ln>
            <a:noFill/>
          </a:ln>
          <a:effectLst>
            <a:softEdge rad="112500"/>
          </a:effectLst>
          <a:extLst>
            <a:ext uri="{909E8E84-426E-40DD-AFC4-6F175D3DCCD1}">
              <a14:hiddenFill xmlns:a14="http://schemas.microsoft.com/office/drawing/2010/main" xmlns="">
                <a:solidFill>
                  <a:srgbClr val="FFFFFF"/>
                </a:solidFill>
              </a14:hiddenFill>
            </a:ext>
          </a:extLst>
        </p:spPr>
      </p:pic>
      <p:pic>
        <p:nvPicPr>
          <p:cNvPr id="21"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190946" y="3204315"/>
            <a:ext cx="2639143" cy="2243272"/>
          </a:xfrm>
          <a:prstGeom prst="rect">
            <a:avLst/>
          </a:prstGeom>
          <a:ln>
            <a:noFill/>
          </a:ln>
          <a:effectLst>
            <a:softEdge rad="112500"/>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cxnSp>
        <p:nvCxnSpPr>
          <p:cNvPr id="23" name="Connecteur droit 22"/>
          <p:cNvCxnSpPr>
            <a:stCxn id="2050" idx="3"/>
            <a:endCxn id="21" idx="1"/>
          </p:cNvCxnSpPr>
          <p:nvPr/>
        </p:nvCxnSpPr>
        <p:spPr>
          <a:xfrm>
            <a:off x="3712890" y="4325951"/>
            <a:ext cx="1478056" cy="0"/>
          </a:xfrm>
          <a:prstGeom prst="line">
            <a:avLst/>
          </a:prstGeom>
        </p:spPr>
        <p:style>
          <a:lnRef idx="1">
            <a:schemeClr val="accent3"/>
          </a:lnRef>
          <a:fillRef idx="0">
            <a:schemeClr val="accent3"/>
          </a:fillRef>
          <a:effectRef idx="0">
            <a:schemeClr val="accent3"/>
          </a:effectRef>
          <a:fontRef idx="minor">
            <a:schemeClr val="tx1"/>
          </a:fontRef>
        </p:style>
      </p:cxnSp>
    </p:spTree>
    <p:extLst>
      <p:ext uri="{BB962C8B-B14F-4D97-AF65-F5344CB8AC3E}">
        <p14:creationId xmlns:p14="http://schemas.microsoft.com/office/powerpoint/2010/main" xmlns="" val="3827389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3"/>
                                        </p:tgtEl>
                                        <p:attrNameLst>
                                          <p:attrName>style.visibility</p:attrName>
                                        </p:attrNameLst>
                                      </p:cBhvr>
                                      <p:to>
                                        <p:strVal val="visible"/>
                                      </p:to>
                                    </p:set>
                                    <p:animEffect transition="in" filter="fade">
                                      <p:cBhvr>
                                        <p:cTn id="12" dur="500"/>
                                        <p:tgtEl>
                                          <p:spTgt spid="23"/>
                                        </p:tgtEl>
                                      </p:cBhvr>
                                    </p:animEffect>
                                  </p:childTnLst>
                                </p:cTn>
                              </p:par>
                              <p:par>
                                <p:cTn id="13" presetID="10" presetClass="entr" presetSubtype="0" fill="hold" nodeType="withEffect">
                                  <p:stCondLst>
                                    <p:cond delay="0"/>
                                  </p:stCondLst>
                                  <p:childTnLst>
                                    <p:set>
                                      <p:cBhvr>
                                        <p:cTn id="14" dur="1" fill="hold">
                                          <p:stCondLst>
                                            <p:cond delay="0"/>
                                          </p:stCondLst>
                                        </p:cTn>
                                        <p:tgtEl>
                                          <p:spTgt spid="21"/>
                                        </p:tgtEl>
                                        <p:attrNameLst>
                                          <p:attrName>style.visibility</p:attrName>
                                        </p:attrNameLst>
                                      </p:cBhvr>
                                      <p:to>
                                        <p:strVal val="visible"/>
                                      </p:to>
                                    </p:set>
                                    <p:animEffect transition="in" filter="fade">
                                      <p:cBhvr>
                                        <p:cTn id="1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6694" y="1556792"/>
            <a:ext cx="6264696" cy="1800200"/>
          </a:xfrm>
        </p:spPr>
        <p:style>
          <a:lnRef idx="1">
            <a:schemeClr val="dk1"/>
          </a:lnRef>
          <a:fillRef idx="1002">
            <a:schemeClr val="lt1"/>
          </a:fillRef>
          <a:effectRef idx="1">
            <a:schemeClr val="dk1"/>
          </a:effectRef>
          <a:fontRef idx="minor">
            <a:schemeClr val="dk1"/>
          </a:fontRef>
        </p:style>
        <p:txBody>
          <a:bodyPr>
            <a:noAutofit/>
          </a:bodyPr>
          <a:lstStyle/>
          <a:p>
            <a:r>
              <a:rPr lang="fr-CA" sz="2400" b="1" dirty="0" smtClean="0"/>
              <a:t/>
            </a:r>
            <a:br>
              <a:rPr lang="fr-CA" sz="2400" b="1" dirty="0" smtClean="0"/>
            </a:br>
            <a:r>
              <a:rPr lang="fr-CA" sz="2400" b="1" dirty="0" smtClean="0"/>
              <a:t>Y a-t-il une pertinence sociale </a:t>
            </a:r>
            <a:br>
              <a:rPr lang="fr-CA" sz="2400" b="1" dirty="0" smtClean="0"/>
            </a:br>
            <a:r>
              <a:rPr lang="fr-CA" sz="2400" b="1" dirty="0" smtClean="0"/>
              <a:t>de s’intéresser à la réalité des hommes </a:t>
            </a:r>
            <a:br>
              <a:rPr lang="fr-CA" sz="2400" b="1" dirty="0" smtClean="0"/>
            </a:br>
            <a:r>
              <a:rPr lang="fr-CA" sz="2400" b="1" dirty="0" smtClean="0"/>
              <a:t>en situation de pauvreté ?</a:t>
            </a:r>
            <a:br>
              <a:rPr lang="fr-CA" sz="2400" b="1" dirty="0" smtClean="0"/>
            </a:br>
            <a:endParaRPr lang="fr-CA" sz="3200" dirty="0"/>
          </a:p>
        </p:txBody>
      </p:sp>
      <p:grpSp>
        <p:nvGrpSpPr>
          <p:cNvPr id="5" name="Groupe 4"/>
          <p:cNvGrpSpPr/>
          <p:nvPr/>
        </p:nvGrpSpPr>
        <p:grpSpPr>
          <a:xfrm>
            <a:off x="3092878" y="3573016"/>
            <a:ext cx="2952328" cy="2613992"/>
            <a:chOff x="3092878" y="3573016"/>
            <a:chExt cx="2952328" cy="2613992"/>
          </a:xfrm>
        </p:grpSpPr>
        <p:sp>
          <p:nvSpPr>
            <p:cNvPr id="3" name="Ellipse 2"/>
            <p:cNvSpPr/>
            <p:nvPr/>
          </p:nvSpPr>
          <p:spPr>
            <a:xfrm>
              <a:off x="3092878" y="4242792"/>
              <a:ext cx="2952328" cy="194421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CA" b="1" dirty="0" smtClean="0"/>
                <a:t>OUI SUR LA BASE DES DEUX DIMENSIONS SUIVANTES :</a:t>
              </a:r>
              <a:endParaRPr lang="fr-CA" b="1" dirty="0"/>
            </a:p>
          </p:txBody>
        </p:sp>
        <p:sp>
          <p:nvSpPr>
            <p:cNvPr id="4" name="Flèche vers le bas 3"/>
            <p:cNvSpPr/>
            <p:nvPr/>
          </p:nvSpPr>
          <p:spPr>
            <a:xfrm>
              <a:off x="4355976" y="3573016"/>
              <a:ext cx="370520" cy="50405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grpSp>
    </p:spTree>
    <p:extLst>
      <p:ext uri="{BB962C8B-B14F-4D97-AF65-F5344CB8AC3E}">
        <p14:creationId xmlns:p14="http://schemas.microsoft.com/office/powerpoint/2010/main" xmlns="" val="1043463677"/>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47"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fade">
                                      <p:cBhvr>
                                        <p:cTn id="11" dur="1000"/>
                                        <p:tgtEl>
                                          <p:spTgt spid="5"/>
                                        </p:tgtEl>
                                      </p:cBhvr>
                                    </p:animEffect>
                                    <p:anim calcmode="lin" valueType="num">
                                      <p:cBhvr>
                                        <p:cTn id="12" dur="1000" fill="hold"/>
                                        <p:tgtEl>
                                          <p:spTgt spid="5"/>
                                        </p:tgtEl>
                                        <p:attrNameLst>
                                          <p:attrName>ppt_x</p:attrName>
                                        </p:attrNameLst>
                                      </p:cBhvr>
                                      <p:tavLst>
                                        <p:tav tm="0">
                                          <p:val>
                                            <p:strVal val="#ppt_x"/>
                                          </p:val>
                                        </p:tav>
                                        <p:tav tm="100000">
                                          <p:val>
                                            <p:strVal val="#ppt_x"/>
                                          </p:val>
                                        </p:tav>
                                      </p:tavLst>
                                    </p:anim>
                                    <p:anim calcmode="lin" valueType="num">
                                      <p:cBhvr>
                                        <p:cTn id="13"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87624" y="1556792"/>
            <a:ext cx="6984776" cy="3528392"/>
          </a:xfrm>
        </p:spPr>
        <p:style>
          <a:lnRef idx="0">
            <a:schemeClr val="accent3"/>
          </a:lnRef>
          <a:fillRef idx="3">
            <a:schemeClr val="accent3"/>
          </a:fillRef>
          <a:effectRef idx="3">
            <a:schemeClr val="accent3"/>
          </a:effectRef>
          <a:fontRef idx="minor">
            <a:schemeClr val="lt1"/>
          </a:fontRef>
        </p:style>
        <p:txBody>
          <a:bodyPr>
            <a:noAutofit/>
          </a:bodyPr>
          <a:lstStyle/>
          <a:p>
            <a:r>
              <a:rPr lang="fr-CA" sz="3200" b="1" dirty="0" smtClean="0">
                <a:solidFill>
                  <a:schemeClr val="tx1"/>
                </a:solidFill>
              </a:rPr>
              <a:t>Une dimension objective</a:t>
            </a:r>
            <a:r>
              <a:rPr lang="fr-CA" sz="3200" b="1" dirty="0" smtClean="0"/>
              <a:t/>
            </a:r>
            <a:br>
              <a:rPr lang="fr-CA" sz="3200" b="1" dirty="0" smtClean="0"/>
            </a:br>
            <a:r>
              <a:rPr lang="fr-CA" sz="3200" b="1" dirty="0" smtClean="0"/>
              <a:t>L’augmentation et l’aggravation de l’ampleur de la pauvreté </a:t>
            </a:r>
            <a:br>
              <a:rPr lang="fr-CA" sz="3200" b="1" dirty="0" smtClean="0"/>
            </a:br>
            <a:r>
              <a:rPr lang="fr-CA" sz="3200" b="1" dirty="0" smtClean="0">
                <a:solidFill>
                  <a:schemeClr val="accent2">
                    <a:lumMod val="75000"/>
                  </a:schemeClr>
                </a:solidFill>
              </a:rPr>
              <a:t>chez</a:t>
            </a:r>
            <a:r>
              <a:rPr lang="fr-CA" sz="3200" b="1" dirty="0" smtClean="0"/>
              <a:t> </a:t>
            </a:r>
            <a:r>
              <a:rPr lang="fr-CA" sz="3200" b="1" dirty="0" smtClean="0">
                <a:solidFill>
                  <a:schemeClr val="accent2">
                    <a:lumMod val="75000"/>
                  </a:schemeClr>
                </a:solidFill>
              </a:rPr>
              <a:t>les hommes seuls </a:t>
            </a:r>
            <a:br>
              <a:rPr lang="fr-CA" sz="3200" b="1" dirty="0" smtClean="0">
                <a:solidFill>
                  <a:schemeClr val="accent2">
                    <a:lumMod val="75000"/>
                  </a:schemeClr>
                </a:solidFill>
              </a:rPr>
            </a:br>
            <a:r>
              <a:rPr lang="fr-CA" sz="3200" b="1" dirty="0" smtClean="0">
                <a:solidFill>
                  <a:schemeClr val="accent2">
                    <a:lumMod val="75000"/>
                  </a:schemeClr>
                </a:solidFill>
              </a:rPr>
              <a:t>de moins de 65 ans </a:t>
            </a:r>
            <a:br>
              <a:rPr lang="fr-CA" sz="3200" b="1" dirty="0" smtClean="0">
                <a:solidFill>
                  <a:schemeClr val="accent2">
                    <a:lumMod val="75000"/>
                  </a:schemeClr>
                </a:solidFill>
              </a:rPr>
            </a:br>
            <a:r>
              <a:rPr lang="fr-CA" sz="3200" b="1" dirty="0" smtClean="0"/>
              <a:t>au Canada et au Québec </a:t>
            </a:r>
            <a:br>
              <a:rPr lang="fr-CA" sz="3200" b="1" dirty="0" smtClean="0"/>
            </a:br>
            <a:r>
              <a:rPr lang="fr-CA" sz="3200" b="1" dirty="0" smtClean="0"/>
              <a:t>depuis le début de années 1990</a:t>
            </a:r>
            <a:endParaRPr lang="fr-CA" sz="3200" dirty="0"/>
          </a:p>
        </p:txBody>
      </p:sp>
    </p:spTree>
    <p:extLst>
      <p:ext uri="{BB962C8B-B14F-4D97-AF65-F5344CB8AC3E}">
        <p14:creationId xmlns:p14="http://schemas.microsoft.com/office/powerpoint/2010/main" xmlns="" val="160971158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Groupe 10"/>
          <p:cNvGrpSpPr/>
          <p:nvPr/>
        </p:nvGrpSpPr>
        <p:grpSpPr>
          <a:xfrm>
            <a:off x="1115615" y="980728"/>
            <a:ext cx="6841319" cy="5400598"/>
            <a:chOff x="0" y="0"/>
            <a:chExt cx="6150864" cy="4760976"/>
          </a:xfrm>
        </p:grpSpPr>
        <p:grpSp>
          <p:nvGrpSpPr>
            <p:cNvPr id="12" name="Groupe 11"/>
            <p:cNvGrpSpPr/>
            <p:nvPr/>
          </p:nvGrpSpPr>
          <p:grpSpPr>
            <a:xfrm>
              <a:off x="0" y="0"/>
              <a:ext cx="6150864" cy="4760976"/>
              <a:chOff x="0" y="0"/>
              <a:chExt cx="6150864" cy="4760976"/>
            </a:xfrm>
          </p:grpSpPr>
          <p:pic>
            <p:nvPicPr>
              <p:cNvPr id="15" name="Image 14"/>
              <p:cNvPicPr>
                <a:picLocks noChangeAspect="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0" y="0"/>
                <a:ext cx="6150864" cy="4760976"/>
              </a:xfrm>
              <a:prstGeom prst="rect">
                <a:avLst/>
              </a:prstGeom>
              <a:noFill/>
              <a:ln>
                <a:noFill/>
              </a:ln>
            </p:spPr>
          </p:pic>
          <p:sp>
            <p:nvSpPr>
              <p:cNvPr id="16" name="Oval 21"/>
              <p:cNvSpPr>
                <a:spLocks noChangeArrowheads="1"/>
              </p:cNvSpPr>
              <p:nvPr/>
            </p:nvSpPr>
            <p:spPr bwMode="auto">
              <a:xfrm>
                <a:off x="1981200" y="4035552"/>
                <a:ext cx="457200" cy="310515"/>
              </a:xfrm>
              <a:prstGeom prst="ellipse">
                <a:avLst/>
              </a:prstGeom>
              <a:noFill/>
              <a:ln w="127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fr-CA"/>
              </a:p>
            </p:txBody>
          </p:sp>
          <p:sp>
            <p:nvSpPr>
              <p:cNvPr id="17" name="Oval 22"/>
              <p:cNvSpPr>
                <a:spLocks noChangeArrowheads="1"/>
              </p:cNvSpPr>
              <p:nvPr/>
            </p:nvSpPr>
            <p:spPr bwMode="auto">
              <a:xfrm>
                <a:off x="5486400" y="2590800"/>
                <a:ext cx="457200" cy="310515"/>
              </a:xfrm>
              <a:prstGeom prst="ellipse">
                <a:avLst/>
              </a:prstGeom>
              <a:noFill/>
              <a:ln w="127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fr-CA"/>
              </a:p>
            </p:txBody>
          </p:sp>
          <p:sp>
            <p:nvSpPr>
              <p:cNvPr id="18" name="Oval 23"/>
              <p:cNvSpPr>
                <a:spLocks noChangeArrowheads="1"/>
              </p:cNvSpPr>
              <p:nvPr/>
            </p:nvSpPr>
            <p:spPr bwMode="auto">
              <a:xfrm>
                <a:off x="1981200" y="1450848"/>
                <a:ext cx="457200" cy="310515"/>
              </a:xfrm>
              <a:prstGeom prst="ellipse">
                <a:avLst/>
              </a:prstGeom>
              <a:noFill/>
              <a:ln w="127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fr-CA"/>
              </a:p>
            </p:txBody>
          </p:sp>
          <p:sp>
            <p:nvSpPr>
              <p:cNvPr id="19" name="Oval 24"/>
              <p:cNvSpPr>
                <a:spLocks noChangeArrowheads="1"/>
              </p:cNvSpPr>
              <p:nvPr/>
            </p:nvSpPr>
            <p:spPr bwMode="auto">
              <a:xfrm>
                <a:off x="5486400" y="213360"/>
                <a:ext cx="457200" cy="310515"/>
              </a:xfrm>
              <a:prstGeom prst="ellipse">
                <a:avLst/>
              </a:prstGeom>
              <a:noFill/>
              <a:ln w="12700">
                <a:solidFill>
                  <a:srgbClr val="FF0000"/>
                </a:solidFill>
                <a:round/>
                <a:headEnd/>
                <a:tailEnd/>
              </a:ln>
              <a:extLst>
                <a:ext uri="{909E8E84-426E-40DD-AFC4-6F175D3DCCD1}">
                  <a14:hiddenFill xmlns:a14="http://schemas.microsoft.com/office/drawing/2010/main" xmlns="">
                    <a:solidFill>
                      <a:srgbClr val="FFFFFF"/>
                    </a:solidFill>
                  </a14:hiddenFill>
                </a:ext>
              </a:extLst>
            </p:spPr>
            <p:txBody>
              <a:bodyPr rot="0" vert="horz" wrap="square" lIns="91440" tIns="45720" rIns="91440" bIns="45720" anchor="t" anchorCtr="0" upright="1">
                <a:noAutofit/>
              </a:bodyPr>
              <a:lstStyle/>
              <a:p>
                <a:endParaRPr lang="fr-CA"/>
              </a:p>
            </p:txBody>
          </p:sp>
        </p:grpSp>
        <p:sp>
          <p:nvSpPr>
            <p:cNvPr id="13" name="Text Box 28"/>
            <p:cNvSpPr txBox="1">
              <a:spLocks noChangeArrowheads="1"/>
            </p:cNvSpPr>
            <p:nvPr/>
          </p:nvSpPr>
          <p:spPr bwMode="auto">
            <a:xfrm>
              <a:off x="530303" y="142885"/>
              <a:ext cx="914400" cy="271365"/>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900"/>
                </a:lnSpc>
                <a:spcAft>
                  <a:spcPts val="1000"/>
                </a:spcAft>
              </a:pPr>
              <a:r>
                <a:rPr lang="fr-CA" sz="1100" b="1">
                  <a:effectLst/>
                  <a:latin typeface="Arial Narrow"/>
                  <a:ea typeface="Calibri"/>
                  <a:cs typeface="Times New Roman"/>
                </a:rPr>
                <a:t> </a:t>
              </a:r>
              <a:endParaRPr lang="fr-CA" sz="1100">
                <a:effectLst/>
                <a:latin typeface="Calibri"/>
                <a:ea typeface="Calibri"/>
                <a:cs typeface="Times New Roman"/>
              </a:endParaRPr>
            </a:p>
          </p:txBody>
        </p:sp>
        <p:sp>
          <p:nvSpPr>
            <p:cNvPr id="14" name="Text Box 29"/>
            <p:cNvSpPr txBox="1">
              <a:spLocks noChangeArrowheads="1"/>
            </p:cNvSpPr>
            <p:nvPr/>
          </p:nvSpPr>
          <p:spPr bwMode="auto">
            <a:xfrm>
              <a:off x="457158" y="2590644"/>
              <a:ext cx="914400" cy="253438"/>
            </a:xfrm>
            <a:prstGeom prst="rect">
              <a:avLst/>
            </a:prstGeom>
            <a:solidFill>
              <a:srgbClr val="FFFFFF"/>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rot="0" vert="horz" wrap="square" lIns="91440" tIns="45720" rIns="91440" bIns="45720" anchor="t" anchorCtr="0" upright="1">
              <a:noAutofit/>
            </a:bodyPr>
            <a:lstStyle/>
            <a:p>
              <a:pPr algn="ctr">
                <a:lnSpc>
                  <a:spcPts val="900"/>
                </a:lnSpc>
                <a:spcAft>
                  <a:spcPts val="1000"/>
                </a:spcAft>
              </a:pPr>
              <a:r>
                <a:rPr lang="fr-CA" sz="900" b="1">
                  <a:effectLst/>
                  <a:latin typeface="Arial Narrow"/>
                  <a:ea typeface="Calibri"/>
                  <a:cs typeface="Arial"/>
                </a:rPr>
                <a:t> </a:t>
              </a:r>
              <a:endParaRPr lang="fr-CA" sz="1100">
                <a:effectLst/>
                <a:latin typeface="Calibri"/>
                <a:ea typeface="Calibri"/>
                <a:cs typeface="Times New Roman"/>
              </a:endParaRPr>
            </a:p>
          </p:txBody>
        </p:sp>
      </p:grpSp>
      <p:sp>
        <p:nvSpPr>
          <p:cNvPr id="3" name="ZoneTexte 2"/>
          <p:cNvSpPr txBox="1"/>
          <p:nvPr/>
        </p:nvSpPr>
        <p:spPr>
          <a:xfrm>
            <a:off x="431819" y="188640"/>
            <a:ext cx="820891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CA" dirty="0" smtClean="0"/>
              <a:t>En 2006, le Conseil national du bien-être social du Canada constatait, </a:t>
            </a:r>
          </a:p>
          <a:p>
            <a:pPr algn="ctr"/>
            <a:r>
              <a:rPr lang="fr-CA" dirty="0" smtClean="0"/>
              <a:t>pour  la période 1989  à 2003, le phénomène suivant:</a:t>
            </a:r>
            <a:endParaRPr lang="fr-CA" dirty="0"/>
          </a:p>
        </p:txBody>
      </p:sp>
      <p:cxnSp>
        <p:nvCxnSpPr>
          <p:cNvPr id="4" name="Connecteur droit avec flèche 3"/>
          <p:cNvCxnSpPr/>
          <p:nvPr/>
        </p:nvCxnSpPr>
        <p:spPr>
          <a:xfrm flipV="1">
            <a:off x="4724356" y="2420888"/>
            <a:ext cx="1503828" cy="5977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5" name="ZoneTexte 4"/>
          <p:cNvSpPr txBox="1"/>
          <p:nvPr/>
        </p:nvSpPr>
        <p:spPr>
          <a:xfrm>
            <a:off x="5724128" y="2842517"/>
            <a:ext cx="93610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CA" dirty="0" smtClean="0"/>
              <a:t> 3 fois +</a:t>
            </a:r>
            <a:endParaRPr lang="fr-CA" dirty="0"/>
          </a:p>
        </p:txBody>
      </p:sp>
      <p:cxnSp>
        <p:nvCxnSpPr>
          <p:cNvPr id="20" name="Connecteur droit avec flèche 19"/>
          <p:cNvCxnSpPr/>
          <p:nvPr/>
        </p:nvCxnSpPr>
        <p:spPr>
          <a:xfrm flipV="1">
            <a:off x="4876756" y="5168173"/>
            <a:ext cx="1503828" cy="597745"/>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
        <p:nvSpPr>
          <p:cNvPr id="21" name="ZoneTexte 20"/>
          <p:cNvSpPr txBox="1"/>
          <p:nvPr/>
        </p:nvSpPr>
        <p:spPr>
          <a:xfrm>
            <a:off x="5876528" y="5589802"/>
            <a:ext cx="936104" cy="369332"/>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fr-CA" dirty="0" smtClean="0"/>
              <a:t> 4 fois +</a:t>
            </a:r>
            <a:endParaRPr lang="fr-CA" dirty="0"/>
          </a:p>
        </p:txBody>
      </p:sp>
      <p:sp>
        <p:nvSpPr>
          <p:cNvPr id="6" name="Rectangle 5"/>
          <p:cNvSpPr/>
          <p:nvPr/>
        </p:nvSpPr>
        <p:spPr>
          <a:xfrm>
            <a:off x="1624091" y="6448675"/>
            <a:ext cx="6030853" cy="246221"/>
          </a:xfrm>
          <a:prstGeom prst="rect">
            <a:avLst/>
          </a:prstGeom>
        </p:spPr>
        <p:txBody>
          <a:bodyPr wrap="square">
            <a:spAutoFit/>
          </a:bodyPr>
          <a:lstStyle/>
          <a:p>
            <a:r>
              <a:rPr lang="fr-CA" sz="1000" dirty="0" smtClean="0">
                <a:solidFill>
                  <a:prstClr val="black"/>
                </a:solidFill>
              </a:rPr>
              <a:t>Source: </a:t>
            </a:r>
            <a:r>
              <a:rPr lang="fr-CA" sz="1000" dirty="0"/>
              <a:t>CNBS. (2006). </a:t>
            </a:r>
            <a:r>
              <a:rPr lang="fr-CA" sz="1000" i="1" dirty="0"/>
              <a:t>Profil de la pauvreté 2002-2003</a:t>
            </a:r>
            <a:r>
              <a:rPr lang="fr-CA" sz="1000" dirty="0"/>
              <a:t>.  Ottawa: Conseil National du Bien-Être </a:t>
            </a:r>
            <a:r>
              <a:rPr lang="fr-CA" sz="1000" dirty="0" smtClean="0"/>
              <a:t>Social. </a:t>
            </a:r>
            <a:endParaRPr lang="fr-CA" sz="1000" dirty="0"/>
          </a:p>
        </p:txBody>
      </p:sp>
    </p:spTree>
    <p:extLst>
      <p:ext uri="{BB962C8B-B14F-4D97-AF65-F5344CB8AC3E}">
        <p14:creationId xmlns:p14="http://schemas.microsoft.com/office/powerpoint/2010/main" xmlns="" val="661538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0-#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par>
                                <p:cTn id="9" presetID="2" presetClass="entr" presetSubtype="8"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0-#ppt_w/2"/>
                                          </p:val>
                                        </p:tav>
                                        <p:tav tm="100000">
                                          <p:val>
                                            <p:strVal val="#ppt_x"/>
                                          </p:val>
                                        </p:tav>
                                      </p:tavLst>
                                    </p:anim>
                                    <p:anim calcmode="lin" valueType="num">
                                      <p:cBhvr additive="base">
                                        <p:cTn id="12"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8" fill="hold" nodeType="clickEffect">
                                  <p:stCondLst>
                                    <p:cond delay="0"/>
                                  </p:stCondLst>
                                  <p:childTnLst>
                                    <p:set>
                                      <p:cBhvr>
                                        <p:cTn id="16" dur="1" fill="hold">
                                          <p:stCondLst>
                                            <p:cond delay="0"/>
                                          </p:stCondLst>
                                        </p:cTn>
                                        <p:tgtEl>
                                          <p:spTgt spid="20"/>
                                        </p:tgtEl>
                                        <p:attrNameLst>
                                          <p:attrName>style.visibility</p:attrName>
                                        </p:attrNameLst>
                                      </p:cBhvr>
                                      <p:to>
                                        <p:strVal val="visible"/>
                                      </p:to>
                                    </p:set>
                                    <p:anim calcmode="lin" valueType="num">
                                      <p:cBhvr additive="base">
                                        <p:cTn id="17" dur="500" fill="hold"/>
                                        <p:tgtEl>
                                          <p:spTgt spid="20"/>
                                        </p:tgtEl>
                                        <p:attrNameLst>
                                          <p:attrName>ppt_x</p:attrName>
                                        </p:attrNameLst>
                                      </p:cBhvr>
                                      <p:tavLst>
                                        <p:tav tm="0">
                                          <p:val>
                                            <p:strVal val="0-#ppt_w/2"/>
                                          </p:val>
                                        </p:tav>
                                        <p:tav tm="100000">
                                          <p:val>
                                            <p:strVal val="#ppt_x"/>
                                          </p:val>
                                        </p:tav>
                                      </p:tavLst>
                                    </p:anim>
                                    <p:anim calcmode="lin" valueType="num">
                                      <p:cBhvr additive="base">
                                        <p:cTn id="18" dur="500" fill="hold"/>
                                        <p:tgtEl>
                                          <p:spTgt spid="20"/>
                                        </p:tgtEl>
                                        <p:attrNameLst>
                                          <p:attrName>ppt_y</p:attrName>
                                        </p:attrNameLst>
                                      </p:cBhvr>
                                      <p:tavLst>
                                        <p:tav tm="0">
                                          <p:val>
                                            <p:strVal val="#ppt_y"/>
                                          </p:val>
                                        </p:tav>
                                        <p:tav tm="100000">
                                          <p:val>
                                            <p:strVal val="#ppt_y"/>
                                          </p:val>
                                        </p:tav>
                                      </p:tavLst>
                                    </p:anim>
                                  </p:childTnLst>
                                </p:cTn>
                              </p:par>
                              <p:par>
                                <p:cTn id="19" presetID="2" presetClass="entr" presetSubtype="8" fill="hold" grpId="0" nodeType="withEffect">
                                  <p:stCondLst>
                                    <p:cond delay="0"/>
                                  </p:stCondLst>
                                  <p:childTnLst>
                                    <p:set>
                                      <p:cBhvr>
                                        <p:cTn id="20" dur="1" fill="hold">
                                          <p:stCondLst>
                                            <p:cond delay="0"/>
                                          </p:stCondLst>
                                        </p:cTn>
                                        <p:tgtEl>
                                          <p:spTgt spid="21"/>
                                        </p:tgtEl>
                                        <p:attrNameLst>
                                          <p:attrName>style.visibility</p:attrName>
                                        </p:attrNameLst>
                                      </p:cBhvr>
                                      <p:to>
                                        <p:strVal val="visible"/>
                                      </p:to>
                                    </p:set>
                                    <p:anim calcmode="lin" valueType="num">
                                      <p:cBhvr additive="base">
                                        <p:cTn id="21" dur="500" fill="hold"/>
                                        <p:tgtEl>
                                          <p:spTgt spid="21"/>
                                        </p:tgtEl>
                                        <p:attrNameLst>
                                          <p:attrName>ppt_x</p:attrName>
                                        </p:attrNameLst>
                                      </p:cBhvr>
                                      <p:tavLst>
                                        <p:tav tm="0">
                                          <p:val>
                                            <p:strVal val="0-#ppt_w/2"/>
                                          </p:val>
                                        </p:tav>
                                        <p:tav tm="100000">
                                          <p:val>
                                            <p:strVal val="#ppt_x"/>
                                          </p:val>
                                        </p:tav>
                                      </p:tavLst>
                                    </p:anim>
                                    <p:anim calcmode="lin" valueType="num">
                                      <p:cBhvr additive="base">
                                        <p:cTn id="22" dur="500" fill="hold"/>
                                        <p:tgtEl>
                                          <p:spTgt spid="2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21"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 3"/>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827584" y="980728"/>
            <a:ext cx="7560840" cy="5196276"/>
          </a:xfrm>
          <a:prstGeom prst="rect">
            <a:avLst/>
          </a:prstGeom>
          <a:noFill/>
        </p:spPr>
      </p:pic>
      <p:sp>
        <p:nvSpPr>
          <p:cNvPr id="6" name="ZoneTexte 5"/>
          <p:cNvSpPr txBox="1"/>
          <p:nvPr/>
        </p:nvSpPr>
        <p:spPr>
          <a:xfrm>
            <a:off x="827584" y="6302681"/>
            <a:ext cx="7776864" cy="400110"/>
          </a:xfrm>
          <a:prstGeom prst="rect">
            <a:avLst/>
          </a:prstGeom>
          <a:noFill/>
        </p:spPr>
        <p:txBody>
          <a:bodyPr wrap="square" rtlCol="0">
            <a:spAutoFit/>
          </a:bodyPr>
          <a:lstStyle/>
          <a:p>
            <a:r>
              <a:rPr lang="fr-CA" sz="1000" dirty="0"/>
              <a:t>Source</a:t>
            </a:r>
            <a:r>
              <a:rPr lang="fr-CA" sz="1000" dirty="0" smtClean="0"/>
              <a:t>: Institut </a:t>
            </a:r>
            <a:r>
              <a:rPr lang="fr-CA" sz="1000" dirty="0"/>
              <a:t>de la statistique du Québec (2014). Taux de faible revenu, MFR-seuils après impôt, ménages, Québec, 1996-2011, disponible à </a:t>
            </a:r>
            <a:r>
              <a:rPr lang="fr-CA" sz="1000" dirty="0">
                <a:hlinkClick r:id="rId3"/>
              </a:rPr>
              <a:t>http://</a:t>
            </a:r>
            <a:r>
              <a:rPr lang="fr-CA" sz="1000" dirty="0" smtClean="0">
                <a:hlinkClick r:id="rId3"/>
              </a:rPr>
              <a:t>www.stat.gouv.qc.ca/statistiques/conditions-vie-societe/revenu/faible-revenu/mod1_hh_1_5_6_0.htm</a:t>
            </a:r>
            <a:r>
              <a:rPr lang="fr-CA" sz="1000" dirty="0" smtClean="0"/>
              <a:t>  </a:t>
            </a:r>
            <a:endParaRPr lang="fr-CA" sz="1000" dirty="0"/>
          </a:p>
        </p:txBody>
      </p:sp>
      <p:sp>
        <p:nvSpPr>
          <p:cNvPr id="8" name="ZoneTexte 7"/>
          <p:cNvSpPr txBox="1"/>
          <p:nvPr/>
        </p:nvSpPr>
        <p:spPr>
          <a:xfrm>
            <a:off x="431819" y="116632"/>
            <a:ext cx="820891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CA" dirty="0" smtClean="0"/>
              <a:t>En 2014, l’Institut de la statistique du Québec constatait, </a:t>
            </a:r>
          </a:p>
          <a:p>
            <a:pPr algn="ctr"/>
            <a:r>
              <a:rPr lang="fr-CA" dirty="0" smtClean="0"/>
              <a:t>pour  la période 1996  à 2011, le phénomène suivant:</a:t>
            </a:r>
            <a:endParaRPr lang="fr-CA" dirty="0"/>
          </a:p>
        </p:txBody>
      </p:sp>
      <p:sp>
        <p:nvSpPr>
          <p:cNvPr id="2" name="ZoneTexte 1"/>
          <p:cNvSpPr txBox="1"/>
          <p:nvPr/>
        </p:nvSpPr>
        <p:spPr>
          <a:xfrm>
            <a:off x="4391980" y="2389530"/>
            <a:ext cx="6480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CA" dirty="0" smtClean="0"/>
              <a:t>- 6,3</a:t>
            </a:r>
            <a:endParaRPr lang="fr-CA" dirty="0"/>
          </a:p>
        </p:txBody>
      </p:sp>
      <p:sp>
        <p:nvSpPr>
          <p:cNvPr id="3" name="ZoneTexte 2"/>
          <p:cNvSpPr txBox="1"/>
          <p:nvPr/>
        </p:nvSpPr>
        <p:spPr>
          <a:xfrm>
            <a:off x="5031854" y="3532366"/>
            <a:ext cx="648072"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CA" dirty="0" smtClean="0"/>
              <a:t>- 0,8</a:t>
            </a:r>
            <a:endParaRPr lang="fr-CA" dirty="0"/>
          </a:p>
        </p:txBody>
      </p:sp>
    </p:spTree>
    <p:extLst>
      <p:ext uri="{BB962C8B-B14F-4D97-AF65-F5344CB8AC3E}">
        <p14:creationId xmlns:p14="http://schemas.microsoft.com/office/powerpoint/2010/main" xmlns="" val="1564935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 name="Image 19"/>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791859" y="980728"/>
            <a:ext cx="7488832" cy="5184576"/>
          </a:xfrm>
          <a:prstGeom prst="rect">
            <a:avLst/>
          </a:prstGeom>
          <a:noFill/>
        </p:spPr>
      </p:pic>
      <p:sp>
        <p:nvSpPr>
          <p:cNvPr id="2" name="Rectangle 1"/>
          <p:cNvSpPr/>
          <p:nvPr/>
        </p:nvSpPr>
        <p:spPr>
          <a:xfrm>
            <a:off x="971600" y="2996952"/>
            <a:ext cx="216024" cy="93610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a:p>
        </p:txBody>
      </p:sp>
      <p:sp>
        <p:nvSpPr>
          <p:cNvPr id="4" name="ZoneTexte 3"/>
          <p:cNvSpPr txBox="1"/>
          <p:nvPr/>
        </p:nvSpPr>
        <p:spPr>
          <a:xfrm>
            <a:off x="431819" y="116632"/>
            <a:ext cx="8208912" cy="646331"/>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ctr"/>
            <a:r>
              <a:rPr lang="fr-CA" dirty="0" smtClean="0"/>
              <a:t>En 2014, l’Institut de la statistique du Québec constatait, </a:t>
            </a:r>
          </a:p>
          <a:p>
            <a:pPr algn="ctr"/>
            <a:r>
              <a:rPr lang="fr-CA" dirty="0" smtClean="0"/>
              <a:t>pour  la période 1996  à 2011, l’autre phénomène suivant:</a:t>
            </a:r>
            <a:endParaRPr lang="fr-CA" dirty="0"/>
          </a:p>
        </p:txBody>
      </p:sp>
      <p:sp>
        <p:nvSpPr>
          <p:cNvPr id="5" name="ZoneTexte 4"/>
          <p:cNvSpPr txBox="1"/>
          <p:nvPr/>
        </p:nvSpPr>
        <p:spPr>
          <a:xfrm>
            <a:off x="810584" y="6302681"/>
            <a:ext cx="7776864" cy="400110"/>
          </a:xfrm>
          <a:prstGeom prst="rect">
            <a:avLst/>
          </a:prstGeom>
          <a:noFill/>
        </p:spPr>
        <p:txBody>
          <a:bodyPr wrap="square" rtlCol="0">
            <a:spAutoFit/>
          </a:bodyPr>
          <a:lstStyle/>
          <a:p>
            <a:r>
              <a:rPr lang="fr-CA" sz="1000" dirty="0"/>
              <a:t>Source</a:t>
            </a:r>
            <a:r>
              <a:rPr lang="fr-CA" sz="1000" dirty="0" smtClean="0"/>
              <a:t>: Institut </a:t>
            </a:r>
            <a:r>
              <a:rPr lang="fr-CA" sz="1000" dirty="0"/>
              <a:t>de la statistique du Québec (</a:t>
            </a:r>
            <a:r>
              <a:rPr lang="fr-CA" sz="1000" dirty="0" smtClean="0"/>
              <a:t>2014). Ampleur </a:t>
            </a:r>
            <a:r>
              <a:rPr lang="fr-CA" sz="1000" dirty="0"/>
              <a:t>du faible revenu, MFR-seuils après impôt, ménages, Québec, 1996-2011</a:t>
            </a:r>
            <a:r>
              <a:rPr lang="fr-CA" sz="1000" dirty="0" smtClean="0"/>
              <a:t>, </a:t>
            </a:r>
            <a:r>
              <a:rPr lang="fr-CA" sz="1000" dirty="0"/>
              <a:t>disponible à </a:t>
            </a:r>
            <a:r>
              <a:rPr lang="fr-CA" sz="1000" dirty="0">
                <a:hlinkClick r:id="rId3"/>
              </a:rPr>
              <a:t>http://</a:t>
            </a:r>
            <a:r>
              <a:rPr lang="fr-CA" sz="1000" dirty="0" smtClean="0">
                <a:hlinkClick r:id="rId3"/>
              </a:rPr>
              <a:t>www.stat.gouv.qc.ca/statistiques/conditions-vie-societe/revenu/faible-revenu/mod1_hh_1_5_8_0.htm</a:t>
            </a:r>
            <a:r>
              <a:rPr lang="fr-CA" sz="1000" dirty="0" smtClean="0"/>
              <a:t> </a:t>
            </a:r>
            <a:endParaRPr lang="fr-CA" sz="1000" dirty="0"/>
          </a:p>
        </p:txBody>
      </p:sp>
      <p:sp>
        <p:nvSpPr>
          <p:cNvPr id="6" name="ZoneTexte 5"/>
          <p:cNvSpPr txBox="1"/>
          <p:nvPr/>
        </p:nvSpPr>
        <p:spPr>
          <a:xfrm>
            <a:off x="6721735" y="3443858"/>
            <a:ext cx="648072" cy="369332"/>
          </a:xfrm>
          <a:prstGeom prst="rect">
            <a:avLst/>
          </a:prstGeom>
        </p:spPr>
        <p:style>
          <a:lnRef idx="1">
            <a:schemeClr val="accent2"/>
          </a:lnRef>
          <a:fillRef idx="2">
            <a:schemeClr val="accent2"/>
          </a:fillRef>
          <a:effectRef idx="1">
            <a:schemeClr val="accent2"/>
          </a:effectRef>
          <a:fontRef idx="minor">
            <a:schemeClr val="dk1"/>
          </a:fontRef>
        </p:style>
        <p:txBody>
          <a:bodyPr wrap="square" rtlCol="0">
            <a:spAutoFit/>
          </a:bodyPr>
          <a:lstStyle/>
          <a:p>
            <a:r>
              <a:rPr lang="fr-CA" dirty="0"/>
              <a:t>+</a:t>
            </a:r>
            <a:r>
              <a:rPr lang="fr-CA" dirty="0" smtClean="0"/>
              <a:t> 6,3</a:t>
            </a:r>
            <a:endParaRPr lang="fr-CA" dirty="0"/>
          </a:p>
        </p:txBody>
      </p:sp>
      <p:sp>
        <p:nvSpPr>
          <p:cNvPr id="7" name="ZoneTexte 6"/>
          <p:cNvSpPr txBox="1"/>
          <p:nvPr/>
        </p:nvSpPr>
        <p:spPr>
          <a:xfrm>
            <a:off x="6416911" y="2276872"/>
            <a:ext cx="864095" cy="369332"/>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r>
              <a:rPr lang="fr-CA" dirty="0"/>
              <a:t>+</a:t>
            </a:r>
            <a:r>
              <a:rPr lang="fr-CA" dirty="0" smtClean="0"/>
              <a:t> 13, 4</a:t>
            </a:r>
            <a:endParaRPr lang="fr-CA" dirty="0"/>
          </a:p>
        </p:txBody>
      </p:sp>
    </p:spTree>
    <p:extLst>
      <p:ext uri="{BB962C8B-B14F-4D97-AF65-F5344CB8AC3E}">
        <p14:creationId xmlns:p14="http://schemas.microsoft.com/office/powerpoint/2010/main" xmlns="" val="115914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1"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ppt_x"/>
                                          </p:val>
                                        </p:tav>
                                        <p:tav tm="100000">
                                          <p:val>
                                            <p:strVal val="#ppt_x"/>
                                          </p:val>
                                        </p:tav>
                                      </p:tavLst>
                                    </p:anim>
                                    <p:anim calcmode="lin" valueType="num">
                                      <p:cBhvr additive="base">
                                        <p:cTn id="14" dur="500" fill="hold"/>
                                        <p:tgtEl>
                                          <p:spTgt spid="7"/>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4836</TotalTime>
  <Words>1969</Words>
  <Application>Microsoft Office PowerPoint</Application>
  <PresentationFormat>Affichage à l'écran (4:3)</PresentationFormat>
  <Paragraphs>254</Paragraphs>
  <Slides>22</Slides>
  <Notes>3</Notes>
  <HiddenSlides>0</HiddenSlides>
  <MMClips>0</MMClips>
  <ScaleCrop>false</ScaleCrop>
  <HeadingPairs>
    <vt:vector size="4" baseType="variant">
      <vt:variant>
        <vt:lpstr>Thème</vt:lpstr>
      </vt:variant>
      <vt:variant>
        <vt:i4>1</vt:i4>
      </vt:variant>
      <vt:variant>
        <vt:lpstr>Titres des diapositives</vt:lpstr>
      </vt:variant>
      <vt:variant>
        <vt:i4>22</vt:i4>
      </vt:variant>
    </vt:vector>
  </HeadingPairs>
  <TitlesOfParts>
    <vt:vector size="23" baseType="lpstr">
      <vt:lpstr>Thème Office</vt:lpstr>
      <vt:lpstr>La pauvreté au masculin : de l’autoréalisation de soi à la « vie nue »</vt:lpstr>
      <vt:lpstr>Plan de ma présentation</vt:lpstr>
      <vt:lpstr>Diapositive 3</vt:lpstr>
      <vt:lpstr>Diapositive 4</vt:lpstr>
      <vt:lpstr> Y a-t-il une pertinence sociale  de s’intéresser à la réalité des hommes  en situation de pauvreté ? </vt:lpstr>
      <vt:lpstr>Une dimension objective L’augmentation et l’aggravation de l’ampleur de la pauvreté  chez les hommes seuls  de moins de 65 ans  au Canada et au Québec  depuis le début de années 1990</vt:lpstr>
      <vt:lpstr>Diapositive 7</vt:lpstr>
      <vt:lpstr>Diapositive 8</vt:lpstr>
      <vt:lpstr>Diapositive 9</vt:lpstr>
      <vt:lpstr>Une dimension scientifique  Le peu de  connaissances scientifiques existantes sur le sujet</vt:lpstr>
      <vt:lpstr>Diapositive 11</vt:lpstr>
      <vt:lpstr>Quelle était la question  de départ et quelle méthode  a été utilisée pour y répondre ?</vt:lpstr>
      <vt:lpstr> ÉCHANTILLON  </vt:lpstr>
      <vt:lpstr>Qu’est-ce que cette thèse  m’a appris sur la réalité des hommes en situation de pauvreté ?</vt:lpstr>
      <vt:lpstr>Diapositive 15</vt:lpstr>
      <vt:lpstr>Au-delà des histoires singulières:  Un parcours type allant  de l’autoréalisation de soi à la « vie nue »</vt:lpstr>
      <vt:lpstr>Diapositive 17</vt:lpstr>
      <vt:lpstr>Au-delà de ce parcours: Un modèle explicatif  de la pauvreté au masculin  au Québec</vt:lpstr>
      <vt:lpstr>Diapositive 19</vt:lpstr>
      <vt:lpstr>Quels apprentissages  peut-on en tirer pour améliorer  la santé et le bien-être des hommes  en situation de pauvreté ?</vt:lpstr>
      <vt:lpstr>Diapositive 21</vt:lpstr>
      <vt:lpstr>Références</vt:lpstr>
    </vt:vector>
  </TitlesOfParts>
  <Company>UQAR</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D’INVINCIBLE À K.O.  Parcours d’hommes sous l’influence de l’ordre de genre</dc:title>
  <dc:creator>Desgagnes Jean-yves</dc:creator>
  <cp:lastModifiedBy>Utilisateur</cp:lastModifiedBy>
  <cp:revision>135</cp:revision>
  <cp:lastPrinted>2016-05-12T19:27:13Z</cp:lastPrinted>
  <dcterms:created xsi:type="dcterms:W3CDTF">2015-05-10T18:03:15Z</dcterms:created>
  <dcterms:modified xsi:type="dcterms:W3CDTF">2017-04-19T18:29:30Z</dcterms:modified>
</cp:coreProperties>
</file>